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44"/>
  </p:notesMasterIdLst>
  <p:handoutMasterIdLst>
    <p:handoutMasterId r:id="rId45"/>
  </p:handoutMasterIdLst>
  <p:sldIdLst>
    <p:sldId id="297" r:id="rId2"/>
    <p:sldId id="294" r:id="rId3"/>
    <p:sldId id="256" r:id="rId4"/>
    <p:sldId id="258" r:id="rId5"/>
    <p:sldId id="295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2" r:id="rId18"/>
    <p:sldId id="273" r:id="rId19"/>
    <p:sldId id="274" r:id="rId20"/>
    <p:sldId id="275" r:id="rId21"/>
    <p:sldId id="276" r:id="rId22"/>
    <p:sldId id="270" r:id="rId23"/>
    <p:sldId id="277" r:id="rId24"/>
    <p:sldId id="278" r:id="rId25"/>
    <p:sldId id="280" r:id="rId26"/>
    <p:sldId id="279" r:id="rId27"/>
    <p:sldId id="281" r:id="rId28"/>
    <p:sldId id="27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8" r:id="rId42"/>
    <p:sldId id="299" r:id="rId43"/>
  </p:sldIdLst>
  <p:sldSz cx="9144000" cy="6858000" type="screen4x3"/>
  <p:notesSz cx="9144000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969" autoAdjust="0"/>
    <p:restoredTop sz="98333" autoAdjust="0"/>
  </p:normalViewPr>
  <p:slideViewPr>
    <p:cSldViewPr>
      <p:cViewPr varScale="1">
        <p:scale>
          <a:sx n="49" d="100"/>
          <a:sy n="49" d="100"/>
        </p:scale>
        <p:origin x="-12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23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07EF7AF-CDFE-40D7-8F7E-FA19F3118B51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C2F031B-1770-43C6-9E4F-BE60DEF707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25114BB-0BBE-4B25-857D-7F8EFA56AC52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B661878-C565-49A5-B7DE-FBC386171C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5FF4C-30B8-4785-A68D-64EC7E265C1F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1E567-C04B-44F6-A9C4-CE94E3E4DA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B2DDF-83D3-451F-874D-6B943FF7BEE4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398E90-4EAA-4315-B658-4759CE3F89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CA9A5-9DDD-4E54-BDAE-E14CB51C0BE6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9E408-40D3-4250-B671-235C7FB5D6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EBB74-F022-4BCA-9AA1-60695EB59A19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B2C9A5-E83C-4E59-BFF9-6525C39A90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ADD70-0BBB-49B7-9FB8-7667F6E711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22415-1096-45AE-9F3C-F945B2B8E983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5EE0B5-3567-45FB-9CA6-BF85A28AC545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D0241-07F6-441A-AA8C-6DD3F4C626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B80556-66A0-46ED-92B5-21C8F9A59E36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DC715E-39B9-49C9-A4B5-375057B2BA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63958-3B3D-4C6D-B23C-B73D83493266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7BB6F2-E9E3-46A3-87BA-5A9A17F468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949E7-B97F-4C89-B069-BCB99C3342B5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6C2032-8E5B-43DF-B823-F7DAAD4FDF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14C28-F7ED-4D63-98B8-7C0FE5C0D571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229C6-9E9D-4E56-87A9-1D2FD9A7D0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55DCB-0335-45EB-9E96-633E28D12808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47171-6AEE-4CC2-8229-BB7DEB951E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369B2D2-D192-4305-BE9F-9C3CBDF8D294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DF2363E-792D-4ADF-A76B-4556328220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4" r:id="rId4"/>
    <p:sldLayoutId id="2147483698" r:id="rId5"/>
    <p:sldLayoutId id="2147483693" r:id="rId6"/>
    <p:sldLayoutId id="2147483692" r:id="rId7"/>
    <p:sldLayoutId id="2147483699" r:id="rId8"/>
    <p:sldLayoutId id="2147483700" r:id="rId9"/>
    <p:sldLayoutId id="2147483691" r:id="rId10"/>
    <p:sldLayoutId id="2147483690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slide" Target="slide20.xml"/><Relationship Id="rId26" Type="http://schemas.openxmlformats.org/officeDocument/2006/relationships/slide" Target="slide28.xml"/><Relationship Id="rId3" Type="http://schemas.openxmlformats.org/officeDocument/2006/relationships/slide" Target="slide5.xml"/><Relationship Id="rId21" Type="http://schemas.openxmlformats.org/officeDocument/2006/relationships/slide" Target="slide23.xml"/><Relationship Id="rId34" Type="http://schemas.openxmlformats.org/officeDocument/2006/relationships/slide" Target="slide36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5" Type="http://schemas.openxmlformats.org/officeDocument/2006/relationships/slide" Target="slide27.xml"/><Relationship Id="rId33" Type="http://schemas.openxmlformats.org/officeDocument/2006/relationships/slide" Target="slide35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2.xml"/><Relationship Id="rId29" Type="http://schemas.openxmlformats.org/officeDocument/2006/relationships/slide" Target="slide31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24" Type="http://schemas.openxmlformats.org/officeDocument/2006/relationships/slide" Target="slide26.xml"/><Relationship Id="rId32" Type="http://schemas.openxmlformats.org/officeDocument/2006/relationships/slide" Target="slide34.xml"/><Relationship Id="rId37" Type="http://schemas.openxmlformats.org/officeDocument/2006/relationships/slide" Target="slide39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23" Type="http://schemas.openxmlformats.org/officeDocument/2006/relationships/slide" Target="slide25.xml"/><Relationship Id="rId28" Type="http://schemas.openxmlformats.org/officeDocument/2006/relationships/slide" Target="slide30.xml"/><Relationship Id="rId36" Type="http://schemas.openxmlformats.org/officeDocument/2006/relationships/slide" Target="slide38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31" Type="http://schemas.openxmlformats.org/officeDocument/2006/relationships/slide" Target="slide33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Relationship Id="rId22" Type="http://schemas.openxmlformats.org/officeDocument/2006/relationships/slide" Target="slide24.xml"/><Relationship Id="rId27" Type="http://schemas.openxmlformats.org/officeDocument/2006/relationships/slide" Target="slide29.xml"/><Relationship Id="rId30" Type="http://schemas.openxmlformats.org/officeDocument/2006/relationships/slide" Target="slide32.xml"/><Relationship Id="rId35" Type="http://schemas.openxmlformats.org/officeDocument/2006/relationships/slide" Target="slide3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3850" y="1447800"/>
            <a:ext cx="8362950" cy="4572000"/>
          </a:xfrm>
        </p:spPr>
        <p:txBody>
          <a:bodyPr>
            <a:normAutofit fontScale="70000" lnSpcReduction="20000"/>
          </a:bodyPr>
          <a:lstStyle/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endParaRPr lang="cs-CZ" sz="2000" dirty="0" smtClean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r>
              <a:rPr lang="cs-CZ" sz="2000" dirty="0" smtClean="0">
                <a:solidFill>
                  <a:schemeClr val="bg1"/>
                </a:solidFill>
              </a:rPr>
              <a:t>Základní škola a Střední škola CREDO, o.p.s.</a:t>
            </a:r>
          </a:p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endParaRPr lang="cs-CZ" sz="2000" dirty="0" smtClean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r>
              <a:rPr lang="cs-CZ" sz="2000" dirty="0" smtClean="0">
                <a:solidFill>
                  <a:schemeClr val="bg1"/>
                </a:solidFill>
              </a:rPr>
              <a:t>Číslo projektu: CZ.1.07/1.4.00/21.2963 </a:t>
            </a:r>
          </a:p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endParaRPr lang="cs-CZ" sz="2000" dirty="0" smtClean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r>
              <a:rPr lang="cs-CZ" sz="2000" dirty="0" smtClean="0">
                <a:solidFill>
                  <a:schemeClr val="bg1"/>
                </a:solidFill>
              </a:rPr>
              <a:t>Výukový materiál č.: VY_32_INOVACE_100_Závěrečné opakování</a:t>
            </a:r>
          </a:p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r>
              <a:rPr lang="cs-CZ" sz="2000" dirty="0" smtClean="0">
                <a:solidFill>
                  <a:schemeClr val="bg1"/>
                </a:solidFill>
              </a:rPr>
              <a:t> </a:t>
            </a:r>
          </a:p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r>
              <a:rPr lang="cs-CZ" sz="2000" dirty="0" smtClean="0">
                <a:solidFill>
                  <a:schemeClr val="bg1"/>
                </a:solidFill>
              </a:rPr>
              <a:t>Vypracoval: Mgr. Vladimíra Kamínková</a:t>
            </a:r>
          </a:p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r>
              <a:rPr lang="cs-CZ" sz="2000" dirty="0" smtClean="0">
                <a:solidFill>
                  <a:schemeClr val="bg1"/>
                </a:solidFill>
              </a:rPr>
              <a:t>Určeno pro 5. ročník </a:t>
            </a:r>
            <a:r>
              <a:rPr lang="cs-CZ" sz="2000" i="1" dirty="0" smtClean="0">
                <a:solidFill>
                  <a:schemeClr val="bg1"/>
                </a:solidFill>
              </a:rPr>
              <a:t>ZŠ </a:t>
            </a:r>
            <a:r>
              <a:rPr lang="cs-CZ" sz="2000" dirty="0" smtClean="0">
                <a:solidFill>
                  <a:schemeClr val="bg1"/>
                </a:solidFill>
              </a:rPr>
              <a:t>praktické</a:t>
            </a:r>
          </a:p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r>
              <a:rPr lang="cs-CZ" sz="2000" dirty="0" smtClean="0">
                <a:solidFill>
                  <a:schemeClr val="bg1"/>
                </a:solidFill>
              </a:rPr>
              <a:t>Vzdělávací oblast: Člověk a příroda</a:t>
            </a:r>
          </a:p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r>
              <a:rPr lang="cs-CZ" sz="2000" dirty="0" smtClean="0">
                <a:solidFill>
                  <a:schemeClr val="bg1"/>
                </a:solidFill>
              </a:rPr>
              <a:t>Vzdělávací obor: Přírodověda</a:t>
            </a:r>
          </a:p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r>
              <a:rPr lang="cs-CZ" sz="2000" dirty="0" smtClean="0">
                <a:solidFill>
                  <a:schemeClr val="bg1"/>
                </a:solidFill>
              </a:rPr>
              <a:t>Tematický okruh: </a:t>
            </a:r>
            <a:r>
              <a:rPr lang="cs-CZ" sz="1800" dirty="0" smtClean="0">
                <a:solidFill>
                  <a:schemeClr val="bg1"/>
                </a:solidFill>
              </a:rPr>
              <a:t>Přírodověda pro 5. ročník ZŠ praktické</a:t>
            </a:r>
            <a:endParaRPr lang="cs-CZ" sz="2000" dirty="0" smtClean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r>
              <a:rPr lang="cs-CZ" sz="2000" dirty="0" smtClean="0">
                <a:solidFill>
                  <a:schemeClr val="bg1"/>
                </a:solidFill>
              </a:rPr>
              <a:t>Vytvořeno dne: 12. 6. 2013</a:t>
            </a:r>
          </a:p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r>
              <a:rPr lang="cs-CZ" sz="2000" dirty="0" smtClean="0">
                <a:solidFill>
                  <a:schemeClr val="bg1"/>
                </a:solidFill>
              </a:rPr>
              <a:t>Použito ve výuce: 18. 6. 2013</a:t>
            </a:r>
          </a:p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r>
              <a:rPr lang="cs-CZ" sz="2000" dirty="0" smtClean="0">
                <a:solidFill>
                  <a:schemeClr val="bg1"/>
                </a:solidFill>
              </a:rPr>
              <a:t>Anotace: Test pro žáky s lehkou mentální retardací k závěrečnému opakování znalostí získaných v 5. ročníku ZŠ praktické.  Vhodné využít jako soutěž skupin žáků. Materiál je určený k práci na dotykových monitorech, lze však použít i na interaktivní tabule či PC.</a:t>
            </a:r>
          </a:p>
          <a:p>
            <a:pPr fontAlgn="auto">
              <a:spcBef>
                <a:spcPts val="0"/>
              </a:spcBef>
              <a:spcAft>
                <a:spcPts val="600"/>
              </a:spcAft>
              <a:buFont typeface="Wingdings 2"/>
              <a:buNone/>
              <a:defRPr/>
            </a:pPr>
            <a:r>
              <a:rPr lang="cs-CZ" sz="2000" dirty="0" smtClean="0">
                <a:solidFill>
                  <a:schemeClr val="bg1"/>
                </a:solidFill>
              </a:rPr>
              <a:t>	Žáci střídavě volí otázky, odpovídají a zapisují si body za správně odpovědi. Při odkrytí pole BONUS, získávají body bez nutnosti odpovídat.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5362" name="Obrázek 3" descr="OPVK_hor_zakladni_logolink_CMYK_cz.t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260350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Obrázek 4" descr="logo školy bílé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51500" y="1700213"/>
            <a:ext cx="2773363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84784"/>
            <a:ext cx="8229600" cy="1219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6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Závěrečné opakování</a:t>
            </a:r>
            <a:endParaRPr lang="cs-CZ" sz="66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 descr="C:\Users\Ondřej\AppData\Local\Microsoft\Windows\Temporary Internet Files\Content.IE5\DF2HPV4Q\MP9003415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780928"/>
            <a:ext cx="2609850" cy="3657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850" y="476250"/>
            <a:ext cx="1584325" cy="8651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Lidské tělo</a:t>
            </a:r>
            <a:endParaRPr lang="cs-CZ" dirty="0"/>
          </a:p>
        </p:txBody>
      </p:sp>
      <p:sp>
        <p:nvSpPr>
          <p:cNvPr id="7" name="Obdélník 6">
            <a:hlinkClick r:id="rId2" action="ppaction://hlinksldjump" highlightClick="1"/>
          </p:cNvPr>
          <p:cNvSpPr/>
          <p:nvPr/>
        </p:nvSpPr>
        <p:spPr>
          <a:xfrm>
            <a:off x="2051050" y="476250"/>
            <a:ext cx="1008063" cy="8651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1000</a:t>
            </a:r>
            <a:endParaRPr lang="cs-CZ" dirty="0"/>
          </a:p>
        </p:txBody>
      </p:sp>
      <p:sp>
        <p:nvSpPr>
          <p:cNvPr id="8" name="Obdélník 7">
            <a:hlinkClick r:id="rId3" action="ppaction://hlinksldjump" highlightClick="1"/>
          </p:cNvPr>
          <p:cNvSpPr/>
          <p:nvPr/>
        </p:nvSpPr>
        <p:spPr>
          <a:xfrm>
            <a:off x="3203575" y="476250"/>
            <a:ext cx="1008063" cy="8651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2000</a:t>
            </a:r>
            <a:endParaRPr lang="cs-CZ" dirty="0"/>
          </a:p>
        </p:txBody>
      </p:sp>
      <p:sp>
        <p:nvSpPr>
          <p:cNvPr id="9" name="Obdélník 8">
            <a:hlinkClick r:id="rId4" action="ppaction://hlinksldjump"/>
          </p:cNvPr>
          <p:cNvSpPr/>
          <p:nvPr/>
        </p:nvSpPr>
        <p:spPr>
          <a:xfrm>
            <a:off x="4356100" y="476250"/>
            <a:ext cx="1008063" cy="8651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3000</a:t>
            </a:r>
            <a:endParaRPr lang="cs-CZ" dirty="0"/>
          </a:p>
        </p:txBody>
      </p:sp>
      <p:sp>
        <p:nvSpPr>
          <p:cNvPr id="10" name="Obdélník 9">
            <a:hlinkClick r:id="rId5" action="ppaction://hlinksldjump" highlightClick="1"/>
          </p:cNvPr>
          <p:cNvSpPr/>
          <p:nvPr/>
        </p:nvSpPr>
        <p:spPr>
          <a:xfrm>
            <a:off x="5508625" y="476250"/>
            <a:ext cx="1008063" cy="8651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4000</a:t>
            </a:r>
            <a:endParaRPr lang="cs-CZ" dirty="0"/>
          </a:p>
        </p:txBody>
      </p:sp>
      <p:sp>
        <p:nvSpPr>
          <p:cNvPr id="11" name="Obdélník 10">
            <a:hlinkClick r:id="rId6" action="ppaction://hlinksldjump" highlightClick="1"/>
          </p:cNvPr>
          <p:cNvSpPr/>
          <p:nvPr/>
        </p:nvSpPr>
        <p:spPr>
          <a:xfrm>
            <a:off x="6659563" y="476250"/>
            <a:ext cx="1008062" cy="8651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5000</a:t>
            </a:r>
            <a:endParaRPr lang="cs-CZ" dirty="0"/>
          </a:p>
        </p:txBody>
      </p:sp>
      <p:sp>
        <p:nvSpPr>
          <p:cNvPr id="12" name="Obdélník 11">
            <a:hlinkClick r:id="rId7" action="ppaction://hlinksldjump" highlightClick="1"/>
          </p:cNvPr>
          <p:cNvSpPr/>
          <p:nvPr/>
        </p:nvSpPr>
        <p:spPr>
          <a:xfrm>
            <a:off x="7812088" y="476250"/>
            <a:ext cx="1008062" cy="8651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6000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23850" y="1557338"/>
            <a:ext cx="1584325" cy="8636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První pomoc</a:t>
            </a:r>
            <a:endParaRPr lang="cs-CZ" dirty="0"/>
          </a:p>
        </p:txBody>
      </p:sp>
      <p:sp>
        <p:nvSpPr>
          <p:cNvPr id="14" name="Obdélník 13">
            <a:hlinkClick r:id="rId8" action="ppaction://hlinksldjump" highlightClick="1"/>
          </p:cNvPr>
          <p:cNvSpPr/>
          <p:nvPr/>
        </p:nvSpPr>
        <p:spPr>
          <a:xfrm>
            <a:off x="2051050" y="1557338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1000</a:t>
            </a:r>
            <a:endParaRPr lang="cs-CZ" dirty="0"/>
          </a:p>
        </p:txBody>
      </p:sp>
      <p:sp>
        <p:nvSpPr>
          <p:cNvPr id="15" name="Obdélník 14">
            <a:hlinkClick r:id="rId9" action="ppaction://hlinksldjump" highlightClick="1"/>
          </p:cNvPr>
          <p:cNvSpPr/>
          <p:nvPr/>
        </p:nvSpPr>
        <p:spPr>
          <a:xfrm>
            <a:off x="3203575" y="1557338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2000</a:t>
            </a:r>
            <a:endParaRPr lang="cs-CZ" dirty="0"/>
          </a:p>
        </p:txBody>
      </p:sp>
      <p:sp>
        <p:nvSpPr>
          <p:cNvPr id="16" name="Obdélník 15">
            <a:hlinkClick r:id="rId10" action="ppaction://hlinksldjump" highlightClick="1"/>
          </p:cNvPr>
          <p:cNvSpPr/>
          <p:nvPr/>
        </p:nvSpPr>
        <p:spPr>
          <a:xfrm>
            <a:off x="4356100" y="1557338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3000</a:t>
            </a:r>
            <a:endParaRPr lang="cs-CZ" dirty="0"/>
          </a:p>
        </p:txBody>
      </p:sp>
      <p:sp>
        <p:nvSpPr>
          <p:cNvPr id="17" name="Obdélník 16">
            <a:hlinkClick r:id="rId11" action="ppaction://hlinksldjump" highlightClick="1"/>
          </p:cNvPr>
          <p:cNvSpPr/>
          <p:nvPr/>
        </p:nvSpPr>
        <p:spPr>
          <a:xfrm>
            <a:off x="5508625" y="1557338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4000</a:t>
            </a:r>
            <a:endParaRPr lang="cs-CZ" dirty="0"/>
          </a:p>
        </p:txBody>
      </p:sp>
      <p:sp>
        <p:nvSpPr>
          <p:cNvPr id="18" name="Obdélník 17">
            <a:hlinkClick r:id="rId12" action="ppaction://hlinksldjump" highlightClick="1"/>
          </p:cNvPr>
          <p:cNvSpPr/>
          <p:nvPr/>
        </p:nvSpPr>
        <p:spPr>
          <a:xfrm>
            <a:off x="6659563" y="1557338"/>
            <a:ext cx="1008062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5000</a:t>
            </a:r>
            <a:endParaRPr lang="cs-CZ" dirty="0"/>
          </a:p>
        </p:txBody>
      </p:sp>
      <p:sp>
        <p:nvSpPr>
          <p:cNvPr id="19" name="Obdélník 18">
            <a:hlinkClick r:id="rId13" action="ppaction://hlinksldjump" highlightClick="1"/>
          </p:cNvPr>
          <p:cNvSpPr/>
          <p:nvPr/>
        </p:nvSpPr>
        <p:spPr>
          <a:xfrm>
            <a:off x="7812088" y="1557338"/>
            <a:ext cx="1008062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6000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23850" y="2565400"/>
            <a:ext cx="1584325" cy="8636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Živočichové</a:t>
            </a:r>
            <a:endParaRPr lang="cs-CZ" dirty="0"/>
          </a:p>
        </p:txBody>
      </p:sp>
      <p:sp>
        <p:nvSpPr>
          <p:cNvPr id="21" name="Obdélník 20">
            <a:hlinkClick r:id="rId14" action="ppaction://hlinksldjump" highlightClick="1"/>
          </p:cNvPr>
          <p:cNvSpPr/>
          <p:nvPr/>
        </p:nvSpPr>
        <p:spPr>
          <a:xfrm>
            <a:off x="2051050" y="2565400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1000</a:t>
            </a:r>
            <a:endParaRPr lang="cs-CZ" dirty="0"/>
          </a:p>
        </p:txBody>
      </p:sp>
      <p:sp>
        <p:nvSpPr>
          <p:cNvPr id="22" name="Obdélník 21">
            <a:hlinkClick r:id="rId15" action="ppaction://hlinksldjump" highlightClick="1"/>
          </p:cNvPr>
          <p:cNvSpPr/>
          <p:nvPr/>
        </p:nvSpPr>
        <p:spPr>
          <a:xfrm>
            <a:off x="3203575" y="2565400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2000</a:t>
            </a:r>
            <a:endParaRPr lang="cs-CZ" dirty="0"/>
          </a:p>
        </p:txBody>
      </p:sp>
      <p:sp>
        <p:nvSpPr>
          <p:cNvPr id="23" name="Obdélník 22">
            <a:hlinkClick r:id="rId16" action="ppaction://hlinksldjump"/>
          </p:cNvPr>
          <p:cNvSpPr/>
          <p:nvPr/>
        </p:nvSpPr>
        <p:spPr>
          <a:xfrm>
            <a:off x="4356100" y="2565400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3000</a:t>
            </a:r>
            <a:endParaRPr lang="cs-CZ" dirty="0"/>
          </a:p>
        </p:txBody>
      </p:sp>
      <p:sp>
        <p:nvSpPr>
          <p:cNvPr id="24" name="Obdélník 23">
            <a:hlinkClick r:id="rId17" action="ppaction://hlinksldjump" highlightClick="1"/>
          </p:cNvPr>
          <p:cNvSpPr/>
          <p:nvPr/>
        </p:nvSpPr>
        <p:spPr>
          <a:xfrm>
            <a:off x="5508625" y="2565400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4000</a:t>
            </a:r>
            <a:endParaRPr lang="cs-CZ" dirty="0"/>
          </a:p>
        </p:txBody>
      </p:sp>
      <p:sp>
        <p:nvSpPr>
          <p:cNvPr id="25" name="Obdélník 24">
            <a:hlinkClick r:id="rId18" action="ppaction://hlinksldjump" highlightClick="1"/>
          </p:cNvPr>
          <p:cNvSpPr/>
          <p:nvPr/>
        </p:nvSpPr>
        <p:spPr>
          <a:xfrm>
            <a:off x="6659563" y="2565400"/>
            <a:ext cx="1008062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5000</a:t>
            </a:r>
            <a:endParaRPr lang="cs-CZ" dirty="0"/>
          </a:p>
        </p:txBody>
      </p:sp>
      <p:sp>
        <p:nvSpPr>
          <p:cNvPr id="26" name="Obdélník 25">
            <a:hlinkClick r:id="rId19" action="ppaction://hlinksldjump" highlightClick="1"/>
          </p:cNvPr>
          <p:cNvSpPr/>
          <p:nvPr/>
        </p:nvSpPr>
        <p:spPr>
          <a:xfrm>
            <a:off x="7812088" y="2565400"/>
            <a:ext cx="1008062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6000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23850" y="3573463"/>
            <a:ext cx="1584325" cy="8636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Rostliny</a:t>
            </a:r>
            <a:endParaRPr lang="cs-CZ" dirty="0"/>
          </a:p>
        </p:txBody>
      </p:sp>
      <p:sp>
        <p:nvSpPr>
          <p:cNvPr id="28" name="Obdélník 27">
            <a:hlinkClick r:id="rId20" action="ppaction://hlinksldjump" highlightClick="1"/>
          </p:cNvPr>
          <p:cNvSpPr/>
          <p:nvPr/>
        </p:nvSpPr>
        <p:spPr>
          <a:xfrm>
            <a:off x="2051050" y="3573463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1000</a:t>
            </a:r>
            <a:endParaRPr lang="cs-CZ" dirty="0"/>
          </a:p>
        </p:txBody>
      </p:sp>
      <p:sp>
        <p:nvSpPr>
          <p:cNvPr id="29" name="Obdélník 28">
            <a:hlinkClick r:id="rId21" action="ppaction://hlinksldjump" highlightClick="1"/>
          </p:cNvPr>
          <p:cNvSpPr/>
          <p:nvPr/>
        </p:nvSpPr>
        <p:spPr>
          <a:xfrm>
            <a:off x="3203575" y="3573463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2000</a:t>
            </a:r>
            <a:endParaRPr lang="cs-CZ" dirty="0"/>
          </a:p>
        </p:txBody>
      </p:sp>
      <p:sp>
        <p:nvSpPr>
          <p:cNvPr id="30" name="Obdélník 29">
            <a:hlinkClick r:id="rId22" action="ppaction://hlinksldjump" highlightClick="1"/>
          </p:cNvPr>
          <p:cNvSpPr/>
          <p:nvPr/>
        </p:nvSpPr>
        <p:spPr>
          <a:xfrm>
            <a:off x="4356100" y="3573463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3000</a:t>
            </a:r>
            <a:endParaRPr lang="cs-CZ" dirty="0"/>
          </a:p>
        </p:txBody>
      </p:sp>
      <p:sp>
        <p:nvSpPr>
          <p:cNvPr id="31" name="Obdélník 30">
            <a:hlinkClick r:id="rId23" action="ppaction://hlinksldjump" highlightClick="1"/>
          </p:cNvPr>
          <p:cNvSpPr/>
          <p:nvPr/>
        </p:nvSpPr>
        <p:spPr>
          <a:xfrm>
            <a:off x="5508625" y="3573463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4000</a:t>
            </a:r>
            <a:endParaRPr lang="cs-CZ" dirty="0"/>
          </a:p>
        </p:txBody>
      </p:sp>
      <p:sp>
        <p:nvSpPr>
          <p:cNvPr id="32" name="Obdélník 31">
            <a:hlinkClick r:id="rId24" action="ppaction://hlinksldjump" highlightClick="1"/>
          </p:cNvPr>
          <p:cNvSpPr/>
          <p:nvPr/>
        </p:nvSpPr>
        <p:spPr>
          <a:xfrm>
            <a:off x="6659563" y="3573463"/>
            <a:ext cx="1008062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5000</a:t>
            </a:r>
            <a:endParaRPr lang="cs-CZ" dirty="0"/>
          </a:p>
        </p:txBody>
      </p:sp>
      <p:sp>
        <p:nvSpPr>
          <p:cNvPr id="33" name="Obdélník 32">
            <a:hlinkClick r:id="rId25" action="ppaction://hlinksldjump" highlightClick="1"/>
          </p:cNvPr>
          <p:cNvSpPr/>
          <p:nvPr/>
        </p:nvSpPr>
        <p:spPr>
          <a:xfrm>
            <a:off x="7812088" y="3573463"/>
            <a:ext cx="1008062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6000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323850" y="4581525"/>
            <a:ext cx="1584325" cy="8636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Neživá příroda</a:t>
            </a:r>
            <a:endParaRPr lang="cs-CZ" dirty="0"/>
          </a:p>
        </p:txBody>
      </p:sp>
      <p:sp>
        <p:nvSpPr>
          <p:cNvPr id="35" name="Obdélník 34">
            <a:hlinkClick r:id="rId26" action="ppaction://hlinksldjump" highlightClick="1"/>
          </p:cNvPr>
          <p:cNvSpPr/>
          <p:nvPr/>
        </p:nvSpPr>
        <p:spPr>
          <a:xfrm>
            <a:off x="2051050" y="4581525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1000</a:t>
            </a:r>
            <a:endParaRPr lang="cs-CZ" dirty="0"/>
          </a:p>
        </p:txBody>
      </p:sp>
      <p:sp>
        <p:nvSpPr>
          <p:cNvPr id="36" name="Obdélník 35">
            <a:hlinkClick r:id="rId27" action="ppaction://hlinksldjump" highlightClick="1"/>
          </p:cNvPr>
          <p:cNvSpPr/>
          <p:nvPr/>
        </p:nvSpPr>
        <p:spPr>
          <a:xfrm>
            <a:off x="3203575" y="4581525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2000</a:t>
            </a:r>
            <a:endParaRPr lang="cs-CZ" dirty="0"/>
          </a:p>
        </p:txBody>
      </p:sp>
      <p:sp>
        <p:nvSpPr>
          <p:cNvPr id="37" name="Obdélník 36">
            <a:hlinkClick r:id="rId28" action="ppaction://hlinksldjump" highlightClick="1"/>
          </p:cNvPr>
          <p:cNvSpPr/>
          <p:nvPr/>
        </p:nvSpPr>
        <p:spPr>
          <a:xfrm>
            <a:off x="4356100" y="4581525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3000</a:t>
            </a:r>
            <a:endParaRPr lang="cs-CZ" dirty="0"/>
          </a:p>
        </p:txBody>
      </p:sp>
      <p:sp>
        <p:nvSpPr>
          <p:cNvPr id="38" name="Obdélník 37">
            <a:hlinkClick r:id="rId29" action="ppaction://hlinksldjump" highlightClick="1"/>
          </p:cNvPr>
          <p:cNvSpPr/>
          <p:nvPr/>
        </p:nvSpPr>
        <p:spPr>
          <a:xfrm>
            <a:off x="5508625" y="4581525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4000</a:t>
            </a:r>
            <a:endParaRPr lang="cs-CZ" dirty="0"/>
          </a:p>
        </p:txBody>
      </p:sp>
      <p:sp>
        <p:nvSpPr>
          <p:cNvPr id="39" name="Obdélník 38">
            <a:hlinkClick r:id="rId30" action="ppaction://hlinksldjump" highlightClick="1"/>
          </p:cNvPr>
          <p:cNvSpPr/>
          <p:nvPr/>
        </p:nvSpPr>
        <p:spPr>
          <a:xfrm>
            <a:off x="6659563" y="4581525"/>
            <a:ext cx="1008062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5000</a:t>
            </a:r>
            <a:endParaRPr lang="cs-CZ" dirty="0"/>
          </a:p>
        </p:txBody>
      </p:sp>
      <p:sp>
        <p:nvSpPr>
          <p:cNvPr id="40" name="Obdélník 39">
            <a:hlinkClick r:id="rId31" action="ppaction://hlinksldjump" highlightClick="1"/>
          </p:cNvPr>
          <p:cNvSpPr/>
          <p:nvPr/>
        </p:nvSpPr>
        <p:spPr>
          <a:xfrm>
            <a:off x="7812088" y="4581525"/>
            <a:ext cx="1008062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6000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323850" y="5589588"/>
            <a:ext cx="1584325" cy="8636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Voda a vzduch</a:t>
            </a:r>
            <a:endParaRPr lang="cs-CZ" dirty="0"/>
          </a:p>
        </p:txBody>
      </p:sp>
      <p:sp>
        <p:nvSpPr>
          <p:cNvPr id="42" name="Obdélník 41">
            <a:hlinkClick r:id="rId32" action="ppaction://hlinksldjump" highlightClick="1"/>
          </p:cNvPr>
          <p:cNvSpPr/>
          <p:nvPr/>
        </p:nvSpPr>
        <p:spPr>
          <a:xfrm>
            <a:off x="2051050" y="5589588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1000</a:t>
            </a:r>
            <a:endParaRPr lang="cs-CZ" dirty="0"/>
          </a:p>
        </p:txBody>
      </p:sp>
      <p:sp>
        <p:nvSpPr>
          <p:cNvPr id="43" name="Obdélník 42">
            <a:hlinkClick r:id="rId33" action="ppaction://hlinksldjump" highlightClick="1"/>
          </p:cNvPr>
          <p:cNvSpPr/>
          <p:nvPr/>
        </p:nvSpPr>
        <p:spPr>
          <a:xfrm>
            <a:off x="3203575" y="5589588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2000</a:t>
            </a:r>
            <a:endParaRPr lang="cs-CZ" dirty="0"/>
          </a:p>
        </p:txBody>
      </p:sp>
      <p:sp>
        <p:nvSpPr>
          <p:cNvPr id="44" name="Obdélník 43">
            <a:hlinkClick r:id="rId34" action="ppaction://hlinksldjump" highlightClick="1"/>
          </p:cNvPr>
          <p:cNvSpPr/>
          <p:nvPr/>
        </p:nvSpPr>
        <p:spPr>
          <a:xfrm>
            <a:off x="4356100" y="5589588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3000</a:t>
            </a:r>
            <a:endParaRPr lang="cs-CZ" dirty="0"/>
          </a:p>
        </p:txBody>
      </p:sp>
      <p:sp>
        <p:nvSpPr>
          <p:cNvPr id="45" name="Obdélník 44">
            <a:hlinkClick r:id="rId35" action="ppaction://hlinksldjump" highlightClick="1"/>
          </p:cNvPr>
          <p:cNvSpPr/>
          <p:nvPr/>
        </p:nvSpPr>
        <p:spPr>
          <a:xfrm>
            <a:off x="5508625" y="5589588"/>
            <a:ext cx="1008063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4000</a:t>
            </a:r>
            <a:endParaRPr lang="cs-CZ" dirty="0"/>
          </a:p>
        </p:txBody>
      </p:sp>
      <p:sp>
        <p:nvSpPr>
          <p:cNvPr id="46" name="Obdélník 45">
            <a:hlinkClick r:id="rId36" action="ppaction://hlinksldjump" highlightClick="1"/>
          </p:cNvPr>
          <p:cNvSpPr/>
          <p:nvPr/>
        </p:nvSpPr>
        <p:spPr>
          <a:xfrm>
            <a:off x="6659563" y="5589588"/>
            <a:ext cx="1008062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5000</a:t>
            </a:r>
            <a:endParaRPr lang="cs-CZ" dirty="0"/>
          </a:p>
        </p:txBody>
      </p:sp>
      <p:sp>
        <p:nvSpPr>
          <p:cNvPr id="47" name="Obdélník 46">
            <a:hlinkClick r:id="rId37" action="ppaction://hlinksldjump" highlightClick="1"/>
          </p:cNvPr>
          <p:cNvSpPr/>
          <p:nvPr/>
        </p:nvSpPr>
        <p:spPr>
          <a:xfrm>
            <a:off x="7812088" y="5589588"/>
            <a:ext cx="1008062" cy="8636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0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0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0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3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3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5" fill="hold">
                      <p:stCondLst>
                        <p:cond delay="0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5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1" fill="hold">
                      <p:stCondLst>
                        <p:cond delay="0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5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9" fill="hold">
                      <p:stCondLst>
                        <p:cond delay="0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6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6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6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7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7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7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5" fill="hold">
                      <p:stCondLst>
                        <p:cond delay="0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7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8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8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8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8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8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 anchor="ctr"/>
          <a:lstStyle/>
          <a:p>
            <a:pPr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K čemu nám slouží plíce?</a:t>
            </a:r>
          </a:p>
        </p:txBody>
      </p:sp>
      <p:sp>
        <p:nvSpPr>
          <p:cNvPr id="18" name="Šipka doleva 17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8435" name="Skupina 18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9" name="Obdélník 28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30" name="Obdélník 29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Lidské tělo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1000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Součástí jaké soustavy je žaludek?</a:t>
            </a:r>
          </a:p>
        </p:txBody>
      </p:sp>
      <p:sp>
        <p:nvSpPr>
          <p:cNvPr id="18" name="Šipka doleva 17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9459" name="Skupina 18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9" name="Obdélník 28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30" name="Obdélník 29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Lidské tělo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2000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Co je hlavním orgánem oběhové soustavy?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0483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Lidské tělo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3000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Ukaž na svém těle, kde je pánev.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1507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Lidské tělo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4000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Jak se nazývá pohyblivé spojení kostí?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2531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Lidské tělo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5000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endParaRPr lang="cs-CZ" sz="8000" smtClean="0">
              <a:solidFill>
                <a:schemeClr val="bg1"/>
              </a:solidFill>
            </a:endParaRPr>
          </a:p>
          <a:p>
            <a:pPr>
              <a:buFont typeface="Wingdings 2" pitchFamily="18" charset="2"/>
              <a:buNone/>
            </a:pP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3555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Lidské tělo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6000</a:t>
            </a:r>
            <a:endParaRPr lang="cs-CZ" dirty="0"/>
          </a:p>
        </p:txBody>
      </p:sp>
      <p:sp>
        <p:nvSpPr>
          <p:cNvPr id="23558" name="TextovéPole 30"/>
          <p:cNvSpPr txBox="1">
            <a:spLocks noChangeArrowheads="1"/>
          </p:cNvSpPr>
          <p:nvPr/>
        </p:nvSpPr>
        <p:spPr bwMode="auto">
          <a:xfrm>
            <a:off x="971550" y="2636838"/>
            <a:ext cx="7348538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solidFill>
                  <a:schemeClr val="bg1"/>
                </a:solidFill>
                <a:latin typeface="Constantia" pitchFamily="18" charset="0"/>
              </a:rPr>
              <a:t>K čemu slouží smyslové </a:t>
            </a:r>
          </a:p>
          <a:p>
            <a:r>
              <a:rPr lang="cs-CZ" sz="5400">
                <a:solidFill>
                  <a:schemeClr val="bg1"/>
                </a:solidFill>
                <a:latin typeface="Constantia" pitchFamily="18" charset="0"/>
              </a:rPr>
              <a:t>ústrojí?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145088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Koho je potřeba přivolat při vážnějším poranění?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4579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První pomoc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1000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2895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8000" smtClean="0">
                <a:solidFill>
                  <a:schemeClr val="bg1"/>
                </a:solidFill>
              </a:rPr>
              <a:t>BONUS </a:t>
            </a:r>
          </a:p>
          <a:p>
            <a:pPr>
              <a:buFont typeface="Wingdings 2" pitchFamily="18" charset="2"/>
              <a:buNone/>
            </a:pP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5603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První pomoc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2000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sah 2"/>
          <p:cNvSpPr>
            <a:spLocks noGrp="1"/>
          </p:cNvSpPr>
          <p:nvPr>
            <p:ph idx="1"/>
          </p:nvPr>
        </p:nvSpPr>
        <p:spPr>
          <a:xfrm>
            <a:off x="250825" y="1052513"/>
            <a:ext cx="8569325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Jaká jsou telefonní čísla na záchrannou službu, hasiče a policii české republiky?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6627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První pomoc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3000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sah 2"/>
          <p:cNvSpPr>
            <a:spLocks noGrp="1"/>
          </p:cNvSpPr>
          <p:nvPr>
            <p:ph idx="1"/>
          </p:nvPr>
        </p:nvSpPr>
        <p:spPr>
          <a:xfrm>
            <a:off x="250825" y="1052513"/>
            <a:ext cx="8435975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Krvácí více žilní nebo tepenné krvácení?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7651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První pomoc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4000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sah 2"/>
          <p:cNvSpPr>
            <a:spLocks noGrp="1"/>
          </p:cNvSpPr>
          <p:nvPr>
            <p:ph idx="1"/>
          </p:nvPr>
        </p:nvSpPr>
        <p:spPr>
          <a:xfrm>
            <a:off x="468313" y="981075"/>
            <a:ext cx="8229600" cy="4424363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Víš, kde je ve škole nejbližší lékárnička?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8675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První pomoc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5000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Co je potřeba nejprve udělat při poranění kůže?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9699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První pomoc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6000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Do jaké skupiny živočichů patří vlaštovka?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0723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Živočichové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1000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Do jaké skupiny živočichů patří člověk?</a:t>
            </a:r>
          </a:p>
          <a:p>
            <a:pPr>
              <a:buFont typeface="Wingdings 2" pitchFamily="18" charset="2"/>
              <a:buNone/>
            </a:pP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1747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Živočichové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2000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Do jaké skupiny živočichů patří včela?</a:t>
            </a:r>
          </a:p>
          <a:p>
            <a:pPr>
              <a:buFont typeface="Wingdings 2" pitchFamily="18" charset="2"/>
              <a:buNone/>
            </a:pP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2771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Živočichové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3000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Do jaké skupiny živočichů patří rosnička?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3795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Živočichové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4000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Do jaké skupiny živočichů patří krokodýl?</a:t>
            </a:r>
          </a:p>
          <a:p>
            <a:pPr>
              <a:buFont typeface="Wingdings 2" pitchFamily="18" charset="2"/>
              <a:buNone/>
            </a:pP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4819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Živočichové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5000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Do jaké skupiny živočichů patří žížala?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5843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Živočichové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6000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8000" smtClean="0">
                <a:solidFill>
                  <a:schemeClr val="bg1"/>
                </a:solidFill>
              </a:rPr>
              <a:t>BONUS </a:t>
            </a:r>
          </a:p>
          <a:p>
            <a:pPr>
              <a:buFont typeface="Wingdings 2" pitchFamily="18" charset="2"/>
              <a:buNone/>
            </a:pP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6867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Rostliny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1000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sah 2"/>
          <p:cNvSpPr>
            <a:spLocks noGrp="1"/>
          </p:cNvSpPr>
          <p:nvPr>
            <p:ph idx="1"/>
          </p:nvPr>
        </p:nvSpPr>
        <p:spPr>
          <a:xfrm>
            <a:off x="250825" y="1052513"/>
            <a:ext cx="8353425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Vyjmenuj 3 druhy jehličnatých stromů.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7891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Rostliny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2000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Odkud k nám byly dovezeny první brambory?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8915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Rostliny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3000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Co potřebuje rostlina </a:t>
            </a:r>
            <a:r>
              <a:rPr lang="cs-CZ" sz="5400" smtClean="0">
                <a:solidFill>
                  <a:schemeClr val="bg1"/>
                </a:solidFill>
                <a:latin typeface="Arial" charset="0"/>
              </a:rPr>
              <a:t>                 </a:t>
            </a:r>
            <a:r>
              <a:rPr lang="cs-CZ" sz="5400" smtClean="0">
                <a:solidFill>
                  <a:schemeClr val="bg1"/>
                </a:solidFill>
              </a:rPr>
              <a:t>k tomu, aby mohla zdravě růst?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9939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Rostliny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4000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Zástupný symbol pro obsah 2"/>
          <p:cNvSpPr>
            <a:spLocks noGrp="1"/>
          </p:cNvSpPr>
          <p:nvPr>
            <p:ph idx="1"/>
          </p:nvPr>
        </p:nvSpPr>
        <p:spPr>
          <a:xfrm>
            <a:off x="32385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Vyjmenuj hlavní části rostlin.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0963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Rostliny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5000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Jaké známe 3 druhy stonků?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1987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Rostliny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6000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Zástupný symbol pro obsah 2"/>
          <p:cNvSpPr>
            <a:spLocks noGrp="1"/>
          </p:cNvSpPr>
          <p:nvPr>
            <p:ph idx="1"/>
          </p:nvPr>
        </p:nvSpPr>
        <p:spPr>
          <a:xfrm>
            <a:off x="0" y="1052513"/>
            <a:ext cx="91440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Který druh půdy je úrodnější, hlinitý nebo písčitý?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3011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Neživá příroda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1000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4034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Neživá příroda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2000</a:t>
            </a:r>
            <a:endParaRPr lang="cs-CZ" dirty="0"/>
          </a:p>
        </p:txBody>
      </p:sp>
      <p:sp>
        <p:nvSpPr>
          <p:cNvPr id="44037" name="Zástupný symbol pro obsah 2"/>
          <p:cNvSpPr txBox="1">
            <a:spLocks/>
          </p:cNvSpPr>
          <p:nvPr/>
        </p:nvSpPr>
        <p:spPr bwMode="auto">
          <a:xfrm>
            <a:off x="609600" y="1204913"/>
            <a:ext cx="8229600" cy="507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3200">
              <a:solidFill>
                <a:schemeClr val="bg1"/>
              </a:solidFill>
              <a:latin typeface="Constantia" pitchFamily="18" charset="0"/>
            </a:endParaRPr>
          </a:p>
        </p:txBody>
      </p:sp>
      <p:sp>
        <p:nvSpPr>
          <p:cNvPr id="44038" name="TextovéPole 30"/>
          <p:cNvSpPr txBox="1">
            <a:spLocks noChangeArrowheads="1"/>
          </p:cNvSpPr>
          <p:nvPr/>
        </p:nvSpPr>
        <p:spPr bwMode="auto">
          <a:xfrm>
            <a:off x="827088" y="2852738"/>
            <a:ext cx="73707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>
                <a:solidFill>
                  <a:schemeClr val="bg1"/>
                </a:solidFill>
                <a:latin typeface="Constantia" pitchFamily="18" charset="0"/>
              </a:rPr>
              <a:t>Kdy začalo vznikat uhlí?</a:t>
            </a:r>
          </a:p>
        </p:txBody>
      </p:sp>
      <p:sp>
        <p:nvSpPr>
          <p:cNvPr id="44039" name="Zástupný symbol pro obsah 3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8000" smtClean="0">
                <a:solidFill>
                  <a:schemeClr val="bg1"/>
                </a:solidFill>
              </a:rPr>
              <a:t>BONUS</a:t>
            </a:r>
          </a:p>
          <a:p>
            <a:pPr>
              <a:buFont typeface="Wingdings 2" pitchFamily="18" charset="2"/>
              <a:buNone/>
            </a:pPr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5059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Neživá příroda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3000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6082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Neživá příroda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4000</a:t>
            </a:r>
            <a:endParaRPr lang="cs-CZ" dirty="0"/>
          </a:p>
        </p:txBody>
      </p:sp>
      <p:sp>
        <p:nvSpPr>
          <p:cNvPr id="46085" name="TextovéPole 15"/>
          <p:cNvSpPr txBox="1">
            <a:spLocks noChangeArrowheads="1"/>
          </p:cNvSpPr>
          <p:nvPr/>
        </p:nvSpPr>
        <p:spPr bwMode="auto">
          <a:xfrm>
            <a:off x="1476375" y="2349500"/>
            <a:ext cx="6269038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>
                <a:solidFill>
                  <a:schemeClr val="bg1"/>
                </a:solidFill>
                <a:latin typeface="Constantia" pitchFamily="18" charset="0"/>
              </a:rPr>
              <a:t>Jak se nazývá místo, </a:t>
            </a:r>
          </a:p>
          <a:p>
            <a:pPr algn="ctr"/>
            <a:r>
              <a:rPr lang="cs-CZ" sz="5400">
                <a:solidFill>
                  <a:schemeClr val="bg1"/>
                </a:solidFill>
                <a:latin typeface="Constantia" pitchFamily="18" charset="0"/>
              </a:rPr>
              <a:t>kde se těží uhlí?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7106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Neživá příroda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5000</a:t>
            </a:r>
            <a:endParaRPr lang="cs-CZ" dirty="0"/>
          </a:p>
        </p:txBody>
      </p:sp>
      <p:sp>
        <p:nvSpPr>
          <p:cNvPr id="47109" name="Zástupný symbol pro obsah 17"/>
          <p:cNvSpPr>
            <a:spLocks noGrp="1"/>
          </p:cNvSpPr>
          <p:nvPr>
            <p:ph idx="1"/>
          </p:nvPr>
        </p:nvSpPr>
        <p:spPr>
          <a:xfrm>
            <a:off x="468313" y="2492375"/>
            <a:ext cx="8229600" cy="2049463"/>
          </a:xfrm>
        </p:spPr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Proč je dobré kypřit půdu?</a:t>
            </a:r>
          </a:p>
        </p:txBody>
      </p:sp>
      <p:sp>
        <p:nvSpPr>
          <p:cNvPr id="47110" name="Zástupný symbol pro obsah 2"/>
          <p:cNvSpPr txBox="1">
            <a:spLocks/>
          </p:cNvSpPr>
          <p:nvPr/>
        </p:nvSpPr>
        <p:spPr bwMode="auto">
          <a:xfrm>
            <a:off x="457200" y="1052513"/>
            <a:ext cx="8229600" cy="507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3200">
              <a:solidFill>
                <a:schemeClr val="bg1"/>
              </a:solidFill>
              <a:latin typeface="Constantia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8130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Neživá příroda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6000</a:t>
            </a:r>
            <a:endParaRPr lang="cs-CZ" dirty="0"/>
          </a:p>
        </p:txBody>
      </p:sp>
      <p:sp>
        <p:nvSpPr>
          <p:cNvPr id="48133" name="Zástupný symbol pro obsah 2"/>
          <p:cNvSpPr txBox="1">
            <a:spLocks/>
          </p:cNvSpPr>
          <p:nvPr/>
        </p:nvSpPr>
        <p:spPr bwMode="auto">
          <a:xfrm>
            <a:off x="323850" y="1125538"/>
            <a:ext cx="8229600" cy="5072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3200">
              <a:solidFill>
                <a:schemeClr val="bg1"/>
              </a:solidFill>
              <a:latin typeface="Constantia" pitchFamily="18" charset="0"/>
            </a:endParaRPr>
          </a:p>
        </p:txBody>
      </p:sp>
      <p:sp>
        <p:nvSpPr>
          <p:cNvPr id="48134" name="TextovéPole 30"/>
          <p:cNvSpPr txBox="1">
            <a:spLocks noChangeArrowheads="1"/>
          </p:cNvSpPr>
          <p:nvPr/>
        </p:nvSpPr>
        <p:spPr bwMode="auto">
          <a:xfrm>
            <a:off x="1258888" y="2852738"/>
            <a:ext cx="690403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5400">
                <a:solidFill>
                  <a:schemeClr val="bg1"/>
                </a:solidFill>
                <a:latin typeface="Constantia" pitchFamily="18" charset="0"/>
              </a:rPr>
              <a:t>Z čeho se skládá půda?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Jakou barvou se na mapě znázorňuje voda?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9155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Voda a vzduch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1000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Jak se říká 3 skupenstvím vody?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0179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Voda a vzduch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2000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Jak se nazývá nejrychlejší vítr?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1203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Voda a vzduch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3000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Jak dlouho vydrží člověk bez vody?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2227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Voda a vzduch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4000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Co jsou to mraky?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3251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Voda a vzduch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5000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anchor="ctr"/>
          <a:lstStyle/>
          <a:p>
            <a:pPr algn="ctr">
              <a:buFont typeface="Wingdings 2" pitchFamily="18" charset="2"/>
              <a:buNone/>
            </a:pPr>
            <a:r>
              <a:rPr lang="cs-CZ" sz="5400" smtClean="0">
                <a:solidFill>
                  <a:schemeClr val="bg1"/>
                </a:solidFill>
              </a:rPr>
              <a:t>Z jaké světové strany </a:t>
            </a:r>
            <a:r>
              <a:rPr lang="cs-CZ" sz="5400" smtClean="0">
                <a:solidFill>
                  <a:schemeClr val="bg1"/>
                </a:solidFill>
                <a:latin typeface="Arial" charset="0"/>
              </a:rPr>
              <a:t>                     </a:t>
            </a:r>
            <a:r>
              <a:rPr lang="cs-CZ" sz="5400" smtClean="0">
                <a:solidFill>
                  <a:schemeClr val="bg1"/>
                </a:solidFill>
              </a:rPr>
              <a:t>k nám nejčastěji přichází déšť?</a:t>
            </a:r>
          </a:p>
        </p:txBody>
      </p:sp>
      <p:sp>
        <p:nvSpPr>
          <p:cNvPr id="17" name="Šipka doleva 16">
            <a:hlinkClick r:id="rId2" action="ppaction://hlinksldjump"/>
          </p:cNvPr>
          <p:cNvSpPr/>
          <p:nvPr/>
        </p:nvSpPr>
        <p:spPr>
          <a:xfrm>
            <a:off x="179388" y="6092825"/>
            <a:ext cx="1512887" cy="576263"/>
          </a:xfrm>
          <a:prstGeom prst="leftArrow">
            <a:avLst>
              <a:gd name="adj1" fmla="val 98841"/>
              <a:gd name="adj2" fmla="val 50000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4275" name="Skupina 17"/>
          <p:cNvGrpSpPr>
            <a:grpSpLocks/>
          </p:cNvGrpSpPr>
          <p:nvPr/>
        </p:nvGrpSpPr>
        <p:grpSpPr bwMode="auto">
          <a:xfrm>
            <a:off x="1835150" y="6092825"/>
            <a:ext cx="6697663" cy="576263"/>
            <a:chOff x="1979712" y="5805264"/>
            <a:chExt cx="6408712" cy="432048"/>
          </a:xfrm>
        </p:grpSpPr>
        <p:sp>
          <p:nvSpPr>
            <p:cNvPr id="19" name="Obdélník 18">
              <a:hlinkClick r:id="" action="ppaction://noaction" highlightClick="1"/>
            </p:cNvPr>
            <p:cNvSpPr/>
            <p:nvPr/>
          </p:nvSpPr>
          <p:spPr>
            <a:xfrm>
              <a:off x="1979712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bdélník 19">
              <a:hlinkClick r:id="" action="ppaction://noaction" highlightClick="1"/>
            </p:cNvPr>
            <p:cNvSpPr/>
            <p:nvPr/>
          </p:nvSpPr>
          <p:spPr>
            <a:xfrm>
              <a:off x="2628331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" name="Obdélník 20">
              <a:hlinkClick r:id="" action="ppaction://noaction" highlightClick="1"/>
            </p:cNvPr>
            <p:cNvSpPr/>
            <p:nvPr/>
          </p:nvSpPr>
          <p:spPr>
            <a:xfrm>
              <a:off x="3275430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>
              <a:hlinkClick r:id="" action="ppaction://noaction" highlightClick="1"/>
            </p:cNvPr>
            <p:cNvSpPr/>
            <p:nvPr/>
          </p:nvSpPr>
          <p:spPr>
            <a:xfrm>
              <a:off x="3924047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>
              <a:hlinkClick r:id="" action="ppaction://noaction" highlightClick="1"/>
            </p:cNvPr>
            <p:cNvSpPr/>
            <p:nvPr/>
          </p:nvSpPr>
          <p:spPr>
            <a:xfrm>
              <a:off x="4572666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>
              <a:hlinkClick r:id="" action="ppaction://noaction" highlightClick="1"/>
            </p:cNvPr>
            <p:cNvSpPr/>
            <p:nvPr/>
          </p:nvSpPr>
          <p:spPr>
            <a:xfrm>
              <a:off x="5219765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5" name="Obdélník 24">
              <a:hlinkClick r:id="" action="ppaction://noaction" highlightClick="1"/>
            </p:cNvPr>
            <p:cNvSpPr/>
            <p:nvPr/>
          </p:nvSpPr>
          <p:spPr>
            <a:xfrm>
              <a:off x="5868383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6" name="Obdélník 25">
              <a:hlinkClick r:id="" action="ppaction://noaction" highlightClick="1"/>
            </p:cNvPr>
            <p:cNvSpPr/>
            <p:nvPr/>
          </p:nvSpPr>
          <p:spPr>
            <a:xfrm>
              <a:off x="6515482" y="5805264"/>
              <a:ext cx="57722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bdélník 26">
              <a:hlinkClick r:id="" action="ppaction://noaction" highlightClick="1"/>
            </p:cNvPr>
            <p:cNvSpPr/>
            <p:nvPr/>
          </p:nvSpPr>
          <p:spPr>
            <a:xfrm>
              <a:off x="7164100" y="5805264"/>
              <a:ext cx="575705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8" name="Obdélník 27">
              <a:hlinkClick r:id="" action="ppaction://noaction" highlightClick="1"/>
            </p:cNvPr>
            <p:cNvSpPr/>
            <p:nvPr/>
          </p:nvSpPr>
          <p:spPr>
            <a:xfrm>
              <a:off x="7812718" y="5805264"/>
              <a:ext cx="575706" cy="432048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250825" y="188913"/>
            <a:ext cx="1584325" cy="719137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Voda a vzduch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08175" y="188913"/>
            <a:ext cx="6696075" cy="71913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6000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650" y="404813"/>
            <a:ext cx="5119688" cy="61864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  <a:latin typeface="+mn-lt"/>
                <a:cs typeface="+mn-cs"/>
              </a:rPr>
              <a:t>Správné odpovědi: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>
                <a:solidFill>
                  <a:schemeClr val="bg1"/>
                </a:solidFill>
                <a:latin typeface="+mn-lt"/>
                <a:cs typeface="+mn-cs"/>
              </a:rPr>
              <a:t>Lidské tělo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K dýchání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Součástí trávicí soustavy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Srdce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5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Kloub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5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Ke vnímání okolního světa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>
                <a:solidFill>
                  <a:schemeClr val="bg1"/>
                </a:solidFill>
                <a:latin typeface="+mn-lt"/>
                <a:cs typeface="+mn-cs"/>
              </a:rPr>
              <a:t>První pomoc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Lékaře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3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hasiči 150, záchranná služba 155, policie ČR 158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3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Tepenné krvácení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6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Je potřeba ránu vyčistit.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>
                <a:solidFill>
                  <a:schemeClr val="bg1"/>
                </a:solidFill>
                <a:latin typeface="+mn-lt"/>
                <a:cs typeface="+mn-cs"/>
              </a:rPr>
              <a:t>Živočichové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Ptáci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Savci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Hmyz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Obojživelníci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Plazi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Kroužkovci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650" y="549275"/>
            <a:ext cx="4800600" cy="59086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>
                <a:solidFill>
                  <a:schemeClr val="bg1"/>
                </a:solidFill>
                <a:latin typeface="+mn-lt"/>
                <a:cs typeface="+mn-cs"/>
              </a:rPr>
              <a:t>Rostliny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2"/>
              <a:tabLst>
                <a:tab pos="273050" algn="l"/>
              </a:tabLs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například smrk, jedle, borovice, modřín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2"/>
              <a:tabLst>
                <a:tab pos="273050" algn="l"/>
              </a:tabLs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z Ameriky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2"/>
              <a:tabLst>
                <a:tab pos="273050" algn="l"/>
              </a:tabLs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půdu, světlo, teplo, vodu, živiny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2"/>
              <a:tabLst>
                <a:tab pos="273050" algn="l"/>
              </a:tabLs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kořen, stonek, list, květ, plod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2"/>
              <a:tabLst>
                <a:tab pos="273050" algn="l"/>
              </a:tabLs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lodyha, stvol, stéblo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tabLst>
                <a:tab pos="273050" algn="l"/>
              </a:tabLst>
              <a:defRPr/>
            </a:pPr>
            <a:endParaRPr lang="cs-CZ" dirty="0">
              <a:solidFill>
                <a:schemeClr val="bg1"/>
              </a:solidFill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tabLst>
                <a:tab pos="273050" algn="l"/>
              </a:tabLst>
              <a:defRPr/>
            </a:pPr>
            <a:r>
              <a:rPr lang="cs-CZ" i="1" dirty="0">
                <a:solidFill>
                  <a:schemeClr val="bg1"/>
                </a:solidFill>
                <a:latin typeface="+mn-lt"/>
                <a:cs typeface="+mn-cs"/>
              </a:rPr>
              <a:t>Neživá příroda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tabLst>
                <a:tab pos="273050" algn="l"/>
              </a:tabLs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Hlinitá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tabLst>
                <a:tab pos="273050" algn="l"/>
              </a:tabLs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V pravěku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4"/>
              <a:tabLst>
                <a:tab pos="273050" algn="l"/>
              </a:tabLs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Důl (správná odpověď může být i sloj)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4"/>
              <a:tabLst>
                <a:tab pos="273050" algn="l"/>
              </a:tabLs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Aby kořeny rostliny měly dostatek vzduchu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4"/>
              <a:tabLst>
                <a:tab pos="273050" algn="l"/>
              </a:tabLs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Zvětralá svrchní vrstva zemského povrchu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>
                <a:solidFill>
                  <a:schemeClr val="bg1"/>
                </a:solidFill>
                <a:latin typeface="+mn-lt"/>
                <a:cs typeface="+mn-cs"/>
              </a:rPr>
              <a:t>Voda a vzduch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Modrou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Led, voda, pára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Orkán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3 - 5 dní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Vodní pára na obloze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  <a:latin typeface="+mn-lt"/>
                <a:cs typeface="+mn-cs"/>
              </a:rPr>
              <a:t>Ze západu</a:t>
            </a:r>
            <a:endParaRPr lang="cs-CZ" dirty="0">
              <a:solidFill>
                <a:schemeClr val="bg1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000" smtClean="0">
                <a:solidFill>
                  <a:schemeClr val="bg1"/>
                </a:solidFill>
              </a:rPr>
              <a:t>Vlastní tvorba autorky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smtClean="0">
                <a:solidFill>
                  <a:schemeClr val="bg1"/>
                </a:solidFill>
              </a:rPr>
              <a:t>Zdroje</a:t>
            </a:r>
            <a:endParaRPr lang="cs-CZ" sz="320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867</TotalTime>
  <Words>576</Words>
  <Application>Microsoft Office PowerPoint</Application>
  <PresentationFormat>On-screen Show (4:3)</PresentationFormat>
  <Paragraphs>212</Paragraphs>
  <Slides>42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42</vt:i4>
      </vt:variant>
    </vt:vector>
  </HeadingPairs>
  <TitlesOfParts>
    <vt:vector size="52" baseType="lpstr">
      <vt:lpstr>Constantia</vt:lpstr>
      <vt:lpstr>Arial</vt:lpstr>
      <vt:lpstr>Wingdings 2</vt:lpstr>
      <vt:lpstr>Calibri</vt:lpstr>
      <vt:lpstr>Papír</vt:lpstr>
      <vt:lpstr>Papír</vt:lpstr>
      <vt:lpstr>Papír</vt:lpstr>
      <vt:lpstr>Papír</vt:lpstr>
      <vt:lpstr>Papír</vt:lpstr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Dalimil</dc:creator>
  <cp:lastModifiedBy>DUM</cp:lastModifiedBy>
  <cp:revision>94</cp:revision>
  <dcterms:created xsi:type="dcterms:W3CDTF">2011-05-09T17:59:15Z</dcterms:created>
  <dcterms:modified xsi:type="dcterms:W3CDTF">2013-08-29T19:17:18Z</dcterms:modified>
</cp:coreProperties>
</file>