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0" r:id="rId4"/>
    <p:sldId id="261" r:id="rId5"/>
    <p:sldId id="262" r:id="rId6"/>
    <p:sldId id="263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Časování pomocných sloves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Pomocná slovesa,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slovesa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haben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sein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werden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15 – 16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Časování </a:t>
            </a:r>
            <a:r>
              <a:rPr lang="cs-CZ" sz="2400" b="1" smtClean="0"/>
              <a:t>pomocných sloves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VY_22_INOVACE_02_44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096136" y="-178369"/>
            <a:ext cx="4888646" cy="304698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Cíl:</a:t>
            </a:r>
          </a:p>
          <a:p>
            <a:pPr algn="ctr"/>
            <a:r>
              <a:rPr lang="cs-CZ" sz="3200" b="1" dirty="0" smtClean="0"/>
              <a:t>Časování pomocných sloves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9692" y="1340768"/>
            <a:ext cx="55446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Pomocná slovesa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Haben</a:t>
            </a:r>
            <a:r>
              <a:rPr lang="cs-CZ" sz="2400" b="1" dirty="0" smtClean="0"/>
              <a:t> – mít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Sein – být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Werden</a:t>
            </a:r>
            <a:r>
              <a:rPr lang="cs-CZ" sz="2400" b="1" dirty="0" smtClean="0"/>
              <a:t> – stát se</a:t>
            </a:r>
          </a:p>
          <a:p>
            <a:pPr marL="457200" indent="-457200"/>
            <a:r>
              <a:rPr lang="cs-CZ" sz="2400" b="1" dirty="0" smtClean="0"/>
              <a:t>       Pomocí těchto tří sloves se vytváří další gramatické struktury jako minulý čas, trpný rod, budoucí čas.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9692" y="1340768"/>
            <a:ext cx="5544616" cy="34163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err="1" smtClean="0"/>
              <a:t>Haben</a:t>
            </a:r>
            <a:r>
              <a:rPr lang="cs-CZ" sz="2400" b="1" dirty="0" smtClean="0"/>
              <a:t> – mít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habe</a:t>
            </a:r>
            <a:r>
              <a:rPr lang="cs-CZ" sz="2400" b="1" dirty="0" smtClean="0"/>
              <a:t>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u="sng" dirty="0" err="1" smtClean="0"/>
              <a:t>hast</a:t>
            </a:r>
            <a:r>
              <a:rPr lang="cs-CZ" sz="2400" b="1" dirty="0" smtClean="0"/>
              <a:t>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, es </a:t>
            </a:r>
            <a:r>
              <a:rPr lang="cs-CZ" sz="2400" b="1" u="sng" dirty="0" err="1" smtClean="0"/>
              <a:t>hat</a:t>
            </a:r>
            <a:r>
              <a:rPr lang="cs-CZ" sz="2400" b="1" dirty="0" smtClean="0"/>
              <a:t>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haben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POZOR !!! Ve 2. a 3. os. </a:t>
            </a:r>
            <a:r>
              <a:rPr lang="cs-CZ" sz="2400" b="1" dirty="0" err="1" smtClean="0">
                <a:solidFill>
                  <a:srgbClr val="FF0000"/>
                </a:solidFill>
              </a:rPr>
              <a:t>jedn</a:t>
            </a:r>
            <a:r>
              <a:rPr lang="cs-CZ" sz="2400" b="1" dirty="0" smtClean="0">
                <a:solidFill>
                  <a:srgbClr val="FF0000"/>
                </a:solidFill>
              </a:rPr>
              <a:t>. čísla při časování vypadává písmeno „b“.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</p:txBody>
      </p:sp>
      <p:pic>
        <p:nvPicPr>
          <p:cNvPr id="1026" name="Picture 2" descr="C:\Users\Pracovna\AppData\Local\Microsoft\Windows\Temporary Internet Files\Content.IE5\ZA3WJWZ3\MC9003700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406423"/>
            <a:ext cx="2088232" cy="7984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9692" y="1340768"/>
            <a:ext cx="5544616" cy="406265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Sein – být</a:t>
            </a:r>
          </a:p>
          <a:p>
            <a:pPr marL="457200" indent="-457200"/>
            <a:r>
              <a:rPr lang="cs-CZ" sz="2400" b="1" dirty="0" smtClean="0"/>
              <a:t>       Sloveso „</a:t>
            </a:r>
            <a:r>
              <a:rPr lang="cs-CZ" sz="2400" b="1" dirty="0" err="1" smtClean="0"/>
              <a:t>sein</a:t>
            </a:r>
            <a:r>
              <a:rPr lang="cs-CZ" sz="2400" b="1" dirty="0" smtClean="0"/>
              <a:t>“ se časuje nepravidelně jako i ve všech ostatních jazycích včetně češtiny (být – já jsem, ty jsi, atd.).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200" b="1" dirty="0" err="1" smtClean="0"/>
              <a:t>ich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bin</a:t>
            </a:r>
            <a:r>
              <a:rPr lang="cs-CZ" sz="2200" b="1" dirty="0" smtClean="0"/>
              <a:t> – já jsem	1. </a:t>
            </a:r>
            <a:r>
              <a:rPr lang="cs-CZ" sz="2200" b="1" dirty="0" err="1" smtClean="0"/>
              <a:t>wir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sind</a:t>
            </a:r>
            <a:r>
              <a:rPr lang="cs-CZ" sz="2200" b="1" dirty="0" smtClean="0"/>
              <a:t> – my jsme</a:t>
            </a:r>
          </a:p>
          <a:p>
            <a:pPr marL="457200" indent="-457200">
              <a:buAutoNum type="arabicPeriod"/>
            </a:pPr>
            <a:r>
              <a:rPr lang="cs-CZ" sz="2200" b="1" dirty="0" err="1" smtClean="0"/>
              <a:t>du</a:t>
            </a:r>
            <a:r>
              <a:rPr lang="cs-CZ" sz="2200" b="1" dirty="0" smtClean="0"/>
              <a:t> </a:t>
            </a:r>
            <a:r>
              <a:rPr lang="cs-CZ" sz="2200" b="1" u="sng" dirty="0" err="1" smtClean="0"/>
              <a:t>bist</a:t>
            </a:r>
            <a:r>
              <a:rPr lang="cs-CZ" sz="2200" b="1" dirty="0" smtClean="0"/>
              <a:t> – ty jsi	2. </a:t>
            </a:r>
            <a:r>
              <a:rPr lang="cs-CZ" sz="2200" b="1" dirty="0" err="1" smtClean="0"/>
              <a:t>ihr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seid</a:t>
            </a:r>
            <a:r>
              <a:rPr lang="cs-CZ" sz="2200" b="1" dirty="0" smtClean="0"/>
              <a:t> – vy jste</a:t>
            </a:r>
          </a:p>
          <a:p>
            <a:pPr marL="457200" indent="-457200">
              <a:buAutoNum type="arabicPeriod"/>
            </a:pPr>
            <a:r>
              <a:rPr lang="cs-CZ" sz="2200" b="1" dirty="0" err="1" smtClean="0"/>
              <a:t>er</a:t>
            </a:r>
            <a:r>
              <a:rPr lang="cs-CZ" sz="2200" b="1" dirty="0" smtClean="0"/>
              <a:t>, 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, es </a:t>
            </a:r>
            <a:r>
              <a:rPr lang="cs-CZ" sz="2200" b="1" u="sng" dirty="0" err="1" smtClean="0"/>
              <a:t>ist</a:t>
            </a:r>
            <a:r>
              <a:rPr lang="cs-CZ" sz="2200" b="1" dirty="0" smtClean="0"/>
              <a:t>	3. 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, 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sind</a:t>
            </a:r>
            <a:endParaRPr lang="cs-CZ" sz="22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200" b="1" dirty="0" smtClean="0"/>
              <a:t>on, ona, ono je             oni,y,a, jsou, Vy jste</a:t>
            </a:r>
          </a:p>
          <a:p>
            <a:pPr marL="457200" indent="-457200"/>
            <a:endParaRPr lang="cs-CZ" sz="2400" b="1" dirty="0" smtClean="0"/>
          </a:p>
        </p:txBody>
      </p:sp>
      <p:pic>
        <p:nvPicPr>
          <p:cNvPr id="2050" name="Picture 2" descr="C:\Users\Pracovna\AppData\Local\Microsoft\Windows\Temporary Internet Files\Content.IE5\8CRROSLP\MP9004424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5084" y="2132856"/>
            <a:ext cx="1648604" cy="2232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9692" y="1340768"/>
            <a:ext cx="5544616" cy="369331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err="1" smtClean="0"/>
              <a:t>Werden</a:t>
            </a:r>
            <a:r>
              <a:rPr lang="cs-CZ" sz="2400" b="1" dirty="0" smtClean="0"/>
              <a:t> – stát se</a:t>
            </a:r>
          </a:p>
          <a:p>
            <a:pPr marL="457200" indent="-457200"/>
            <a:r>
              <a:rPr lang="cs-CZ" sz="2400" b="1" dirty="0" smtClean="0"/>
              <a:t>       </a:t>
            </a:r>
          </a:p>
          <a:p>
            <a:pPr marL="457200" indent="-457200">
              <a:buAutoNum type="arabicPeriod"/>
            </a:pPr>
            <a:r>
              <a:rPr lang="cs-CZ" sz="2200" b="1" dirty="0" err="1" smtClean="0"/>
              <a:t>ich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werde</a:t>
            </a:r>
            <a:r>
              <a:rPr lang="cs-CZ" sz="2200" b="1" dirty="0" smtClean="0"/>
              <a:t>		1. </a:t>
            </a:r>
            <a:r>
              <a:rPr lang="cs-CZ" sz="2200" b="1" dirty="0" err="1" smtClean="0"/>
              <a:t>wir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werden</a:t>
            </a:r>
            <a:endParaRPr lang="cs-CZ" sz="2200" b="1" dirty="0" smtClean="0"/>
          </a:p>
          <a:p>
            <a:pPr marL="457200" indent="-457200">
              <a:buAutoNum type="arabicPeriod"/>
            </a:pPr>
            <a:r>
              <a:rPr lang="cs-CZ" sz="2200" b="1" dirty="0" err="1" smtClean="0"/>
              <a:t>du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wirst</a:t>
            </a:r>
            <a:r>
              <a:rPr lang="cs-CZ" sz="2200" b="1" dirty="0" smtClean="0"/>
              <a:t> 		2. </a:t>
            </a:r>
            <a:r>
              <a:rPr lang="cs-CZ" sz="2200" b="1" dirty="0" err="1" smtClean="0"/>
              <a:t>ihr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werdet</a:t>
            </a:r>
            <a:endParaRPr lang="cs-CZ" sz="2200" b="1" dirty="0" smtClean="0"/>
          </a:p>
          <a:p>
            <a:pPr marL="457200" indent="-457200">
              <a:buAutoNum type="arabicPeriod"/>
            </a:pPr>
            <a:r>
              <a:rPr lang="cs-CZ" sz="2200" b="1" dirty="0" err="1" smtClean="0"/>
              <a:t>er</a:t>
            </a:r>
            <a:r>
              <a:rPr lang="cs-CZ" sz="2200" b="1" dirty="0" smtClean="0"/>
              <a:t>, 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, es </a:t>
            </a:r>
            <a:r>
              <a:rPr lang="cs-CZ" sz="2200" b="1" dirty="0" err="1" smtClean="0"/>
              <a:t>wird</a:t>
            </a:r>
            <a:r>
              <a:rPr lang="cs-CZ" sz="2200" b="1" dirty="0" smtClean="0"/>
              <a:t>	3. 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, 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werden</a:t>
            </a:r>
            <a:endParaRPr lang="cs-CZ" sz="2200" b="1" dirty="0" smtClean="0"/>
          </a:p>
          <a:p>
            <a:pPr marL="457200" indent="-457200"/>
            <a:r>
              <a:rPr lang="cs-CZ" sz="2400" b="1" dirty="0" smtClean="0"/>
              <a:t>       </a:t>
            </a:r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POZOR !!! Ve 2. a 3. os. </a:t>
            </a:r>
            <a:r>
              <a:rPr lang="cs-CZ" sz="2400" b="1" dirty="0" err="1" smtClean="0">
                <a:solidFill>
                  <a:srgbClr val="FF0000"/>
                </a:solidFill>
              </a:rPr>
              <a:t>jedn</a:t>
            </a:r>
            <a:r>
              <a:rPr lang="cs-CZ" sz="2400" b="1" dirty="0" smtClean="0">
                <a:solidFill>
                  <a:srgbClr val="FF0000"/>
                </a:solidFill>
              </a:rPr>
              <a:t>. čísla dochází ke změně kmenové (kořenové) samohlásky na „i“.</a:t>
            </a:r>
            <a:endParaRPr lang="cs-CZ" sz="2200" b="1" dirty="0" smtClean="0">
              <a:solidFill>
                <a:srgbClr val="FF0000"/>
              </a:solidFill>
            </a:endParaRPr>
          </a:p>
          <a:p>
            <a:pPr marL="457200" indent="-457200"/>
            <a:endParaRPr lang="cs-CZ" sz="24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tabulku:</a:t>
            </a: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524000" y="2132856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298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Werden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Haben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Sein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(ona)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baseline="0" dirty="0" smtClean="0"/>
                        <a:t> (oni,y,a)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(Vykání)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pPr marL="285750" indent="-285750"/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738</TotalTime>
  <Words>278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50</cp:revision>
  <dcterms:created xsi:type="dcterms:W3CDTF">2010-11-01T23:40:31Z</dcterms:created>
  <dcterms:modified xsi:type="dcterms:W3CDTF">2013-08-09T09:32:12Z</dcterms:modified>
</cp:coreProperties>
</file>