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6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Časování silných sloves, změna a - ä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Silná slovesa, 1.skupina, a, ä, změna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806369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Časování silných sloves, 1.skupina, a – ä</a:t>
            </a:r>
          </a:p>
          <a:p>
            <a:pPr algn="ctr"/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268215"/>
            <a:ext cx="7560840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VY_22_INOVACE_02_45</a:t>
            </a:r>
          </a:p>
          <a:p>
            <a:pPr algn="ctr"/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67586" y="-424590"/>
            <a:ext cx="8145756" cy="353943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Cíl:</a:t>
            </a:r>
          </a:p>
          <a:p>
            <a:pPr algn="ctr"/>
            <a:r>
              <a:rPr lang="cs-CZ" sz="3200" b="1" dirty="0" smtClean="0"/>
              <a:t>Časování silných sloves, 1. skupina, změna a - ä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88601" y="-1040143"/>
            <a:ext cx="8503738" cy="477053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1. skupina, změna a – ä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Silná slovesa (nepravidelná) se časují nepravidelně.</a:t>
            </a:r>
          </a:p>
          <a:p>
            <a:pPr algn="ctr"/>
            <a:r>
              <a:rPr lang="cs-CZ" sz="2400" b="1" dirty="0" smtClean="0"/>
              <a:t>V 1. skupině těchto sloves dochází ke změně kmenové (kořenové)</a:t>
            </a:r>
          </a:p>
          <a:p>
            <a:pPr algn="ctr"/>
            <a:r>
              <a:rPr lang="cs-CZ" sz="2400" b="1" dirty="0" smtClean="0"/>
              <a:t> samohlásky </a:t>
            </a:r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r>
              <a:rPr lang="cs-CZ" sz="2400" b="1" dirty="0" smtClean="0"/>
              <a:t> na 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smtClean="0"/>
              <a:t>.</a:t>
            </a:r>
          </a:p>
          <a:p>
            <a:pPr algn="ctr"/>
            <a:r>
              <a:rPr lang="cs-CZ" sz="2400" b="1" dirty="0" smtClean="0"/>
              <a:t>Tato změna se projevuje </a:t>
            </a:r>
            <a:r>
              <a:rPr lang="cs-CZ" sz="2400" b="1" dirty="0" smtClean="0">
                <a:solidFill>
                  <a:srgbClr val="FF0000"/>
                </a:solidFill>
              </a:rPr>
              <a:t>VŽDY pouze ve 2. a 3. os. </a:t>
            </a:r>
          </a:p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jedn</a:t>
            </a:r>
            <a:r>
              <a:rPr lang="cs-CZ" sz="2400" b="1" dirty="0" smtClean="0">
                <a:solidFill>
                  <a:srgbClr val="FF0000"/>
                </a:solidFill>
              </a:rPr>
              <a:t>. čísla (</a:t>
            </a:r>
            <a:r>
              <a:rPr lang="cs-CZ" sz="2400" b="1" dirty="0" err="1" smtClean="0">
                <a:solidFill>
                  <a:srgbClr val="FF0000"/>
                </a:solidFill>
              </a:rPr>
              <a:t>du</a:t>
            </a:r>
            <a:r>
              <a:rPr lang="cs-CZ" sz="2400" b="1" dirty="0" smtClean="0">
                <a:solidFill>
                  <a:srgbClr val="FF0000"/>
                </a:solidFill>
              </a:rPr>
              <a:t> a </a:t>
            </a:r>
            <a:r>
              <a:rPr lang="cs-CZ" sz="2400" b="1" dirty="0" err="1" smtClean="0">
                <a:solidFill>
                  <a:srgbClr val="FF0000"/>
                </a:solidFill>
              </a:rPr>
              <a:t>er</a:t>
            </a:r>
            <a:r>
              <a:rPr lang="cs-CZ" sz="2400" b="1" dirty="0" smtClean="0">
                <a:solidFill>
                  <a:srgbClr val="FF0000"/>
                </a:solidFill>
              </a:rPr>
              <a:t>, </a:t>
            </a:r>
            <a:r>
              <a:rPr lang="cs-CZ" sz="2400" b="1" dirty="0" err="1" smtClean="0">
                <a:solidFill>
                  <a:srgbClr val="FF0000"/>
                </a:solidFill>
              </a:rPr>
              <a:t>sie</a:t>
            </a:r>
            <a:r>
              <a:rPr lang="cs-CZ" sz="2400" b="1" dirty="0" smtClean="0">
                <a:solidFill>
                  <a:srgbClr val="FF0000"/>
                </a:solidFill>
              </a:rPr>
              <a:t>, es).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427517" y="-1040143"/>
            <a:ext cx="8225906" cy="477053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1. skupina, změna a – ä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smtClean="0"/>
              <a:t>Patří sem například tato slovesa:</a:t>
            </a:r>
          </a:p>
          <a:p>
            <a:pPr algn="ctr"/>
            <a:r>
              <a:rPr lang="cs-CZ" sz="2400" b="1" dirty="0" err="1" smtClean="0"/>
              <a:t>Schl</a:t>
            </a:r>
            <a:r>
              <a:rPr lang="cs-CZ" sz="2400" b="1" dirty="0" err="1" smtClean="0">
                <a:solidFill>
                  <a:srgbClr val="FF0000"/>
                </a:solidFill>
              </a:rPr>
              <a:t>a</a:t>
            </a:r>
            <a:r>
              <a:rPr lang="cs-CZ" sz="2400" b="1" dirty="0" err="1" smtClean="0"/>
              <a:t>fen</a:t>
            </a:r>
            <a:r>
              <a:rPr lang="cs-CZ" sz="2400" b="1" dirty="0" smtClean="0"/>
              <a:t> – spát</a:t>
            </a:r>
          </a:p>
          <a:p>
            <a:pPr algn="ctr"/>
            <a:r>
              <a:rPr lang="cs-CZ" sz="2400" b="1" dirty="0" err="1" smtClean="0"/>
              <a:t>L</a:t>
            </a:r>
            <a:r>
              <a:rPr lang="cs-CZ" sz="2400" b="1" dirty="0" err="1" smtClean="0">
                <a:solidFill>
                  <a:srgbClr val="FF0000"/>
                </a:solidFill>
              </a:rPr>
              <a:t>a</a:t>
            </a:r>
            <a:r>
              <a:rPr lang="cs-CZ" sz="2400" b="1" dirty="0" err="1" smtClean="0"/>
              <a:t>ufen</a:t>
            </a:r>
            <a:r>
              <a:rPr lang="cs-CZ" sz="2400" b="1" dirty="0" smtClean="0"/>
              <a:t> – běžet</a:t>
            </a:r>
          </a:p>
          <a:p>
            <a:pPr algn="ctr"/>
            <a:r>
              <a:rPr lang="cs-CZ" sz="2400" b="1" dirty="0" err="1" smtClean="0"/>
              <a:t>F</a:t>
            </a:r>
            <a:r>
              <a:rPr lang="cs-CZ" sz="2400" b="1" dirty="0" err="1" smtClean="0">
                <a:solidFill>
                  <a:srgbClr val="FF0000"/>
                </a:solidFill>
              </a:rPr>
              <a:t>a</a:t>
            </a:r>
            <a:r>
              <a:rPr lang="cs-CZ" sz="2400" b="1" dirty="0" err="1" smtClean="0"/>
              <a:t>hren</a:t>
            </a:r>
            <a:r>
              <a:rPr lang="cs-CZ" sz="2400" b="1" dirty="0" smtClean="0"/>
              <a:t> – jet</a:t>
            </a:r>
          </a:p>
          <a:p>
            <a:pPr algn="ctr"/>
            <a:r>
              <a:rPr lang="cs-CZ" sz="2400" b="1" dirty="0" err="1" smtClean="0"/>
              <a:t>Gef</a:t>
            </a:r>
            <a:r>
              <a:rPr lang="cs-CZ" sz="2400" b="1" dirty="0" err="1" smtClean="0">
                <a:solidFill>
                  <a:srgbClr val="FF0000"/>
                </a:solidFill>
              </a:rPr>
              <a:t>a</a:t>
            </a:r>
            <a:r>
              <a:rPr lang="cs-CZ" sz="2400" b="1" dirty="0" err="1" smtClean="0"/>
              <a:t>llen</a:t>
            </a:r>
            <a:r>
              <a:rPr lang="cs-CZ" sz="2400" b="1" dirty="0" smtClean="0"/>
              <a:t> – líbit se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87605" y="-2086582"/>
            <a:ext cx="8305735" cy="686341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1. skupina, změna a – ä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err="1" smtClean="0"/>
              <a:t>Schlafen</a:t>
            </a:r>
            <a:r>
              <a:rPr lang="cs-CZ" sz="2400" b="1" dirty="0" smtClean="0"/>
              <a:t> – spát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schlafe</a:t>
            </a:r>
            <a:r>
              <a:rPr lang="cs-CZ" sz="2400" b="1" dirty="0" smtClean="0"/>
              <a:t>				1.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schlafen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schl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fst</a:t>
            </a:r>
            <a:r>
              <a:rPr lang="cs-CZ" sz="2400" b="1" dirty="0" smtClean="0"/>
              <a:t>			</a:t>
            </a:r>
            <a:r>
              <a:rPr lang="cs-CZ" sz="2400" b="1" dirty="0" smtClean="0"/>
              <a:t>              2</a:t>
            </a:r>
            <a:r>
              <a:rPr lang="cs-CZ" sz="2400" b="1" dirty="0" smtClean="0"/>
              <a:t>. </a:t>
            </a: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schlaft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schl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ft</a:t>
            </a:r>
            <a:r>
              <a:rPr lang="cs-CZ" sz="2400" b="1" dirty="0" smtClean="0"/>
              <a:t>				3.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schlafen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schl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ft</a:t>
            </a:r>
            <a:r>
              <a:rPr lang="cs-CZ" sz="2400" b="1" dirty="0" smtClean="0"/>
              <a:t>			   	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schlafen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es </a:t>
            </a:r>
            <a:r>
              <a:rPr lang="cs-CZ" sz="2400" b="1" dirty="0" err="1" smtClean="0"/>
              <a:t>schl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ft</a:t>
            </a:r>
            <a:endParaRPr lang="cs-CZ" sz="2400" b="1" dirty="0" smtClean="0"/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Změna je pouze ve 2. a 3. osobě jednotného čísla !!!</a:t>
            </a:r>
          </a:p>
        </p:txBody>
      </p:sp>
      <p:pic>
        <p:nvPicPr>
          <p:cNvPr id="1026" name="Picture 2" descr="C:\Users\Pracovna\AppData\Local\Microsoft\Windows\Temporary Internet Files\Content.IE5\MF7ETGFB\MC9004405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2132856"/>
            <a:ext cx="2016224" cy="1656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87605" y="-2086582"/>
            <a:ext cx="8305735" cy="686341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1. skupina, změna a – ä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err="1" smtClean="0"/>
              <a:t>Laufen</a:t>
            </a:r>
            <a:r>
              <a:rPr lang="cs-CZ" sz="2400" b="1" dirty="0" smtClean="0"/>
              <a:t> – běžet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smtClean="0"/>
              <a:t>laufe				1.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laufen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ufst</a:t>
            </a:r>
            <a:r>
              <a:rPr lang="cs-CZ" sz="2400" b="1" dirty="0" smtClean="0"/>
              <a:t>		             		2. </a:t>
            </a: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lauft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uft</a:t>
            </a:r>
            <a:r>
              <a:rPr lang="cs-CZ" sz="2400" b="1" dirty="0" smtClean="0"/>
              <a:t>				3.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laufen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uft</a:t>
            </a:r>
            <a:r>
              <a:rPr lang="cs-CZ" sz="2400" b="1" dirty="0" smtClean="0"/>
              <a:t>			    	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laufen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es </a:t>
            </a:r>
            <a:r>
              <a:rPr lang="cs-CZ" sz="2400" b="1" dirty="0" err="1" smtClean="0"/>
              <a:t>l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uft</a:t>
            </a:r>
            <a:endParaRPr lang="cs-CZ" sz="2400" b="1" dirty="0" smtClean="0"/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Změna je pouze ve 2. a 3. osobě jednotného čísla !!!</a:t>
            </a:r>
          </a:p>
        </p:txBody>
      </p:sp>
      <p:pic>
        <p:nvPicPr>
          <p:cNvPr id="2051" name="Picture 3" descr="C:\Users\Pracovna\AppData\Local\Microsoft\Windows\Temporary Internet Files\Content.IE5\MF7ETGFB\MC9002326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276872"/>
            <a:ext cx="1944216" cy="17281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87605" y="-2086582"/>
            <a:ext cx="8305735" cy="6863417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1. skupina, změna a – ä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err="1" smtClean="0"/>
              <a:t>Fahren</a:t>
            </a:r>
            <a:r>
              <a:rPr lang="cs-CZ" sz="2400" b="1" dirty="0" smtClean="0"/>
              <a:t> – jet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fahre</a:t>
            </a:r>
            <a:r>
              <a:rPr lang="cs-CZ" sz="2400" b="1" dirty="0" smtClean="0"/>
              <a:t>				1.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fahren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hrst</a:t>
            </a:r>
            <a:r>
              <a:rPr lang="cs-CZ" sz="2400" b="1" dirty="0" smtClean="0"/>
              <a:t>		             		2. </a:t>
            </a: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fahrt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hrt</a:t>
            </a:r>
            <a:r>
              <a:rPr lang="cs-CZ" sz="2400" b="1" dirty="0" smtClean="0"/>
              <a:t>				3.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fahren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f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hrt</a:t>
            </a:r>
            <a:r>
              <a:rPr lang="cs-CZ" sz="2400" b="1" dirty="0" smtClean="0"/>
              <a:t> 			   	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laufen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es </a:t>
            </a:r>
            <a:r>
              <a:rPr lang="cs-CZ" sz="2400" b="1" dirty="0" err="1" smtClean="0"/>
              <a:t>f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hrt</a:t>
            </a:r>
            <a:endParaRPr lang="cs-CZ" sz="2400" b="1" dirty="0" smtClean="0"/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Změna je pouze ve 2. a 3. osobě jednotného čísla !!!</a:t>
            </a:r>
          </a:p>
        </p:txBody>
      </p:sp>
      <p:pic>
        <p:nvPicPr>
          <p:cNvPr id="3074" name="Picture 2" descr="C:\Users\Pracovna\AppData\Local\Microsoft\Windows\Temporary Internet Files\Content.IE5\ZA3WJWZ3\MM90039577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2180016"/>
            <a:ext cx="2376264" cy="17821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87605" y="-2332803"/>
            <a:ext cx="8305735" cy="735586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Časování silných sloves, 1. skupina, změna a – ä</a:t>
            </a:r>
          </a:p>
          <a:p>
            <a:pPr algn="ctr"/>
            <a:endParaRPr lang="cs-CZ" sz="2400" b="1" dirty="0" smtClean="0"/>
          </a:p>
          <a:p>
            <a:pPr algn="ctr"/>
            <a:r>
              <a:rPr lang="cs-CZ" sz="2400" b="1" dirty="0" err="1" smtClean="0"/>
              <a:t>Gefallen</a:t>
            </a:r>
            <a:r>
              <a:rPr lang="cs-CZ" sz="2400" b="1" dirty="0" smtClean="0"/>
              <a:t> – líbit se</a:t>
            </a:r>
          </a:p>
          <a:p>
            <a:pPr marL="457200" indent="-457200">
              <a:buAutoNum type="arabicPeriod"/>
            </a:pP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gefalle</a:t>
            </a:r>
            <a:r>
              <a:rPr lang="cs-CZ" sz="2400" b="1" dirty="0" smtClean="0"/>
              <a:t>				1. </a:t>
            </a:r>
            <a:r>
              <a:rPr lang="cs-CZ" sz="2400" b="1" dirty="0" err="1" smtClean="0"/>
              <a:t>wir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gefallen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gef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llst</a:t>
            </a:r>
            <a:r>
              <a:rPr lang="cs-CZ" sz="2400" b="1" dirty="0" smtClean="0"/>
              <a:t>	             			2. </a:t>
            </a:r>
            <a:r>
              <a:rPr lang="cs-CZ" sz="2400" b="1" dirty="0" err="1" smtClean="0"/>
              <a:t>ihr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gefallt</a:t>
            </a:r>
            <a:endParaRPr lang="cs-CZ" sz="2400" b="1" dirty="0" smtClean="0"/>
          </a:p>
          <a:p>
            <a:pPr marL="457200" indent="-457200">
              <a:buAutoNum type="arabicPeriod"/>
            </a:pPr>
            <a:r>
              <a:rPr lang="cs-CZ" sz="2400" b="1" dirty="0" err="1" smtClean="0"/>
              <a:t>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gef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llt</a:t>
            </a:r>
            <a:r>
              <a:rPr lang="cs-CZ" sz="2400" b="1" dirty="0" smtClean="0"/>
              <a:t>				3.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gefallen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gef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llt</a:t>
            </a:r>
            <a:r>
              <a:rPr lang="cs-CZ" sz="2400" b="1" dirty="0" smtClean="0"/>
              <a:t>			   	    </a:t>
            </a:r>
            <a:r>
              <a:rPr lang="cs-CZ" sz="2400" b="1" dirty="0" err="1" smtClean="0"/>
              <a:t>Sie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gefallen</a:t>
            </a:r>
            <a:endParaRPr lang="cs-CZ" sz="2400" b="1" dirty="0" smtClean="0"/>
          </a:p>
          <a:p>
            <a:pPr marL="457200" indent="-457200"/>
            <a:r>
              <a:rPr lang="cs-CZ" sz="2400" b="1" dirty="0" smtClean="0"/>
              <a:t>       es </a:t>
            </a:r>
            <a:r>
              <a:rPr lang="cs-CZ" sz="2400" b="1" dirty="0" err="1" smtClean="0"/>
              <a:t>gef</a:t>
            </a:r>
            <a:r>
              <a:rPr lang="cs-CZ" sz="2400" b="1" dirty="0" err="1" smtClean="0">
                <a:solidFill>
                  <a:srgbClr val="FF0000"/>
                </a:solidFill>
              </a:rPr>
              <a:t>ä</a:t>
            </a:r>
            <a:r>
              <a:rPr lang="cs-CZ" sz="2400" b="1" dirty="0" err="1" smtClean="0"/>
              <a:t>llt</a:t>
            </a:r>
            <a:r>
              <a:rPr lang="cs-CZ" sz="2400" b="1" dirty="0" smtClean="0"/>
              <a:t>	</a:t>
            </a:r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</a:rPr>
              <a:t>Změna je pouze ve 2. a 3. osobě jednotného čísla !!!</a:t>
            </a:r>
          </a:p>
        </p:txBody>
      </p:sp>
      <p:pic>
        <p:nvPicPr>
          <p:cNvPr id="4104" name="Picture 8" descr="C:\Users\Pracovna\AppData\Local\Microsoft\Windows\Temporary Internet Files\Content.IE5\CHWIW0PM\MP9004485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2348880"/>
            <a:ext cx="2592288" cy="20882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Doplňte tabulku:</a:t>
            </a: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1259632" y="2204864"/>
          <a:ext cx="6096000" cy="370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2988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Schlafen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Fahren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/>
                        <a:t>(ona)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(oni,y,a)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(Vykání)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746</TotalTime>
  <Words>397</Words>
  <Application>Microsoft Office PowerPoint</Application>
  <PresentationFormat>Předvádění na obrazovce (4:3)</PresentationFormat>
  <Paragraphs>168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53</cp:revision>
  <dcterms:created xsi:type="dcterms:W3CDTF">2010-11-01T23:40:31Z</dcterms:created>
  <dcterms:modified xsi:type="dcterms:W3CDTF">2013-08-09T09:35:00Z</dcterms:modified>
</cp:coreProperties>
</file>