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656" r:id="rId1"/>
  </p:sldMasterIdLst>
  <p:notesMasterIdLst>
    <p:notesMasterId r:id="rId12"/>
  </p:notesMasterIdLst>
  <p:handoutMasterIdLst>
    <p:handoutMasterId r:id="rId13"/>
  </p:handoutMasterIdLst>
  <p:sldIdLst>
    <p:sldId id="257" r:id="rId2"/>
    <p:sldId id="285" r:id="rId3"/>
    <p:sldId id="259" r:id="rId4"/>
    <p:sldId id="287" r:id="rId5"/>
    <p:sldId id="289" r:id="rId6"/>
    <p:sldId id="290" r:id="rId7"/>
    <p:sldId id="292" r:id="rId8"/>
    <p:sldId id="291" r:id="rId9"/>
    <p:sldId id="293" r:id="rId10"/>
    <p:sldId id="28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FE666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3B4B98B0-60AC-42C2-AFA5-B58CD77FA1E5}" styleName="Světlý styl 1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485" autoAdjust="0"/>
    <p:restoredTop sz="94599" autoAdjust="0"/>
  </p:normalViewPr>
  <p:slideViewPr>
    <p:cSldViewPr>
      <p:cViewPr varScale="1">
        <p:scale>
          <a:sx n="76" d="100"/>
          <a:sy n="76" d="100"/>
        </p:scale>
        <p:origin x="-120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3" d="100"/>
          <a:sy n="53" d="100"/>
        </p:scale>
        <p:origin x="-2868" y="-9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8275BD-6694-4376-9EAB-D2B26DD34D48}" type="datetimeFigureOut">
              <a:rPr lang="cs-CZ" smtClean="0"/>
              <a:pPr/>
              <a:t>30.8.2013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237BFE-7CBD-4EBC-B252-FF96C7BE30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26808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E86F806-18B5-4C33-BC6C-C31AFA4C8AC0}" type="datetimeFigureOut">
              <a:rPr lang="cs-CZ" smtClean="0"/>
              <a:pPr/>
              <a:t>30.8.2013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565BC5F-A73A-4422-8FC9-713438C58E9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92117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30.8.2013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30.8.2013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30.8.2013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30.8.2013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30.8.2013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30.8.2013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30.8.2013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30.8.2013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30.8.2013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30.8.2013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30.8.2013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7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7F77ED01-D692-4953-8E28-23B57CDF0743}" type="datetimeFigureOut">
              <a:rPr lang="cs-CZ" smtClean="0"/>
              <a:pPr/>
              <a:t>30.8.2013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657" r:id="rId1"/>
    <p:sldLayoutId id="2147484658" r:id="rId2"/>
    <p:sldLayoutId id="2147484659" r:id="rId3"/>
    <p:sldLayoutId id="2147484660" r:id="rId4"/>
    <p:sldLayoutId id="2147484661" r:id="rId5"/>
    <p:sldLayoutId id="2147484662" r:id="rId6"/>
    <p:sldLayoutId id="2147484663" r:id="rId7"/>
    <p:sldLayoutId id="2147484664" r:id="rId8"/>
    <p:sldLayoutId id="2147484665" r:id="rId9"/>
    <p:sldLayoutId id="2147484666" r:id="rId10"/>
    <p:sldLayoutId id="2147484667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73872060"/>
              </p:ext>
            </p:extLst>
          </p:nvPr>
        </p:nvGraphicFramePr>
        <p:xfrm>
          <a:off x="1547664" y="1916833"/>
          <a:ext cx="6264696" cy="2350405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8213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628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2000" b="1" smtClean="0">
                        <a:solidFill>
                          <a:srgbClr val="0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smtClean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755576" y="4509120"/>
            <a:ext cx="784887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+mj-lt"/>
              </a:rPr>
              <a:t>    Název DUM:  </a:t>
            </a:r>
            <a:r>
              <a:rPr lang="cs-CZ" dirty="0" smtClean="0">
                <a:latin typeface="+mj-lt"/>
              </a:rPr>
              <a:t>VY_32_INOVACE</a:t>
            </a:r>
            <a:r>
              <a:rPr lang="cs-CZ" smtClean="0">
                <a:latin typeface="+mj-lt"/>
              </a:rPr>
              <a:t>_ IX _2_17_ slovesa II.</a:t>
            </a:r>
          </a:p>
          <a:p>
            <a:endParaRPr lang="cs-CZ" b="1" dirty="0">
              <a:latin typeface="+mj-lt"/>
            </a:endParaRPr>
          </a:p>
          <a:p>
            <a:r>
              <a:rPr lang="cs-CZ" b="1" dirty="0" smtClean="0">
                <a:latin typeface="+mj-lt"/>
              </a:rPr>
              <a:t>    Šablona číslo</a:t>
            </a:r>
            <a:r>
              <a:rPr lang="cs-CZ" b="1" smtClean="0">
                <a:latin typeface="+mj-lt"/>
              </a:rPr>
              <a:t>:  IX         </a:t>
            </a:r>
            <a:r>
              <a:rPr lang="cs-CZ" b="1" dirty="0" smtClean="0">
                <a:latin typeface="+mj-lt"/>
              </a:rPr>
              <a:t>Sada číslo:  </a:t>
            </a:r>
            <a:r>
              <a:rPr lang="cs-CZ" dirty="0">
                <a:latin typeface="+mj-lt"/>
              </a:rPr>
              <a:t>2</a:t>
            </a:r>
            <a:r>
              <a:rPr lang="cs-CZ" dirty="0" smtClean="0">
                <a:latin typeface="+mj-lt"/>
              </a:rPr>
              <a:t> </a:t>
            </a:r>
            <a:r>
              <a:rPr lang="cs-CZ" b="1" dirty="0" smtClean="0">
                <a:latin typeface="+mj-lt"/>
              </a:rPr>
              <a:t>       Pořadové </a:t>
            </a:r>
            <a:r>
              <a:rPr lang="cs-CZ" b="1" smtClean="0">
                <a:latin typeface="+mj-lt"/>
              </a:rPr>
              <a:t>číslo DUM: 17</a:t>
            </a:r>
            <a:endParaRPr lang="cs-CZ" dirty="0" smtClean="0">
              <a:latin typeface="+mj-lt"/>
            </a:endParaRPr>
          </a:p>
          <a:p>
            <a:endParaRPr lang="cs-CZ" b="1" dirty="0" smtClean="0">
              <a:latin typeface="+mj-lt"/>
            </a:endParaRPr>
          </a:p>
          <a:p>
            <a:r>
              <a:rPr lang="cs-CZ" b="1" dirty="0" smtClean="0">
                <a:latin typeface="+mj-lt"/>
              </a:rPr>
              <a:t>    Autor: </a:t>
            </a:r>
            <a:r>
              <a:rPr lang="cs-CZ" dirty="0" smtClean="0">
                <a:latin typeface="+mj-lt"/>
              </a:rPr>
              <a:t>Mgr. Radmila Sálová  </a:t>
            </a:r>
            <a:endParaRPr lang="cs-CZ" dirty="0">
              <a:latin typeface="+mj-lt"/>
            </a:endParaRPr>
          </a:p>
        </p:txBody>
      </p:sp>
      <p:pic>
        <p:nvPicPr>
          <p:cNvPr id="9" name="Obrázek 8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476672"/>
            <a:ext cx="5000660" cy="150019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057886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>
                <a:latin typeface="Arial" pitchFamily="34" charset="0"/>
                <a:cs typeface="Arial" pitchFamily="34" charset="0"/>
              </a:rPr>
              <a:t>Anotace:  </a:t>
            </a:r>
            <a:r>
              <a:rPr lang="cs-CZ" sz="2400" smtClean="0">
                <a:latin typeface="Arial" pitchFamily="34" charset="0"/>
                <a:cs typeface="Arial" pitchFamily="34" charset="0"/>
              </a:rPr>
              <a:t>Nácvik slovní zásoby a procvičení – časování sloves.  </a:t>
            </a:r>
            <a:endParaRPr lang="cs-CZ" sz="2400">
              <a:latin typeface="Arial" pitchFamily="34" charset="0"/>
              <a:cs typeface="Arial" pitchFamily="34" charset="0"/>
            </a:endParaRPr>
          </a:p>
          <a:p>
            <a:r>
              <a:rPr lang="cs-CZ" sz="2400">
                <a:latin typeface="Arial" pitchFamily="34" charset="0"/>
                <a:cs typeface="Arial" pitchFamily="34" charset="0"/>
              </a:rPr>
              <a:t>Očekávaný výstup: Dokáží </a:t>
            </a:r>
            <a:r>
              <a:rPr lang="cs-CZ" sz="2400" smtClean="0">
                <a:latin typeface="Arial" pitchFamily="34" charset="0"/>
                <a:cs typeface="Arial" pitchFamily="34" charset="0"/>
              </a:rPr>
              <a:t>použít slovesa ve správném tvaru.</a:t>
            </a:r>
            <a:endParaRPr lang="cs-CZ" sz="2400">
              <a:latin typeface="Arial" pitchFamily="34" charset="0"/>
              <a:cs typeface="Arial" pitchFamily="34" charset="0"/>
            </a:endParaRPr>
          </a:p>
          <a:p>
            <a:r>
              <a:rPr lang="cs-CZ" sz="2400">
                <a:latin typeface="Arial" pitchFamily="34" charset="0"/>
                <a:cs typeface="Arial" pitchFamily="34" charset="0"/>
              </a:rPr>
              <a:t> Druh učebního materiálu: prezentace  </a:t>
            </a:r>
          </a:p>
          <a:p>
            <a:r>
              <a:rPr lang="cs-CZ" sz="2400">
                <a:latin typeface="Arial" pitchFamily="34" charset="0"/>
                <a:cs typeface="Arial" pitchFamily="34" charset="0"/>
              </a:rPr>
              <a:t>Typická věková skupina: 13 – 15 let</a:t>
            </a:r>
          </a:p>
          <a:p>
            <a:r>
              <a:rPr lang="cs-CZ" sz="2400">
                <a:latin typeface="Arial" pitchFamily="34" charset="0"/>
                <a:cs typeface="Arial" pitchFamily="34" charset="0"/>
              </a:rPr>
              <a:t>Klíčová slova: </a:t>
            </a:r>
            <a:r>
              <a:rPr lang="cs-CZ" sz="2400" smtClean="0">
                <a:latin typeface="Arial" pitchFamily="34" charset="0"/>
                <a:cs typeface="Arial" pitchFamily="34" charset="0"/>
              </a:rPr>
              <a:t>turnen, malen, einladen</a:t>
            </a:r>
            <a:r>
              <a:rPr lang="cs-CZ" sz="2400" smtClean="0">
                <a:latin typeface="Arial" pitchFamily="34" charset="0"/>
                <a:cs typeface="Arial" pitchFamily="34" charset="0"/>
              </a:rPr>
              <a:t>,...</a:t>
            </a:r>
            <a:endParaRPr lang="cs-CZ" sz="2400">
              <a:latin typeface="Arial" pitchFamily="34" charset="0"/>
              <a:cs typeface="Arial" pitchFamily="34" charset="0"/>
            </a:endParaRPr>
          </a:p>
          <a:p>
            <a:r>
              <a:rPr lang="cs-CZ" sz="2400">
                <a:latin typeface="Arial" pitchFamily="34" charset="0"/>
                <a:cs typeface="Arial" pitchFamily="34" charset="0"/>
              </a:rPr>
              <a:t>Pomůcky a materiál: PC, sešit </a:t>
            </a:r>
          </a:p>
        </p:txBody>
      </p:sp>
    </p:spTree>
    <p:extLst>
      <p:ext uri="{BB962C8B-B14F-4D97-AF65-F5344CB8AC3E}">
        <p14:creationId xmlns:p14="http://schemas.microsoft.com/office/powerpoint/2010/main" val="1836203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71600" y="980728"/>
            <a:ext cx="7200800" cy="5145752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Book Antiqua" pitchFamily="18" charset="0"/>
              </a:rPr>
              <a:t>Metodické zhodnocení a popis práce s digitálním učebním materiálem:</a:t>
            </a:r>
          </a:p>
          <a:p>
            <a:pPr marL="45720" indent="0">
              <a:buNone/>
            </a:pPr>
            <a:endParaRPr lang="cs-CZ" dirty="0" smtClean="0">
              <a:latin typeface="Book Antiqua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mtClean="0">
                <a:latin typeface="Book Antiqua" pitchFamily="18" charset="0"/>
              </a:rPr>
              <a:t>Žáci se seznámí s dalšími slovesy ( 4. lekce).</a:t>
            </a:r>
          </a:p>
          <a:p>
            <a:pPr>
              <a:buFont typeface="Wingdings" pitchFamily="2" charset="2"/>
              <a:buChar char="Ø"/>
            </a:pPr>
            <a:r>
              <a:rPr lang="cs-CZ" smtClean="0">
                <a:latin typeface="Book Antiqua" pitchFamily="18" charset="0"/>
              </a:rPr>
              <a:t>Seznámí se s časováním sloves s odlučitelnými předponami.</a:t>
            </a:r>
          </a:p>
          <a:p>
            <a:pPr>
              <a:buFont typeface="Wingdings" pitchFamily="2" charset="2"/>
              <a:buChar char="Ø"/>
            </a:pPr>
            <a:r>
              <a:rPr lang="cs-CZ" smtClean="0">
                <a:latin typeface="Book Antiqua" pitchFamily="18" charset="0"/>
              </a:rPr>
              <a:t>Důraz je kladen na správné tvoření a užití.   </a:t>
            </a:r>
          </a:p>
        </p:txBody>
      </p:sp>
    </p:spTree>
    <p:extLst>
      <p:ext uri="{BB962C8B-B14F-4D97-AF65-F5344CB8AC3E}">
        <p14:creationId xmlns:p14="http://schemas.microsoft.com/office/powerpoint/2010/main" val="35135257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/>
              <a:t>Slovní zásoba  - slovesa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83568" y="1447800"/>
            <a:ext cx="3816424" cy="4572000"/>
          </a:xfrm>
        </p:spPr>
        <p:txBody>
          <a:bodyPr/>
          <a:lstStyle/>
          <a:p>
            <a:pPr marL="0" indent="0" algn="ctr">
              <a:buNone/>
            </a:pPr>
            <a:r>
              <a:rPr lang="cs-CZ">
                <a:latin typeface="Arial" pitchFamily="34" charset="0"/>
                <a:cs typeface="Arial" pitchFamily="34" charset="0"/>
              </a:rPr>
              <a:t>schreiben  -  psát</a:t>
            </a:r>
          </a:p>
          <a:p>
            <a:pPr marL="0" indent="0" algn="ctr">
              <a:buNone/>
            </a:pPr>
            <a:r>
              <a:rPr lang="cs-CZ">
                <a:latin typeface="Arial" pitchFamily="34" charset="0"/>
                <a:cs typeface="Arial" pitchFamily="34" charset="0"/>
              </a:rPr>
              <a:t>rechnen  -  počítat</a:t>
            </a:r>
          </a:p>
          <a:p>
            <a:pPr marL="0" indent="0" algn="ctr">
              <a:buNone/>
            </a:pPr>
            <a:r>
              <a:rPr lang="cs-CZ">
                <a:latin typeface="Arial" pitchFamily="34" charset="0"/>
                <a:cs typeface="Arial" pitchFamily="34" charset="0"/>
              </a:rPr>
              <a:t>zeichnen  -  </a:t>
            </a:r>
            <a:r>
              <a:rPr lang="cs-CZ" smtClean="0">
                <a:latin typeface="Arial" pitchFamily="34" charset="0"/>
                <a:cs typeface="Arial" pitchFamily="34" charset="0"/>
              </a:rPr>
              <a:t>kreslit</a:t>
            </a:r>
          </a:p>
          <a:p>
            <a:pPr marL="0" indent="0" algn="ctr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singen  -  zpívat</a:t>
            </a:r>
          </a:p>
          <a:p>
            <a:pPr marL="0" indent="0" algn="ctr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arbeiten  -  pracovat</a:t>
            </a:r>
          </a:p>
          <a:p>
            <a:pPr marL="0" indent="0" algn="ctr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weg sein  -  být pryč</a:t>
            </a:r>
          </a:p>
          <a:p>
            <a:pPr marL="0" indent="0" algn="ctr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Hausaufgaben machen</a:t>
            </a:r>
          </a:p>
          <a:p>
            <a:pPr algn="ctr">
              <a:buFontTx/>
              <a:buChar char="-"/>
            </a:pPr>
            <a:r>
              <a:rPr lang="cs-CZ" smtClean="0">
                <a:latin typeface="Arial" pitchFamily="34" charset="0"/>
                <a:cs typeface="Arial" pitchFamily="34" charset="0"/>
              </a:rPr>
              <a:t>dělat domácí úkoly</a:t>
            </a:r>
          </a:p>
          <a:p>
            <a:pPr marL="0" indent="0" algn="ctr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machen  -  dělat</a:t>
            </a:r>
          </a:p>
          <a:p>
            <a:pPr marL="0" indent="0" algn="ctr">
              <a:buNone/>
            </a:pP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lesen, du liest  -  číst</a:t>
            </a:r>
          </a:p>
          <a:p>
            <a:pPr marL="0" indent="0" algn="ctr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mitkommen, er kommt mit  -  přijít ( s někým )</a:t>
            </a:r>
          </a:p>
          <a:p>
            <a:pPr marL="0" indent="0" algn="ctr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sehen, du siehst  -  vidět</a:t>
            </a:r>
          </a:p>
          <a:p>
            <a:pPr marL="0" indent="0" algn="ctr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turnen  -  cvičit</a:t>
            </a:r>
          </a:p>
          <a:p>
            <a:pPr marL="0" indent="0" algn="ctr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malen  -  malovat</a:t>
            </a:r>
          </a:p>
          <a:p>
            <a:pPr marL="0" indent="0" algn="ctr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hören  -  slyšet, poslouchat</a:t>
            </a:r>
          </a:p>
          <a:p>
            <a:pPr marL="0" indent="0" algn="ctr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lernen  -  učit se</a:t>
            </a:r>
            <a:endParaRPr lang="cs-CZ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849638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/>
              <a:t>Slovní zásoba  - slovesa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83568" y="1447800"/>
            <a:ext cx="3816424" cy="4572000"/>
          </a:xfrm>
        </p:spPr>
        <p:txBody>
          <a:bodyPr/>
          <a:lstStyle/>
          <a:p>
            <a:pPr marL="0" indent="0" algn="ctr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anrufen, er ruft an  -</a:t>
            </a:r>
          </a:p>
          <a:p>
            <a:pPr>
              <a:buFontTx/>
              <a:buChar char="-"/>
            </a:pPr>
            <a:r>
              <a:rPr lang="cs-CZ" smtClean="0">
                <a:latin typeface="Arial" pitchFamily="34" charset="0"/>
                <a:cs typeface="Arial" pitchFamily="34" charset="0"/>
              </a:rPr>
              <a:t>(za)volat někomu</a:t>
            </a:r>
          </a:p>
          <a:p>
            <a:pPr marL="0" indent="0" algn="ctr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suchen  -  hledat</a:t>
            </a:r>
          </a:p>
          <a:p>
            <a:pPr marL="0" indent="0" algn="ctr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gehen zu  -  jít k</a:t>
            </a:r>
          </a:p>
          <a:p>
            <a:pPr marL="0" indent="0" algn="ctr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geben, du gibst  -  dát, dávat</a:t>
            </a:r>
          </a:p>
          <a:p>
            <a:pPr marL="0" indent="0" algn="ctr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bedeuten  -  znamenat</a:t>
            </a:r>
          </a:p>
          <a:p>
            <a:pPr marL="0" indent="0" algn="ctr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finden  -  najít</a:t>
            </a:r>
          </a:p>
          <a:p>
            <a:pPr marL="0" indent="0" algn="ctr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korrigieren  -  opravit</a:t>
            </a:r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ln>
            <a:solidFill>
              <a:schemeClr val="tx2"/>
            </a:solidFill>
          </a:ln>
        </p:spPr>
        <p:txBody>
          <a:bodyPr/>
          <a:lstStyle/>
          <a:p>
            <a:pPr marL="0" indent="0" algn="ctr">
              <a:buNone/>
            </a:pPr>
            <a:r>
              <a:rPr lang="cs-CZ" b="1" smtClean="0">
                <a:latin typeface="Arial" pitchFamily="34" charset="0"/>
                <a:cs typeface="Arial" pitchFamily="34" charset="0"/>
              </a:rPr>
              <a:t>einladen</a:t>
            </a:r>
          </a:p>
          <a:p>
            <a:pPr algn="ctr">
              <a:buFontTx/>
              <a:buChar char="-"/>
            </a:pPr>
            <a:r>
              <a:rPr lang="cs-CZ" i="1" smtClean="0">
                <a:latin typeface="Arial" pitchFamily="34" charset="0"/>
                <a:cs typeface="Arial" pitchFamily="34" charset="0"/>
              </a:rPr>
              <a:t>pozvat</a:t>
            </a:r>
          </a:p>
          <a:p>
            <a:pPr algn="ctr">
              <a:buFontTx/>
              <a:buChar char="-"/>
            </a:pPr>
            <a:endParaRPr lang="cs-CZ" i="1">
              <a:latin typeface="Arial" pitchFamily="34" charset="0"/>
              <a:cs typeface="Arial" pitchFamily="34" charset="0"/>
            </a:endParaRPr>
          </a:p>
          <a:p>
            <a:pPr marL="0" indent="0" algn="ctr">
              <a:buNone/>
            </a:pPr>
            <a:r>
              <a:rPr lang="cs-CZ" i="1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i="1" smtClean="0">
                <a:latin typeface="+mj-lt"/>
                <a:cs typeface="Arial" pitchFamily="34" charset="0"/>
              </a:rPr>
              <a:t>ich lade ein</a:t>
            </a:r>
          </a:p>
          <a:p>
            <a:pPr marL="0" indent="0" algn="ctr">
              <a:buNone/>
            </a:pPr>
            <a:r>
              <a:rPr lang="cs-CZ" i="1">
                <a:latin typeface="+mj-lt"/>
                <a:cs typeface="Arial" pitchFamily="34" charset="0"/>
              </a:rPr>
              <a:t> </a:t>
            </a:r>
            <a:r>
              <a:rPr lang="cs-CZ" i="1" smtClean="0">
                <a:latin typeface="+mj-lt"/>
                <a:cs typeface="Arial" pitchFamily="34" charset="0"/>
              </a:rPr>
              <a:t>  du lädst ein</a:t>
            </a:r>
          </a:p>
          <a:p>
            <a:pPr marL="0" indent="0" algn="ctr">
              <a:buNone/>
            </a:pPr>
            <a:r>
              <a:rPr lang="cs-CZ" i="1">
                <a:latin typeface="+mj-lt"/>
                <a:cs typeface="Arial" pitchFamily="34" charset="0"/>
              </a:rPr>
              <a:t> </a:t>
            </a:r>
            <a:r>
              <a:rPr lang="cs-CZ" i="1" smtClean="0">
                <a:latin typeface="+mj-lt"/>
                <a:cs typeface="Arial" pitchFamily="34" charset="0"/>
              </a:rPr>
              <a:t>  er lädt ein</a:t>
            </a:r>
          </a:p>
          <a:p>
            <a:pPr marL="0" indent="0" algn="ctr">
              <a:buNone/>
            </a:pPr>
            <a:r>
              <a:rPr lang="cs-CZ" i="1">
                <a:latin typeface="+mj-lt"/>
                <a:cs typeface="Arial" pitchFamily="34" charset="0"/>
              </a:rPr>
              <a:t> </a:t>
            </a:r>
            <a:r>
              <a:rPr lang="cs-CZ" i="1" smtClean="0">
                <a:latin typeface="+mj-lt"/>
                <a:cs typeface="Arial" pitchFamily="34" charset="0"/>
              </a:rPr>
              <a:t>  wir laden ein</a:t>
            </a:r>
          </a:p>
          <a:p>
            <a:pPr marL="0" indent="0" algn="ctr">
              <a:buNone/>
            </a:pPr>
            <a:r>
              <a:rPr lang="cs-CZ" i="1">
                <a:latin typeface="+mj-lt"/>
                <a:cs typeface="Arial" pitchFamily="34" charset="0"/>
              </a:rPr>
              <a:t> </a:t>
            </a:r>
            <a:r>
              <a:rPr lang="cs-CZ" i="1" smtClean="0">
                <a:latin typeface="+mj-lt"/>
                <a:cs typeface="Arial" pitchFamily="34" charset="0"/>
              </a:rPr>
              <a:t>  ihr ladet ein</a:t>
            </a:r>
          </a:p>
          <a:p>
            <a:pPr marL="0" indent="0" algn="ctr">
              <a:buNone/>
            </a:pPr>
            <a:r>
              <a:rPr lang="cs-CZ" i="1">
                <a:latin typeface="+mj-lt"/>
                <a:cs typeface="Arial" pitchFamily="34" charset="0"/>
              </a:rPr>
              <a:t> </a:t>
            </a:r>
            <a:r>
              <a:rPr lang="cs-CZ" i="1" smtClean="0">
                <a:latin typeface="+mj-lt"/>
                <a:cs typeface="Arial" pitchFamily="34" charset="0"/>
              </a:rPr>
              <a:t>  sie laden ein</a:t>
            </a:r>
          </a:p>
        </p:txBody>
      </p:sp>
    </p:spTree>
    <p:extLst>
      <p:ext uri="{BB962C8B-B14F-4D97-AF65-F5344CB8AC3E}">
        <p14:creationId xmlns:p14="http://schemas.microsoft.com/office/powerpoint/2010/main" val="2191279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274638"/>
            <a:ext cx="8003232" cy="1143000"/>
          </a:xfrm>
        </p:spPr>
        <p:txBody>
          <a:bodyPr>
            <a:normAutofit/>
          </a:bodyPr>
          <a:lstStyle/>
          <a:p>
            <a:pPr algn="ctr"/>
            <a:r>
              <a:rPr lang="cs-CZ" sz="3200" b="1" smtClean="0">
                <a:latin typeface="Arial" pitchFamily="34" charset="0"/>
                <a:cs typeface="Arial" pitchFamily="34" charset="0"/>
              </a:rPr>
              <a:t>Napiš sloveso se správném tvaru</a:t>
            </a:r>
            <a:endParaRPr lang="cs-CZ" sz="3200" b="1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755576" y="1447800"/>
            <a:ext cx="7931224" cy="4572000"/>
          </a:xfrm>
        </p:spPr>
        <p:txBody>
          <a:bodyPr/>
          <a:lstStyle/>
          <a:p>
            <a:r>
              <a:rPr lang="cs-CZ" smtClean="0">
                <a:latin typeface="Arial" pitchFamily="34" charset="0"/>
                <a:cs typeface="Arial" pitchFamily="34" charset="0"/>
              </a:rPr>
              <a:t> ich (turnen)</a:t>
            </a:r>
          </a:p>
          <a:p>
            <a:r>
              <a:rPr lang="cs-CZ">
                <a:latin typeface="Arial" pitchFamily="34" charset="0"/>
                <a:cs typeface="Arial" pitchFamily="34" charset="0"/>
              </a:rPr>
              <a:t> </a:t>
            </a:r>
            <a:r>
              <a:rPr lang="cs-CZ" smtClean="0">
                <a:latin typeface="Arial" pitchFamily="34" charset="0"/>
                <a:cs typeface="Arial" pitchFamily="34" charset="0"/>
              </a:rPr>
              <a:t>du (sehen)</a:t>
            </a:r>
          </a:p>
          <a:p>
            <a:r>
              <a:rPr lang="cs-CZ">
                <a:latin typeface="Arial" pitchFamily="34" charset="0"/>
                <a:cs typeface="Arial" pitchFamily="34" charset="0"/>
              </a:rPr>
              <a:t> </a:t>
            </a:r>
            <a:r>
              <a:rPr lang="cs-CZ" smtClean="0">
                <a:latin typeface="Arial" pitchFamily="34" charset="0"/>
                <a:cs typeface="Arial" pitchFamily="34" charset="0"/>
              </a:rPr>
              <a:t>mein Onkel (singen)</a:t>
            </a:r>
          </a:p>
          <a:p>
            <a:r>
              <a:rPr lang="cs-CZ">
                <a:latin typeface="Arial" pitchFamily="34" charset="0"/>
                <a:cs typeface="Arial" pitchFamily="34" charset="0"/>
              </a:rPr>
              <a:t> </a:t>
            </a:r>
            <a:r>
              <a:rPr lang="cs-CZ" smtClean="0">
                <a:latin typeface="Arial" pitchFamily="34" charset="0"/>
                <a:cs typeface="Arial" pitchFamily="34" charset="0"/>
              </a:rPr>
              <a:t>du (zeichnen)</a:t>
            </a:r>
          </a:p>
          <a:p>
            <a:r>
              <a:rPr lang="cs-CZ">
                <a:latin typeface="Arial" pitchFamily="34" charset="0"/>
                <a:cs typeface="Arial" pitchFamily="34" charset="0"/>
              </a:rPr>
              <a:t> </a:t>
            </a:r>
            <a:r>
              <a:rPr lang="cs-CZ" smtClean="0">
                <a:latin typeface="Arial" pitchFamily="34" charset="0"/>
                <a:cs typeface="Arial" pitchFamily="34" charset="0"/>
              </a:rPr>
              <a:t>ihr (wohnen)</a:t>
            </a:r>
          </a:p>
          <a:p>
            <a:r>
              <a:rPr lang="cs-CZ">
                <a:latin typeface="Arial" pitchFamily="34" charset="0"/>
                <a:cs typeface="Arial" pitchFamily="34" charset="0"/>
              </a:rPr>
              <a:t> </a:t>
            </a:r>
            <a:r>
              <a:rPr lang="cs-CZ" smtClean="0">
                <a:latin typeface="Arial" pitchFamily="34" charset="0"/>
                <a:cs typeface="Arial" pitchFamily="34" charset="0"/>
              </a:rPr>
              <a:t>er (mitkommen)</a:t>
            </a:r>
          </a:p>
          <a:p>
            <a:r>
              <a:rPr lang="cs-CZ">
                <a:latin typeface="Arial" pitchFamily="34" charset="0"/>
                <a:cs typeface="Arial" pitchFamily="34" charset="0"/>
              </a:rPr>
              <a:t> </a:t>
            </a:r>
            <a:r>
              <a:rPr lang="cs-CZ" smtClean="0">
                <a:latin typeface="Arial" pitchFamily="34" charset="0"/>
                <a:cs typeface="Arial" pitchFamily="34" charset="0"/>
              </a:rPr>
              <a:t>es (sprechen)</a:t>
            </a:r>
          </a:p>
          <a:p>
            <a:r>
              <a:rPr lang="cs-CZ">
                <a:latin typeface="Arial" pitchFamily="34" charset="0"/>
                <a:cs typeface="Arial" pitchFamily="34" charset="0"/>
              </a:rPr>
              <a:t> </a:t>
            </a:r>
            <a:r>
              <a:rPr lang="cs-CZ" smtClean="0">
                <a:latin typeface="Arial" pitchFamily="34" charset="0"/>
                <a:cs typeface="Arial" pitchFamily="34" charset="0"/>
              </a:rPr>
              <a:t>du ( Hausaufgaben machen)</a:t>
            </a:r>
          </a:p>
          <a:p>
            <a:r>
              <a:rPr lang="cs-CZ">
                <a:latin typeface="Arial" pitchFamily="34" charset="0"/>
                <a:cs typeface="Arial" pitchFamily="34" charset="0"/>
              </a:rPr>
              <a:t> </a:t>
            </a:r>
            <a:r>
              <a:rPr lang="cs-CZ" smtClean="0">
                <a:latin typeface="Arial" pitchFamily="34" charset="0"/>
                <a:cs typeface="Arial" pitchFamily="34" charset="0"/>
              </a:rPr>
              <a:t>sie ( zur Party einladen)</a:t>
            </a:r>
          </a:p>
          <a:p>
            <a:endParaRPr lang="cs-CZ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30876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274638"/>
            <a:ext cx="8075240" cy="1143000"/>
          </a:xfrm>
        </p:spPr>
        <p:txBody>
          <a:bodyPr>
            <a:normAutofit/>
          </a:bodyPr>
          <a:lstStyle/>
          <a:p>
            <a:pPr algn="ctr"/>
            <a:r>
              <a:rPr lang="cs-CZ" sz="3200" smtClean="0">
                <a:latin typeface="Arial" pitchFamily="34" charset="0"/>
                <a:cs typeface="Arial" pitchFamily="34" charset="0"/>
              </a:rPr>
              <a:t>Utvoř otázku :</a:t>
            </a:r>
            <a:endParaRPr lang="cs-CZ" sz="320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83568" y="1447800"/>
            <a:ext cx="8003232" cy="4572000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§"/>
            </a:pPr>
            <a:r>
              <a:rPr lang="cs-CZ" smtClean="0">
                <a:latin typeface="Arial" pitchFamily="34" charset="0"/>
                <a:cs typeface="Arial" pitchFamily="34" charset="0"/>
              </a:rPr>
              <a:t> a) </a:t>
            </a:r>
          </a:p>
          <a:p>
            <a:pPr marL="0" indent="0">
              <a:buNone/>
            </a:pPr>
            <a:r>
              <a:rPr lang="cs-CZ">
                <a:latin typeface="Arial" pitchFamily="34" charset="0"/>
                <a:cs typeface="Arial" pitchFamily="34" charset="0"/>
              </a:rPr>
              <a:t> </a:t>
            </a:r>
            <a:r>
              <a:rPr lang="cs-CZ" smtClean="0">
                <a:latin typeface="Arial" pitchFamily="34" charset="0"/>
                <a:cs typeface="Arial" pitchFamily="34" charset="0"/>
              </a:rPr>
              <a:t>   Ja, ich zeichne sehr gern.</a:t>
            </a:r>
          </a:p>
          <a:p>
            <a:pPr>
              <a:buFont typeface="Wingdings" pitchFamily="2" charset="2"/>
              <a:buChar char="§"/>
            </a:pPr>
            <a:r>
              <a:rPr lang="cs-CZ">
                <a:latin typeface="Arial" pitchFamily="34" charset="0"/>
                <a:cs typeface="Arial" pitchFamily="34" charset="0"/>
              </a:rPr>
              <a:t> </a:t>
            </a:r>
            <a:r>
              <a:rPr lang="cs-CZ" smtClean="0">
                <a:latin typeface="Arial" pitchFamily="34" charset="0"/>
                <a:cs typeface="Arial" pitchFamily="34" charset="0"/>
              </a:rPr>
              <a:t>b)</a:t>
            </a:r>
          </a:p>
          <a:p>
            <a:pPr marL="0" indent="0">
              <a:buNone/>
            </a:pPr>
            <a:r>
              <a:rPr lang="cs-CZ">
                <a:latin typeface="Arial" pitchFamily="34" charset="0"/>
                <a:cs typeface="Arial" pitchFamily="34" charset="0"/>
              </a:rPr>
              <a:t> </a:t>
            </a:r>
            <a:r>
              <a:rPr lang="cs-CZ" smtClean="0">
                <a:latin typeface="Arial" pitchFamily="34" charset="0"/>
                <a:cs typeface="Arial" pitchFamily="34" charset="0"/>
              </a:rPr>
              <a:t>   Nein, mein Bruder lernt nicht.</a:t>
            </a:r>
          </a:p>
          <a:p>
            <a:pPr>
              <a:buFont typeface="Wingdings" pitchFamily="2" charset="2"/>
              <a:buChar char="§"/>
            </a:pPr>
            <a:r>
              <a:rPr lang="cs-CZ">
                <a:latin typeface="Arial" pitchFamily="34" charset="0"/>
                <a:cs typeface="Arial" pitchFamily="34" charset="0"/>
              </a:rPr>
              <a:t> </a:t>
            </a:r>
            <a:r>
              <a:rPr lang="cs-CZ" smtClean="0">
                <a:latin typeface="Arial" pitchFamily="34" charset="0"/>
                <a:cs typeface="Arial" pitchFamily="34" charset="0"/>
              </a:rPr>
              <a:t>c)</a:t>
            </a:r>
          </a:p>
          <a:p>
            <a:pPr marL="0" indent="0">
              <a:buNone/>
            </a:pPr>
            <a:r>
              <a:rPr lang="cs-CZ">
                <a:latin typeface="Arial" pitchFamily="34" charset="0"/>
                <a:cs typeface="Arial" pitchFamily="34" charset="0"/>
              </a:rPr>
              <a:t> </a:t>
            </a:r>
            <a:r>
              <a:rPr lang="cs-CZ" smtClean="0">
                <a:latin typeface="Arial" pitchFamily="34" charset="0"/>
                <a:cs typeface="Arial" pitchFamily="34" charset="0"/>
              </a:rPr>
              <a:t>    Ja, Maria spricht Italienisch und Deutsch.</a:t>
            </a:r>
          </a:p>
          <a:p>
            <a:pPr>
              <a:buFont typeface="Wingdings" pitchFamily="2" charset="2"/>
              <a:buChar char="§"/>
            </a:pPr>
            <a:r>
              <a:rPr lang="cs-CZ">
                <a:latin typeface="Arial" pitchFamily="34" charset="0"/>
                <a:cs typeface="Arial" pitchFamily="34" charset="0"/>
              </a:rPr>
              <a:t> </a:t>
            </a:r>
            <a:r>
              <a:rPr lang="cs-CZ" smtClean="0">
                <a:latin typeface="Arial" pitchFamily="34" charset="0"/>
                <a:cs typeface="Arial" pitchFamily="34" charset="0"/>
              </a:rPr>
              <a:t>d) </a:t>
            </a:r>
          </a:p>
          <a:p>
            <a:pPr marL="0" indent="0">
              <a:buNone/>
            </a:pPr>
            <a:r>
              <a:rPr lang="cs-CZ">
                <a:latin typeface="Arial" pitchFamily="34" charset="0"/>
                <a:cs typeface="Arial" pitchFamily="34" charset="0"/>
              </a:rPr>
              <a:t> </a:t>
            </a:r>
            <a:r>
              <a:rPr lang="cs-CZ" smtClean="0">
                <a:latin typeface="Arial" pitchFamily="34" charset="0"/>
                <a:cs typeface="Arial" pitchFamily="34" charset="0"/>
              </a:rPr>
              <a:t>    Ja, ich sehe Erika.</a:t>
            </a:r>
          </a:p>
          <a:p>
            <a:pPr>
              <a:buFont typeface="Wingdings" pitchFamily="2" charset="2"/>
              <a:buChar char="§"/>
            </a:pPr>
            <a:r>
              <a:rPr lang="cs-CZ">
                <a:latin typeface="Arial" pitchFamily="34" charset="0"/>
                <a:cs typeface="Arial" pitchFamily="34" charset="0"/>
              </a:rPr>
              <a:t> </a:t>
            </a:r>
            <a:r>
              <a:rPr lang="cs-CZ" smtClean="0">
                <a:latin typeface="Arial" pitchFamily="34" charset="0"/>
                <a:cs typeface="Arial" pitchFamily="34" charset="0"/>
              </a:rPr>
              <a:t>e)</a:t>
            </a:r>
          </a:p>
          <a:p>
            <a:pPr marL="0" indent="0">
              <a:buNone/>
            </a:pPr>
            <a:r>
              <a:rPr lang="cs-CZ">
                <a:latin typeface="Arial" pitchFamily="34" charset="0"/>
                <a:cs typeface="Arial" pitchFamily="34" charset="0"/>
              </a:rPr>
              <a:t> </a:t>
            </a:r>
            <a:r>
              <a:rPr lang="cs-CZ" smtClean="0">
                <a:latin typeface="Arial" pitchFamily="34" charset="0"/>
                <a:cs typeface="Arial" pitchFamily="34" charset="0"/>
              </a:rPr>
              <a:t>    Nein, meine Großeltern wohnen nicht in Bern.</a:t>
            </a:r>
          </a:p>
          <a:p>
            <a:pPr marL="0" indent="0">
              <a:buNone/>
            </a:pPr>
            <a:r>
              <a:rPr lang="cs-CZ">
                <a:latin typeface="Arial" pitchFamily="34" charset="0"/>
                <a:cs typeface="Arial" pitchFamily="34" charset="0"/>
              </a:rPr>
              <a:t> </a:t>
            </a:r>
            <a:r>
              <a:rPr lang="cs-CZ" smtClean="0">
                <a:latin typeface="Arial" pitchFamily="34" charset="0"/>
                <a:cs typeface="Arial" pitchFamily="34" charset="0"/>
              </a:rPr>
              <a:t>    </a:t>
            </a:r>
          </a:p>
          <a:p>
            <a:pPr marL="0" indent="0">
              <a:buNone/>
            </a:pPr>
            <a:endParaRPr lang="cs-CZ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0847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274638"/>
            <a:ext cx="8075240" cy="1143000"/>
          </a:xfrm>
        </p:spPr>
        <p:txBody>
          <a:bodyPr>
            <a:normAutofit/>
          </a:bodyPr>
          <a:lstStyle/>
          <a:p>
            <a:pPr algn="ctr"/>
            <a:r>
              <a:rPr lang="cs-CZ" sz="3200" smtClean="0">
                <a:latin typeface="Arial" pitchFamily="34" charset="0"/>
                <a:cs typeface="Arial" pitchFamily="34" charset="0"/>
              </a:rPr>
              <a:t>Přelož :</a:t>
            </a:r>
            <a:endParaRPr lang="cs-CZ" sz="320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1560" y="1447800"/>
            <a:ext cx="8075240" cy="4572000"/>
          </a:xfrm>
        </p:spPr>
        <p:txBody>
          <a:bodyPr/>
          <a:lstStyle/>
          <a:p>
            <a:r>
              <a:rPr lang="cs-CZ" smtClean="0"/>
              <a:t> </a:t>
            </a:r>
            <a:r>
              <a:rPr lang="cs-CZ" smtClean="0">
                <a:latin typeface="Arial" pitchFamily="34" charset="0"/>
                <a:cs typeface="Arial" pitchFamily="34" charset="0"/>
              </a:rPr>
              <a:t>Was machst du denn ? –</a:t>
            </a:r>
          </a:p>
          <a:p>
            <a:r>
              <a:rPr lang="cs-CZ">
                <a:latin typeface="Arial" pitchFamily="34" charset="0"/>
                <a:cs typeface="Arial" pitchFamily="34" charset="0"/>
              </a:rPr>
              <a:t> </a:t>
            </a:r>
            <a:r>
              <a:rPr lang="cs-CZ" smtClean="0">
                <a:latin typeface="Arial" pitchFamily="34" charset="0"/>
                <a:cs typeface="Arial" pitchFamily="34" charset="0"/>
              </a:rPr>
              <a:t>Inge möchte nicht lernen. –</a:t>
            </a:r>
          </a:p>
          <a:p>
            <a:r>
              <a:rPr lang="cs-CZ">
                <a:latin typeface="Arial" pitchFamily="34" charset="0"/>
                <a:cs typeface="Arial" pitchFamily="34" charset="0"/>
              </a:rPr>
              <a:t> </a:t>
            </a:r>
            <a:r>
              <a:rPr lang="cs-CZ" smtClean="0">
                <a:latin typeface="Arial" pitchFamily="34" charset="0"/>
                <a:cs typeface="Arial" pitchFamily="34" charset="0"/>
              </a:rPr>
              <a:t>Wir singen sehr gern. –</a:t>
            </a:r>
          </a:p>
          <a:p>
            <a:r>
              <a:rPr lang="cs-CZ">
                <a:latin typeface="Arial" pitchFamily="34" charset="0"/>
                <a:cs typeface="Arial" pitchFamily="34" charset="0"/>
              </a:rPr>
              <a:t> </a:t>
            </a:r>
            <a:r>
              <a:rPr lang="cs-CZ" smtClean="0">
                <a:latin typeface="Arial" pitchFamily="34" charset="0"/>
                <a:cs typeface="Arial" pitchFamily="34" charset="0"/>
              </a:rPr>
              <a:t>Meine Eltern sind nicht zu Hause. –</a:t>
            </a:r>
          </a:p>
          <a:p>
            <a:r>
              <a:rPr lang="cs-CZ">
                <a:latin typeface="Arial" pitchFamily="34" charset="0"/>
                <a:cs typeface="Arial" pitchFamily="34" charset="0"/>
              </a:rPr>
              <a:t> </a:t>
            </a:r>
            <a:r>
              <a:rPr lang="cs-CZ" smtClean="0">
                <a:latin typeface="Arial" pitchFamily="34" charset="0"/>
                <a:cs typeface="Arial" pitchFamily="34" charset="0"/>
              </a:rPr>
              <a:t>Ich lade meine Freunde zu Besuch ein. –</a:t>
            </a:r>
          </a:p>
          <a:p>
            <a:r>
              <a:rPr lang="cs-CZ">
                <a:latin typeface="Arial" pitchFamily="34" charset="0"/>
                <a:cs typeface="Arial" pitchFamily="34" charset="0"/>
              </a:rPr>
              <a:t> </a:t>
            </a:r>
            <a:r>
              <a:rPr lang="cs-CZ" smtClean="0">
                <a:latin typeface="Arial" pitchFamily="34" charset="0"/>
                <a:cs typeface="Arial" pitchFamily="34" charset="0"/>
              </a:rPr>
              <a:t>Kommt ihr ? –</a:t>
            </a:r>
          </a:p>
          <a:p>
            <a:r>
              <a:rPr lang="cs-CZ">
                <a:latin typeface="Arial" pitchFamily="34" charset="0"/>
                <a:cs typeface="Arial" pitchFamily="34" charset="0"/>
              </a:rPr>
              <a:t> </a:t>
            </a:r>
            <a:r>
              <a:rPr lang="cs-CZ" smtClean="0">
                <a:latin typeface="Arial" pitchFamily="34" charset="0"/>
                <a:cs typeface="Arial" pitchFamily="34" charset="0"/>
              </a:rPr>
              <a:t>Rufst du Oma an ? –</a:t>
            </a:r>
          </a:p>
          <a:p>
            <a:r>
              <a:rPr lang="cs-CZ">
                <a:latin typeface="Arial" pitchFamily="34" charset="0"/>
                <a:cs typeface="Arial" pitchFamily="34" charset="0"/>
              </a:rPr>
              <a:t> </a:t>
            </a:r>
            <a:r>
              <a:rPr lang="cs-CZ" smtClean="0">
                <a:latin typeface="Arial" pitchFamily="34" charset="0"/>
                <a:cs typeface="Arial" pitchFamily="34" charset="0"/>
              </a:rPr>
              <a:t>Sind  Kurt und Klaus weg ? –</a:t>
            </a:r>
          </a:p>
          <a:p>
            <a:r>
              <a:rPr lang="cs-CZ">
                <a:latin typeface="Arial" pitchFamily="34" charset="0"/>
                <a:cs typeface="Arial" pitchFamily="34" charset="0"/>
              </a:rPr>
              <a:t> </a:t>
            </a:r>
            <a:r>
              <a:rPr lang="cs-CZ" smtClean="0">
                <a:latin typeface="Arial" pitchFamily="34" charset="0"/>
                <a:cs typeface="Arial" pitchFamily="34" charset="0"/>
              </a:rPr>
              <a:t>Liest du oft ? -</a:t>
            </a:r>
            <a:endParaRPr lang="cs-CZ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109061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274638"/>
            <a:ext cx="8075240" cy="1143000"/>
          </a:xfrm>
        </p:spPr>
        <p:txBody>
          <a:bodyPr>
            <a:normAutofit/>
          </a:bodyPr>
          <a:lstStyle/>
          <a:p>
            <a:pPr algn="ctr"/>
            <a:r>
              <a:rPr lang="cs-CZ" sz="3200" smtClean="0">
                <a:latin typeface="Arial" pitchFamily="34" charset="0"/>
                <a:cs typeface="Arial" pitchFamily="34" charset="0"/>
              </a:rPr>
              <a:t>Doplň vhodné sloveso v náležitém tvaru</a:t>
            </a:r>
            <a:endParaRPr lang="cs-CZ" sz="320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1560" y="1556792"/>
            <a:ext cx="8075240" cy="4896544"/>
          </a:xfrm>
        </p:spPr>
        <p:txBody>
          <a:bodyPr>
            <a:normAutofit fontScale="85000" lnSpcReduction="20000"/>
          </a:bodyPr>
          <a:lstStyle/>
          <a:p>
            <a:r>
              <a:rPr lang="cs-CZ" i="1" smtClean="0"/>
              <a:t> machen – sehen – spielen – kommen – heißen – möchten</a:t>
            </a:r>
          </a:p>
          <a:p>
            <a:pPr marL="0" indent="0">
              <a:buNone/>
            </a:pPr>
            <a:r>
              <a:rPr lang="cs-CZ">
                <a:latin typeface="Arial" pitchFamily="34" charset="0"/>
                <a:cs typeface="Arial" pitchFamily="34" charset="0"/>
              </a:rPr>
              <a:t> </a:t>
            </a:r>
            <a:r>
              <a:rPr lang="cs-CZ" sz="2800" smtClean="0">
                <a:latin typeface="Arial" pitchFamily="34" charset="0"/>
                <a:cs typeface="Arial" pitchFamily="34" charset="0"/>
              </a:rPr>
              <a:t>1. Thomas arbeitet, aber er ________ Fußball spielen.</a:t>
            </a:r>
          </a:p>
          <a:p>
            <a:pPr marL="0" indent="0">
              <a:buNone/>
            </a:pPr>
            <a:endParaRPr lang="cs-CZ" sz="280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800">
                <a:latin typeface="Arial" pitchFamily="34" charset="0"/>
                <a:cs typeface="Arial" pitchFamily="34" charset="0"/>
              </a:rPr>
              <a:t> </a:t>
            </a:r>
            <a:r>
              <a:rPr lang="cs-CZ" sz="2800" smtClean="0">
                <a:latin typeface="Arial" pitchFamily="34" charset="0"/>
                <a:cs typeface="Arial" pitchFamily="34" charset="0"/>
              </a:rPr>
              <a:t> 2. Meine Freundin ist neu hier. Sie ______ aus Wien.</a:t>
            </a:r>
          </a:p>
          <a:p>
            <a:pPr marL="0" indent="0">
              <a:buNone/>
            </a:pPr>
            <a:endParaRPr lang="cs-CZ" sz="280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800">
                <a:latin typeface="Arial" pitchFamily="34" charset="0"/>
                <a:cs typeface="Arial" pitchFamily="34" charset="0"/>
              </a:rPr>
              <a:t> </a:t>
            </a:r>
            <a:r>
              <a:rPr lang="cs-CZ" sz="2800" smtClean="0">
                <a:latin typeface="Arial" pitchFamily="34" charset="0"/>
                <a:cs typeface="Arial" pitchFamily="34" charset="0"/>
              </a:rPr>
              <a:t> 3. Uwe _______ eine Party. Kommst du ?</a:t>
            </a:r>
          </a:p>
          <a:p>
            <a:pPr marL="0" indent="0">
              <a:buNone/>
            </a:pPr>
            <a:endParaRPr lang="cs-CZ" sz="280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800">
                <a:latin typeface="Arial" pitchFamily="34" charset="0"/>
                <a:cs typeface="Arial" pitchFamily="34" charset="0"/>
              </a:rPr>
              <a:t> </a:t>
            </a:r>
            <a:r>
              <a:rPr lang="cs-CZ" sz="2800" smtClean="0">
                <a:latin typeface="Arial" pitchFamily="34" charset="0"/>
                <a:cs typeface="Arial" pitchFamily="34" charset="0"/>
              </a:rPr>
              <a:t> 4. ________ du heute Nachmittag Tennis ?</a:t>
            </a:r>
          </a:p>
          <a:p>
            <a:pPr marL="0" indent="0">
              <a:buNone/>
            </a:pPr>
            <a:endParaRPr lang="cs-CZ" sz="280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800">
                <a:latin typeface="Arial" pitchFamily="34" charset="0"/>
                <a:cs typeface="Arial" pitchFamily="34" charset="0"/>
              </a:rPr>
              <a:t> </a:t>
            </a:r>
            <a:r>
              <a:rPr lang="cs-CZ" sz="2800" smtClean="0">
                <a:latin typeface="Arial" pitchFamily="34" charset="0"/>
                <a:cs typeface="Arial" pitchFamily="34" charset="0"/>
              </a:rPr>
              <a:t> 5. Mein Bruder hat einen Hund. Er _______ Pris.</a:t>
            </a:r>
          </a:p>
          <a:p>
            <a:pPr marL="0" indent="0">
              <a:buNone/>
            </a:pPr>
            <a:endParaRPr lang="cs-CZ" sz="280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800">
                <a:latin typeface="Arial" pitchFamily="34" charset="0"/>
                <a:cs typeface="Arial" pitchFamily="34" charset="0"/>
              </a:rPr>
              <a:t> </a:t>
            </a:r>
            <a:r>
              <a:rPr lang="cs-CZ" sz="2800" smtClean="0">
                <a:latin typeface="Arial" pitchFamily="34" charset="0"/>
                <a:cs typeface="Arial" pitchFamily="34" charset="0"/>
              </a:rPr>
              <a:t> 6. Was macht Karin? – Das ________ du doch. Sie liest.</a:t>
            </a:r>
          </a:p>
          <a:p>
            <a:pPr marL="0" indent="0">
              <a:buNone/>
            </a:pPr>
            <a:r>
              <a:rPr lang="cs-CZ" sz="2800">
                <a:latin typeface="Arial" pitchFamily="34" charset="0"/>
                <a:cs typeface="Arial" pitchFamily="34" charset="0"/>
              </a:rPr>
              <a:t> </a:t>
            </a:r>
            <a:r>
              <a:rPr lang="cs-CZ" sz="2800" smtClean="0">
                <a:latin typeface="Arial" pitchFamily="34" charset="0"/>
                <a:cs typeface="Arial" pitchFamily="34" charset="0"/>
              </a:rPr>
              <a:t> </a:t>
            </a:r>
            <a:endParaRPr lang="cs-CZ" sz="280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94511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smtClean="0"/>
              <a:t>Použité zdroje:</a:t>
            </a:r>
            <a:endParaRPr lang="cs-CZ" sz="200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mtClean="0"/>
              <a:t>Zpracováno podle Pingpong Neu 1 von Gabriele Kopp und Konstanze Frölich, Max Hueber Verlag, Ismaning 2001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 ISBN 3-19-021654-1 </a:t>
            </a:r>
          </a:p>
        </p:txBody>
      </p:sp>
    </p:spTree>
    <p:extLst>
      <p:ext uri="{BB962C8B-B14F-4D97-AF65-F5344CB8AC3E}">
        <p14:creationId xmlns:p14="http://schemas.microsoft.com/office/powerpoint/2010/main" val="37209136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4302</TotalTime>
  <Words>583</Words>
  <Application>Microsoft Office PowerPoint</Application>
  <PresentationFormat>Předvádění na obrazovce (4:3)</PresentationFormat>
  <Paragraphs>107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Jmění</vt:lpstr>
      <vt:lpstr>Prezentace aplikace PowerPoint</vt:lpstr>
      <vt:lpstr>Prezentace aplikace PowerPoint</vt:lpstr>
      <vt:lpstr>Prezentace aplikace PowerPoint</vt:lpstr>
      <vt:lpstr>Slovní zásoba  - slovesa</vt:lpstr>
      <vt:lpstr>Slovní zásoba  - slovesa</vt:lpstr>
      <vt:lpstr>Napiš sloveso se správném tvaru</vt:lpstr>
      <vt:lpstr>Utvoř otázku :</vt:lpstr>
      <vt:lpstr>Přelož :</vt:lpstr>
      <vt:lpstr>Doplň vhodné sloveso v náležitém tvaru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salovar</dc:creator>
  <cp:lastModifiedBy>salovar</cp:lastModifiedBy>
  <cp:revision>240</cp:revision>
  <dcterms:created xsi:type="dcterms:W3CDTF">2012-10-28T12:20:09Z</dcterms:created>
  <dcterms:modified xsi:type="dcterms:W3CDTF">2013-08-29T22:31:40Z</dcterms:modified>
</cp:coreProperties>
</file>