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4"/>
  </p:notesMasterIdLst>
  <p:handoutMasterIdLst>
    <p:handoutMasterId r:id="rId15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6" r:id="rId9"/>
    <p:sldId id="268" r:id="rId10"/>
    <p:sldId id="269" r:id="rId11"/>
    <p:sldId id="27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DB3"/>
    <a:srgbClr val="006600"/>
    <a:srgbClr val="CC3300"/>
    <a:srgbClr val="29311F"/>
    <a:srgbClr val="0000FF"/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84574" autoAdjust="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&amp;esrc=s&amp;frm=1&amp;source=images&amp;cd=&amp;cad=rja&amp;docid=Th4qLbHElspCPM&amp;tbnid=aX0GtAd9SYMgNM:&amp;ved=0CAUQjRw&amp;url=http://data-informed.com/predictive-models-guide-fighter-jet-maintenance-for-raf-squadron/&amp;ei=eMUfUrCMNYaNtQbD0ICwCw&amp;bvm=bv.51495398,d.bGE&amp;psig=AFQjCNFbJIovjaN5Kze0kDiG16eF7YR3iQ&amp;ust=1377899967834499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4087574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55576" y="4509120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>
                <a:latin typeface="+mj-lt"/>
              </a:rPr>
              <a:t>    </a:t>
            </a:r>
            <a:r>
              <a:rPr lang="cs-CZ" b="1" dirty="0" smtClean="0">
                <a:latin typeface="+mj-lt"/>
              </a:rPr>
              <a:t>Název DUM:  </a:t>
            </a:r>
            <a:r>
              <a:rPr lang="cs-CZ" dirty="0" smtClean="0">
                <a:latin typeface="+mj-lt"/>
              </a:rPr>
              <a:t>VY_32_INOVACE</a:t>
            </a:r>
            <a:r>
              <a:rPr lang="cs-CZ" smtClean="0">
                <a:latin typeface="+mj-lt"/>
              </a:rPr>
              <a:t>_ IX _</a:t>
            </a:r>
            <a:r>
              <a:rPr lang="cs-CZ" smtClean="0">
                <a:latin typeface="+mj-lt"/>
              </a:rPr>
              <a:t>2_18_ </a:t>
            </a:r>
            <a:r>
              <a:rPr lang="cs-CZ" smtClean="0">
                <a:latin typeface="+mj-lt"/>
              </a:rPr>
              <a:t>Akkusativ a „haben“ </a:t>
            </a:r>
          </a:p>
          <a:p>
            <a:endParaRPr lang="cs-CZ" b="1" dirty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Šablona číslo</a:t>
            </a:r>
            <a:r>
              <a:rPr lang="cs-CZ" b="1" smtClean="0">
                <a:latin typeface="+mj-lt"/>
              </a:rPr>
              <a:t>:  IX                  Sada </a:t>
            </a:r>
            <a:r>
              <a:rPr lang="cs-CZ" b="1" dirty="0" smtClean="0">
                <a:latin typeface="+mj-lt"/>
              </a:rPr>
              <a:t>číslo:  </a:t>
            </a:r>
            <a:r>
              <a:rPr lang="cs-CZ" dirty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Pořadové číslo DUM</a:t>
            </a:r>
            <a:r>
              <a:rPr lang="cs-CZ" b="1" smtClean="0">
                <a:latin typeface="+mj-lt"/>
              </a:rPr>
              <a:t>:  18</a:t>
            </a:r>
            <a:endParaRPr lang="cs-CZ" dirty="0" smtClean="0">
              <a:latin typeface="+mj-lt"/>
            </a:endParaRPr>
          </a:p>
          <a:p>
            <a:endParaRPr lang="cs-CZ" b="1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Autor: </a:t>
            </a:r>
            <a:r>
              <a:rPr lang="cs-CZ" dirty="0" smtClean="0">
                <a:latin typeface="+mj-lt"/>
              </a:rPr>
              <a:t>Mgr. Radmila Sálová  </a:t>
            </a:r>
            <a:endParaRPr lang="cs-CZ" dirty="0">
              <a:latin typeface="+mj-lt"/>
            </a:endParaRPr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836712"/>
            <a:ext cx="8147248" cy="5183088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Anotace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: Seznámení s pomocným slovesem </a:t>
            </a:r>
            <a:r>
              <a:rPr lang="cs-CZ" sz="2400" b="1" smtClean="0">
                <a:latin typeface="Book Antiqua" pitchFamily="18" charset="0"/>
                <a:cs typeface="Arial" pitchFamily="34" charset="0"/>
              </a:rPr>
              <a:t>haben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 a se </a:t>
            </a:r>
            <a:r>
              <a:rPr lang="cs-CZ" sz="2400" b="1" smtClean="0">
                <a:latin typeface="Book Antiqua" pitchFamily="18" charset="0"/>
                <a:cs typeface="Arial" pitchFamily="34" charset="0"/>
              </a:rPr>
              <a:t>4. pádem 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podstatných jmen a osobních zájmen</a:t>
            </a:r>
          </a:p>
          <a:p>
            <a:r>
              <a:rPr lang="cs-CZ" sz="2400" smtClean="0">
                <a:latin typeface="Book Antiqua" pitchFamily="18" charset="0"/>
                <a:cs typeface="Arial" pitchFamily="34" charset="0"/>
              </a:rPr>
              <a:t>Očekávaný </a:t>
            </a:r>
            <a:r>
              <a:rPr lang="cs-CZ" sz="2400">
                <a:latin typeface="Book Antiqua" pitchFamily="18" charset="0"/>
                <a:cs typeface="Arial" pitchFamily="34" charset="0"/>
              </a:rPr>
              <a:t>výstup: Žáci dokáží utvořit a použít správné tvary 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.</a:t>
            </a:r>
            <a:endParaRPr lang="cs-CZ" sz="2400">
              <a:latin typeface="Book Antiqua" pitchFamily="18" charset="0"/>
              <a:cs typeface="Arial" pitchFamily="34" charset="0"/>
            </a:endParaRPr>
          </a:p>
          <a:p>
            <a:r>
              <a:rPr lang="cs-CZ" sz="2400" smtClean="0">
                <a:latin typeface="Book Antiqua" pitchFamily="18" charset="0"/>
                <a:cs typeface="Arial" pitchFamily="34" charset="0"/>
              </a:rPr>
              <a:t>Druh učebního materiálu: prezentace</a:t>
            </a:r>
          </a:p>
          <a:p>
            <a:r>
              <a:rPr lang="cs-CZ" sz="2400" smtClean="0">
                <a:latin typeface="Book Antiqua" pitchFamily="18" charset="0"/>
                <a:cs typeface="Arial" pitchFamily="34" charset="0"/>
              </a:rPr>
              <a:t>Typická </a:t>
            </a:r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věková skupina: 13 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– 15 </a:t>
            </a:r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let</a:t>
            </a:r>
          </a:p>
          <a:p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Klíčová slova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: der X – ein X-er, du hast / er hat den X –einen X - ihn, ....</a:t>
            </a:r>
          </a:p>
          <a:p>
            <a:r>
              <a:rPr lang="cs-CZ" sz="2400" smtClean="0">
                <a:latin typeface="Book Antiqua" pitchFamily="18" charset="0"/>
                <a:cs typeface="Arial" pitchFamily="34" charset="0"/>
              </a:rPr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980728"/>
            <a:ext cx="72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Žáci se seznámí s časováním slovesa haben.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Předměty následující po tomto slovese ( i dalších) budou ve 4. pádu.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Uvědomí si, že podstatná jména a zájmena v 1. a ve 4.p. se liší pouze v rodě mužském.</a:t>
            </a:r>
          </a:p>
          <a:p>
            <a:pPr>
              <a:buFont typeface="Wingdings" pitchFamily="2" charset="2"/>
              <a:buChar char="Ø"/>
            </a:pPr>
            <a:endParaRPr lang="cs-CZ" smtClean="0">
              <a:latin typeface="Book Antiqua" pitchFamily="18" charset="0"/>
            </a:endParaRPr>
          </a:p>
          <a:p>
            <a:pPr marL="0" indent="0">
              <a:buNone/>
            </a:pPr>
            <a:endParaRPr lang="cs-CZ" smtClean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Podstatná jména rodu mužského</a:t>
            </a:r>
            <a:endParaRPr lang="cs-CZ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51448174"/>
              </p:ext>
            </p:extLst>
          </p:nvPr>
        </p:nvGraphicFramePr>
        <p:xfrm>
          <a:off x="611188" y="1447800"/>
          <a:ext cx="8075613" cy="52215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1871"/>
                <a:gridCol w="2691871"/>
                <a:gridCol w="2691871"/>
              </a:tblGrid>
              <a:tr h="6515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>
                          <a:solidFill>
                            <a:srgbClr val="C00000"/>
                          </a:solidFill>
                        </a:rPr>
                        <a:t>Sg.</a:t>
                      </a:r>
                      <a:endParaRPr lang="cs-CZ" sz="28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>
                          <a:solidFill>
                            <a:srgbClr val="C00000"/>
                          </a:solidFill>
                        </a:rPr>
                        <a:t>Pl.</a:t>
                      </a:r>
                      <a:endParaRPr lang="cs-CZ" sz="28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51566">
                <a:tc>
                  <a:txBody>
                    <a:bodyPr/>
                    <a:lstStyle/>
                    <a:p>
                      <a:r>
                        <a:rPr lang="cs-CZ" sz="2800" smtClean="0"/>
                        <a:t>Nominativ – 1. p.</a:t>
                      </a:r>
                      <a:endParaRPr lang="cs-CZ" sz="28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der Plan</a:t>
                      </a:r>
                      <a:endParaRPr lang="cs-CZ" sz="2800" b="1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die Pläne</a:t>
                      </a:r>
                      <a:endParaRPr lang="cs-CZ" sz="2800" b="1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515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ein Plan</a:t>
                      </a:r>
                      <a:endParaRPr lang="cs-CZ" sz="2800" b="1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       </a:t>
                      </a:r>
                      <a:r>
                        <a:rPr lang="cs-CZ" sz="2800" b="1" smtClean="0"/>
                        <a:t>Pläne</a:t>
                      </a:r>
                      <a:endParaRPr lang="cs-CZ" sz="2800" b="1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515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er</a:t>
                      </a:r>
                      <a:endParaRPr lang="cs-CZ" sz="2800" b="1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sie</a:t>
                      </a:r>
                      <a:endParaRPr lang="cs-CZ" sz="2800" b="1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990803">
                <a:tc>
                  <a:txBody>
                    <a:bodyPr/>
                    <a:lstStyle/>
                    <a:p>
                      <a:r>
                        <a:rPr lang="cs-CZ" sz="2800" smtClean="0"/>
                        <a:t>Akkusativ – 4. p.</a:t>
                      </a:r>
                      <a:endParaRPr lang="cs-CZ" sz="280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de</a:t>
                      </a:r>
                      <a:r>
                        <a:rPr lang="cs-CZ" sz="2800" b="1" smtClean="0">
                          <a:solidFill>
                            <a:srgbClr val="C00000"/>
                          </a:solidFill>
                        </a:rPr>
                        <a:t>n</a:t>
                      </a:r>
                      <a:r>
                        <a:rPr lang="cs-CZ" sz="2800" b="1" smtClean="0"/>
                        <a:t> Plan</a:t>
                      </a:r>
                      <a:endParaRPr lang="cs-CZ" sz="28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die Pläne</a:t>
                      </a:r>
                      <a:endParaRPr lang="cs-CZ" sz="2800" b="1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97292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ein</a:t>
                      </a:r>
                      <a:r>
                        <a:rPr lang="cs-CZ" sz="2800" b="1" smtClean="0">
                          <a:solidFill>
                            <a:srgbClr val="C00000"/>
                          </a:solidFill>
                        </a:rPr>
                        <a:t>en</a:t>
                      </a:r>
                      <a:r>
                        <a:rPr lang="cs-CZ" sz="2800" b="1" smtClean="0"/>
                        <a:t> Plan</a:t>
                      </a:r>
                      <a:endParaRPr lang="cs-CZ" sz="28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       </a:t>
                      </a:r>
                      <a:r>
                        <a:rPr lang="cs-CZ" sz="2800" b="1" smtClean="0"/>
                        <a:t>Pläne</a:t>
                      </a:r>
                    </a:p>
                    <a:p>
                      <a:endParaRPr lang="cs-CZ" sz="280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515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ih</a:t>
                      </a:r>
                      <a:r>
                        <a:rPr lang="cs-CZ" sz="2800" b="1" smtClean="0">
                          <a:solidFill>
                            <a:srgbClr val="C00000"/>
                          </a:solidFill>
                        </a:rPr>
                        <a:t>n</a:t>
                      </a:r>
                      <a:endParaRPr lang="cs-CZ" sz="28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sie</a:t>
                      </a:r>
                      <a:endParaRPr lang="cs-CZ" sz="2800" b="1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2207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>
            <a:normAutofit/>
          </a:bodyPr>
          <a:lstStyle/>
          <a:p>
            <a:pPr algn="ctr"/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Podstatná jména rodu ženského</a:t>
            </a:r>
            <a:endParaRPr lang="cs-CZ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884865363"/>
              </p:ext>
            </p:extLst>
          </p:nvPr>
        </p:nvGraphicFramePr>
        <p:xfrm>
          <a:off x="611188" y="1447800"/>
          <a:ext cx="8075613" cy="49270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1871"/>
                <a:gridCol w="2691871"/>
                <a:gridCol w="2691871"/>
              </a:tblGrid>
              <a:tr h="63278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>
                          <a:solidFill>
                            <a:srgbClr val="C00000"/>
                          </a:solidFill>
                        </a:rPr>
                        <a:t>Sg.</a:t>
                      </a:r>
                      <a:endParaRPr lang="cs-CZ" sz="28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>
                          <a:solidFill>
                            <a:srgbClr val="C00000"/>
                          </a:solidFill>
                        </a:rPr>
                        <a:t>Pl.</a:t>
                      </a:r>
                      <a:endParaRPr lang="cs-CZ" sz="28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32782">
                <a:tc>
                  <a:txBody>
                    <a:bodyPr/>
                    <a:lstStyle/>
                    <a:p>
                      <a:r>
                        <a:rPr lang="cs-CZ" sz="2800" smtClean="0"/>
                        <a:t>Nominativ – 1. p.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die Note</a:t>
                      </a:r>
                      <a:endParaRPr lang="cs-CZ" sz="2800" b="1"/>
                    </a:p>
                  </a:txBody>
                  <a:tcPr>
                    <a:solidFill>
                      <a:srgbClr val="FFEDB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die Noten</a:t>
                      </a:r>
                      <a:endParaRPr lang="cs-CZ" sz="2800" b="1"/>
                    </a:p>
                  </a:txBody>
                  <a:tcPr>
                    <a:solidFill>
                      <a:srgbClr val="FFEDB3"/>
                    </a:solidFill>
                  </a:tcPr>
                </a:tc>
              </a:tr>
              <a:tr h="63278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eine Note</a:t>
                      </a:r>
                      <a:endParaRPr lang="cs-CZ" sz="2800" b="1"/>
                    </a:p>
                  </a:txBody>
                  <a:tcPr>
                    <a:solidFill>
                      <a:srgbClr val="FFEDB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       </a:t>
                      </a:r>
                      <a:r>
                        <a:rPr lang="cs-CZ" sz="2800" b="1" smtClean="0"/>
                        <a:t>Noten</a:t>
                      </a:r>
                      <a:endParaRPr lang="cs-CZ" sz="2800" b="1"/>
                    </a:p>
                  </a:txBody>
                  <a:tcPr>
                    <a:solidFill>
                      <a:srgbClr val="FFEDB3"/>
                    </a:solidFill>
                  </a:tcPr>
                </a:tc>
              </a:tr>
              <a:tr h="63278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sie</a:t>
                      </a:r>
                      <a:endParaRPr lang="cs-CZ" sz="2800" b="1"/>
                    </a:p>
                  </a:txBody>
                  <a:tcPr>
                    <a:solidFill>
                      <a:srgbClr val="FFEDB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sie</a:t>
                      </a:r>
                      <a:endParaRPr lang="cs-CZ" sz="2800" b="1"/>
                    </a:p>
                  </a:txBody>
                  <a:tcPr>
                    <a:solidFill>
                      <a:srgbClr val="FFEDB3"/>
                    </a:solidFill>
                  </a:tcPr>
                </a:tc>
              </a:tr>
              <a:tr h="818224">
                <a:tc>
                  <a:txBody>
                    <a:bodyPr/>
                    <a:lstStyle/>
                    <a:p>
                      <a:r>
                        <a:rPr lang="cs-CZ" sz="2800" smtClean="0"/>
                        <a:t>Akkusativ – 4. p.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die Note</a:t>
                      </a:r>
                      <a:endParaRPr lang="cs-CZ" sz="2800" b="1"/>
                    </a:p>
                  </a:txBody>
                  <a:tcPr>
                    <a:solidFill>
                      <a:srgbClr val="FFEDB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die Noten</a:t>
                      </a:r>
                      <a:endParaRPr lang="cs-CZ" sz="2800" b="1"/>
                    </a:p>
                  </a:txBody>
                  <a:tcPr>
                    <a:solidFill>
                      <a:srgbClr val="FFEDB3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eine Note</a:t>
                      </a:r>
                      <a:endParaRPr lang="cs-CZ" sz="2800" b="1"/>
                    </a:p>
                  </a:txBody>
                  <a:tcPr>
                    <a:solidFill>
                      <a:srgbClr val="FFEDB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       </a:t>
                      </a:r>
                      <a:r>
                        <a:rPr lang="cs-CZ" sz="2800" b="1" smtClean="0"/>
                        <a:t>Noten</a:t>
                      </a:r>
                    </a:p>
                    <a:p>
                      <a:endParaRPr lang="cs-CZ" sz="2800"/>
                    </a:p>
                  </a:txBody>
                  <a:tcPr>
                    <a:solidFill>
                      <a:srgbClr val="FFEDB3"/>
                    </a:solidFill>
                  </a:tcPr>
                </a:tc>
              </a:tr>
              <a:tr h="63278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sie</a:t>
                      </a:r>
                      <a:endParaRPr lang="cs-CZ" sz="2800" b="1"/>
                    </a:p>
                  </a:txBody>
                  <a:tcPr>
                    <a:solidFill>
                      <a:srgbClr val="FFEDB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sie</a:t>
                      </a:r>
                      <a:endParaRPr lang="cs-CZ" sz="2800" b="1"/>
                    </a:p>
                  </a:txBody>
                  <a:tcPr>
                    <a:solidFill>
                      <a:srgbClr val="FFEDB3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164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>
            <a:normAutofit/>
          </a:bodyPr>
          <a:lstStyle/>
          <a:p>
            <a:pPr algn="ctr"/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Podstatná jména rodu středního</a:t>
            </a:r>
            <a:endParaRPr lang="cs-CZ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01759046"/>
              </p:ext>
            </p:extLst>
          </p:nvPr>
        </p:nvGraphicFramePr>
        <p:xfrm>
          <a:off x="611188" y="1447800"/>
          <a:ext cx="8075613" cy="4918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1871"/>
                <a:gridCol w="2691871"/>
                <a:gridCol w="2691871"/>
              </a:tblGrid>
              <a:tr h="63278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>
                          <a:solidFill>
                            <a:srgbClr val="C00000"/>
                          </a:solidFill>
                        </a:rPr>
                        <a:t>Sg.</a:t>
                      </a:r>
                      <a:endParaRPr lang="cs-CZ" sz="28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>
                          <a:solidFill>
                            <a:srgbClr val="C00000"/>
                          </a:solidFill>
                        </a:rPr>
                        <a:t>Pl.</a:t>
                      </a:r>
                      <a:endParaRPr lang="cs-CZ" sz="28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32782">
                <a:tc>
                  <a:txBody>
                    <a:bodyPr/>
                    <a:lstStyle/>
                    <a:p>
                      <a:r>
                        <a:rPr lang="cs-CZ" sz="2800" smtClean="0"/>
                        <a:t>Nominativ – 1. p.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das Fach</a:t>
                      </a:r>
                      <a:endParaRPr lang="cs-CZ" sz="2800" b="1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die Fächer</a:t>
                      </a:r>
                      <a:endParaRPr lang="cs-CZ" sz="2800" b="1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63278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ein Fach</a:t>
                      </a:r>
                      <a:endParaRPr lang="cs-CZ" sz="2800" b="1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       </a:t>
                      </a:r>
                      <a:r>
                        <a:rPr lang="cs-CZ" sz="2800" b="1" smtClean="0"/>
                        <a:t>Fächer</a:t>
                      </a:r>
                      <a:endParaRPr lang="cs-CZ" sz="2800" b="1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63278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es</a:t>
                      </a:r>
                      <a:endParaRPr lang="cs-CZ" sz="2800" b="1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sie</a:t>
                      </a:r>
                      <a:endParaRPr lang="cs-CZ" sz="2800" b="1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962240">
                <a:tc>
                  <a:txBody>
                    <a:bodyPr/>
                    <a:lstStyle/>
                    <a:p>
                      <a:r>
                        <a:rPr lang="cs-CZ" sz="2800" smtClean="0"/>
                        <a:t>Akkusativ – 4. p.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das Fach</a:t>
                      </a:r>
                      <a:endParaRPr lang="cs-CZ" sz="2800" b="1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die Fächer</a:t>
                      </a:r>
                      <a:endParaRPr lang="cs-CZ" sz="2800" b="1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ein Fach</a:t>
                      </a:r>
                      <a:endParaRPr lang="cs-CZ" sz="2800" b="1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       </a:t>
                      </a:r>
                      <a:r>
                        <a:rPr lang="cs-CZ" sz="2800" b="1" smtClean="0"/>
                        <a:t>Fächer</a:t>
                      </a:r>
                      <a:endParaRPr lang="cs-CZ" sz="280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63278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es</a:t>
                      </a:r>
                      <a:endParaRPr lang="cs-CZ" sz="2800" b="1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sie</a:t>
                      </a:r>
                      <a:endParaRPr lang="cs-CZ" sz="2800" b="1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2633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923702"/>
          </a:xfrm>
        </p:spPr>
        <p:txBody>
          <a:bodyPr/>
          <a:lstStyle/>
          <a:p>
            <a:pPr algn="ctr"/>
            <a:r>
              <a:rPr lang="cs-CZ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haben</a:t>
            </a:r>
            <a:r>
              <a:rPr lang="cs-CZ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-   mít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268760"/>
            <a:ext cx="3733800" cy="72008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der Ball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4953000" y="1844824"/>
            <a:ext cx="3733800" cy="4289276"/>
          </a:xfrm>
        </p:spPr>
        <p:txBody>
          <a:bodyPr/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Ich habe </a:t>
            </a:r>
            <a:r>
              <a:rPr lang="cs-CZ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einen</a:t>
            </a:r>
            <a:r>
              <a:rPr lang="cs-CZ" smtClean="0">
                <a:latin typeface="Arial" pitchFamily="34" charset="0"/>
                <a:cs typeface="Arial" pitchFamily="34" charset="0"/>
              </a:rPr>
              <a:t> Ball.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Du </a:t>
            </a:r>
            <a:r>
              <a:rPr lang="cs-CZ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hast</a:t>
            </a: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einen</a:t>
            </a:r>
            <a:r>
              <a:rPr lang="cs-CZ" smtClean="0">
                <a:latin typeface="Arial" pitchFamily="34" charset="0"/>
                <a:cs typeface="Arial" pitchFamily="34" charset="0"/>
              </a:rPr>
              <a:t> Ball.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Er </a:t>
            </a:r>
            <a:r>
              <a:rPr lang="cs-CZ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hat</a:t>
            </a: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einen</a:t>
            </a:r>
            <a:r>
              <a:rPr lang="cs-CZ" smtClean="0">
                <a:latin typeface="Arial" pitchFamily="34" charset="0"/>
                <a:cs typeface="Arial" pitchFamily="34" charset="0"/>
              </a:rPr>
              <a:t> Ball.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Sie </a:t>
            </a:r>
            <a:r>
              <a:rPr lang="cs-CZ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hat</a:t>
            </a: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einen</a:t>
            </a:r>
            <a:r>
              <a:rPr lang="cs-CZ" smtClean="0">
                <a:latin typeface="Arial" pitchFamily="34" charset="0"/>
                <a:cs typeface="Arial" pitchFamily="34" charset="0"/>
              </a:rPr>
              <a:t> Ball.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Es </a:t>
            </a:r>
            <a:r>
              <a:rPr lang="cs-CZ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hat</a:t>
            </a: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einen</a:t>
            </a:r>
            <a:r>
              <a:rPr lang="cs-CZ" smtClean="0">
                <a:latin typeface="Arial" pitchFamily="34" charset="0"/>
                <a:cs typeface="Arial" pitchFamily="34" charset="0"/>
              </a:rPr>
              <a:t> Ball.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Wir haben </a:t>
            </a:r>
            <a:r>
              <a:rPr lang="cs-CZ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einen</a:t>
            </a:r>
            <a:r>
              <a:rPr lang="cs-CZ" smtClean="0">
                <a:latin typeface="Arial" pitchFamily="34" charset="0"/>
                <a:cs typeface="Arial" pitchFamily="34" charset="0"/>
              </a:rPr>
              <a:t> Ball.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Ihr habt </a:t>
            </a:r>
            <a:r>
              <a:rPr lang="cs-CZ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einen</a:t>
            </a:r>
            <a:r>
              <a:rPr lang="cs-CZ" smtClean="0">
                <a:latin typeface="Arial" pitchFamily="34" charset="0"/>
                <a:cs typeface="Arial" pitchFamily="34" charset="0"/>
              </a:rPr>
              <a:t> Ball. 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Sie haben </a:t>
            </a:r>
            <a:r>
              <a:rPr lang="cs-CZ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einen</a:t>
            </a:r>
            <a:r>
              <a:rPr lang="cs-CZ" smtClean="0">
                <a:latin typeface="Arial" pitchFamily="34" charset="0"/>
                <a:cs typeface="Arial" pitchFamily="34" charset="0"/>
              </a:rPr>
              <a:t> Ball.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alovar\Desktop\použité – kopie\barvy\5110130MA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6"/>
            <a:ext cx="3964632" cy="392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573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94122"/>
          </a:xfrm>
        </p:spPr>
        <p:txBody>
          <a:bodyPr>
            <a:normAutofit/>
          </a:bodyPr>
          <a:lstStyle/>
          <a:p>
            <a:pPr algn="ctr"/>
            <a:r>
              <a:rPr lang="cs-CZ" sz="2400" smtClean="0"/>
              <a:t>eine Rose haben – mít růži</a:t>
            </a:r>
            <a:endParaRPr lang="cs-CZ" sz="24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772816"/>
            <a:ext cx="3749040" cy="4211960"/>
          </a:xfrm>
        </p:spPr>
        <p:txBody>
          <a:bodyPr/>
          <a:lstStyle/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Ich habe </a:t>
            </a:r>
            <a:r>
              <a:rPr lang="cs-CZ" smtClean="0">
                <a:latin typeface="Arial" pitchFamily="34" charset="0"/>
                <a:cs typeface="Arial" pitchFamily="34" charset="0"/>
              </a:rPr>
              <a:t>eine Rose.</a:t>
            </a: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Du </a:t>
            </a:r>
            <a:r>
              <a:rPr lang="cs-CZ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hast</a:t>
            </a: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eine Rose.</a:t>
            </a: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Er </a:t>
            </a:r>
            <a:r>
              <a:rPr lang="cs-CZ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hat</a:t>
            </a: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eine Rose.</a:t>
            </a: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Sie </a:t>
            </a:r>
            <a:r>
              <a:rPr lang="cs-CZ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hat</a:t>
            </a: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eine Rose.</a:t>
            </a: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Es </a:t>
            </a:r>
            <a:r>
              <a:rPr lang="cs-CZ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hat</a:t>
            </a: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eine Rose.</a:t>
            </a: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Wir haben </a:t>
            </a:r>
            <a:r>
              <a:rPr lang="cs-CZ" smtClean="0">
                <a:latin typeface="Arial" pitchFamily="34" charset="0"/>
                <a:cs typeface="Arial" pitchFamily="34" charset="0"/>
              </a:rPr>
              <a:t>eine Rose.</a:t>
            </a: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Ihr habt </a:t>
            </a:r>
            <a:r>
              <a:rPr lang="cs-CZ" smtClean="0">
                <a:latin typeface="Arial" pitchFamily="34" charset="0"/>
                <a:cs typeface="Arial" pitchFamily="34" charset="0"/>
              </a:rPr>
              <a:t>eine Rose. </a:t>
            </a: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Sie </a:t>
            </a:r>
            <a:r>
              <a:rPr lang="cs-CZ" smtClean="0">
                <a:latin typeface="Arial" pitchFamily="34" charset="0"/>
                <a:cs typeface="Arial" pitchFamily="34" charset="0"/>
              </a:rPr>
              <a:t>haben eine Rose.</a:t>
            </a:r>
            <a:endParaRPr lang="cs-CZ"/>
          </a:p>
        </p:txBody>
      </p:sp>
      <p:pic>
        <p:nvPicPr>
          <p:cNvPr id="2050" name="Picture 2" descr="http://lotmat.cz/web/uploads/image/Royal_ruze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060848"/>
            <a:ext cx="4032448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68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</a:rPr>
              <a:t>das Auto              (</a:t>
            </a:r>
            <a:r>
              <a:rPr lang="cs-CZ" sz="3200" smtClean="0">
                <a:solidFill>
                  <a:srgbClr val="92D050"/>
                </a:solidFill>
              </a:rPr>
              <a:t> Nominativ</a:t>
            </a:r>
            <a:r>
              <a:rPr lang="cs-CZ" sz="3200" smtClean="0">
                <a:solidFill>
                  <a:schemeClr val="tx1"/>
                </a:solidFill>
              </a:rPr>
              <a:t>, </a:t>
            </a:r>
            <a:r>
              <a:rPr lang="cs-CZ" sz="3200" smtClean="0">
                <a:solidFill>
                  <a:srgbClr val="00B050"/>
                </a:solidFill>
              </a:rPr>
              <a:t>Akkusativ </a:t>
            </a:r>
            <a:r>
              <a:rPr lang="cs-CZ" sz="3200" smtClean="0">
                <a:solidFill>
                  <a:schemeClr val="tx1"/>
                </a:solidFill>
              </a:rPr>
              <a:t>)</a:t>
            </a:r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     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</a:t>
            </a:r>
            <a:r>
              <a:rPr lang="cs-CZ" smtClean="0">
                <a:cs typeface="AngsanaUPC" pitchFamily="18" charset="-34"/>
              </a:rPr>
              <a:t>Was habt ihr?</a:t>
            </a:r>
          </a:p>
          <a:p>
            <a:pPr marL="0" indent="0">
              <a:buNone/>
            </a:pPr>
            <a:r>
              <a:rPr lang="cs-CZ">
                <a:cs typeface="AngsanaUPC" pitchFamily="18" charset="-34"/>
              </a:rPr>
              <a:t> </a:t>
            </a:r>
            <a:r>
              <a:rPr lang="cs-CZ" smtClean="0">
                <a:cs typeface="AngsanaUPC" pitchFamily="18" charset="-34"/>
              </a:rPr>
              <a:t>       - Wir haben </a:t>
            </a:r>
            <a:r>
              <a:rPr lang="cs-CZ" b="1" smtClean="0">
                <a:solidFill>
                  <a:srgbClr val="92D050"/>
                </a:solidFill>
                <a:cs typeface="AngsanaUPC" pitchFamily="18" charset="-34"/>
              </a:rPr>
              <a:t>ein</a:t>
            </a:r>
            <a:r>
              <a:rPr lang="cs-CZ" smtClean="0">
                <a:solidFill>
                  <a:srgbClr val="92D050"/>
                </a:solidFill>
                <a:cs typeface="AngsanaUPC" pitchFamily="18" charset="-34"/>
              </a:rPr>
              <a:t> </a:t>
            </a:r>
            <a:r>
              <a:rPr lang="cs-CZ" smtClean="0">
                <a:cs typeface="AngsanaUPC" pitchFamily="18" charset="-34"/>
              </a:rPr>
              <a:t>Auto.</a:t>
            </a:r>
          </a:p>
          <a:p>
            <a:pPr marL="0" indent="0">
              <a:buNone/>
            </a:pPr>
            <a:r>
              <a:rPr lang="cs-CZ">
                <a:cs typeface="AngsanaUPC" pitchFamily="18" charset="-34"/>
              </a:rPr>
              <a:t> </a:t>
            </a:r>
            <a:r>
              <a:rPr lang="cs-CZ" smtClean="0">
                <a:cs typeface="AngsanaUPC" pitchFamily="18" charset="-34"/>
              </a:rPr>
              <a:t>       Wie ist </a:t>
            </a:r>
            <a:r>
              <a:rPr lang="cs-CZ" b="1" smtClean="0">
                <a:solidFill>
                  <a:srgbClr val="92D050"/>
                </a:solidFill>
                <a:cs typeface="AngsanaUPC" pitchFamily="18" charset="-34"/>
              </a:rPr>
              <a:t>das</a:t>
            </a:r>
            <a:r>
              <a:rPr lang="cs-CZ" smtClean="0">
                <a:cs typeface="AngsanaUPC" pitchFamily="18" charset="-34"/>
              </a:rPr>
              <a:t> Auto ?</a:t>
            </a:r>
          </a:p>
          <a:p>
            <a:pPr marL="0" indent="0">
              <a:buNone/>
            </a:pPr>
            <a:r>
              <a:rPr lang="cs-CZ">
                <a:cs typeface="AngsanaUPC" pitchFamily="18" charset="-34"/>
              </a:rPr>
              <a:t> </a:t>
            </a:r>
            <a:r>
              <a:rPr lang="cs-CZ" smtClean="0">
                <a:cs typeface="AngsanaUPC" pitchFamily="18" charset="-34"/>
              </a:rPr>
              <a:t>      - </a:t>
            </a:r>
            <a:r>
              <a:rPr lang="cs-CZ" b="1" smtClean="0">
                <a:solidFill>
                  <a:srgbClr val="92D050"/>
                </a:solidFill>
                <a:cs typeface="AngsanaUPC" pitchFamily="18" charset="-34"/>
              </a:rPr>
              <a:t>Es</a:t>
            </a:r>
            <a:r>
              <a:rPr lang="cs-CZ" smtClean="0">
                <a:cs typeface="AngsanaUPC" pitchFamily="18" charset="-34"/>
              </a:rPr>
              <a:t> ist rot.</a:t>
            </a:r>
          </a:p>
          <a:p>
            <a:pPr marL="0" indent="0">
              <a:buNone/>
            </a:pPr>
            <a:r>
              <a:rPr lang="cs-CZ">
                <a:cs typeface="AngsanaUPC" pitchFamily="18" charset="-34"/>
              </a:rPr>
              <a:t> </a:t>
            </a:r>
            <a:r>
              <a:rPr lang="cs-CZ" smtClean="0">
                <a:cs typeface="AngsanaUPC" pitchFamily="18" charset="-34"/>
              </a:rPr>
              <a:t>        Mein Bruder möchte </a:t>
            </a:r>
          </a:p>
          <a:p>
            <a:pPr marL="0" indent="0">
              <a:buNone/>
            </a:pPr>
            <a:r>
              <a:rPr lang="cs-CZ">
                <a:cs typeface="AngsanaUPC" pitchFamily="18" charset="-34"/>
              </a:rPr>
              <a:t> </a:t>
            </a:r>
            <a:r>
              <a:rPr lang="cs-CZ" smtClean="0">
                <a:cs typeface="AngsanaUPC" pitchFamily="18" charset="-34"/>
              </a:rPr>
              <a:t>        auch </a:t>
            </a:r>
            <a:r>
              <a:rPr lang="cs-CZ" smtClean="0">
                <a:solidFill>
                  <a:srgbClr val="00B050"/>
                </a:solidFill>
                <a:cs typeface="AngsanaUPC" pitchFamily="18" charset="-34"/>
              </a:rPr>
              <a:t>ein</a:t>
            </a:r>
            <a:r>
              <a:rPr lang="cs-CZ" smtClean="0">
                <a:cs typeface="AngsanaUPC" pitchFamily="18" charset="-34"/>
              </a:rPr>
              <a:t> </a:t>
            </a:r>
            <a:r>
              <a:rPr lang="cs-CZ" smtClean="0">
                <a:solidFill>
                  <a:srgbClr val="00B050"/>
                </a:solidFill>
                <a:cs typeface="AngsanaUPC" pitchFamily="18" charset="-34"/>
              </a:rPr>
              <a:t>Auto</a:t>
            </a:r>
            <a:r>
              <a:rPr lang="cs-CZ" smtClean="0">
                <a:cs typeface="AngsanaUPC" pitchFamily="18" charset="-34"/>
              </a:rPr>
              <a:t> haben.</a:t>
            </a:r>
          </a:p>
          <a:p>
            <a:pPr marL="0" indent="0">
              <a:buNone/>
            </a:pPr>
            <a:r>
              <a:rPr lang="cs-CZ">
                <a:cs typeface="AngsanaUPC" pitchFamily="18" charset="-34"/>
              </a:rPr>
              <a:t> </a:t>
            </a:r>
            <a:r>
              <a:rPr lang="cs-CZ" smtClean="0">
                <a:cs typeface="AngsanaUPC" pitchFamily="18" charset="-34"/>
              </a:rPr>
              <a:t>        Er kauft </a:t>
            </a:r>
            <a:r>
              <a:rPr lang="cs-CZ" smtClean="0">
                <a:solidFill>
                  <a:srgbClr val="00B050"/>
                </a:solidFill>
                <a:cs typeface="AngsanaUPC" pitchFamily="18" charset="-34"/>
              </a:rPr>
              <a:t>es</a:t>
            </a:r>
            <a:r>
              <a:rPr lang="cs-CZ" smtClean="0">
                <a:cs typeface="AngsanaUPC" pitchFamily="18" charset="-34"/>
              </a:rPr>
              <a:t>.</a:t>
            </a:r>
            <a:endParaRPr lang="cs-CZ">
              <a:cs typeface="AngsanaUPC" pitchFamily="18" charset="-34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4896544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588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</a:rPr>
              <a:t>der Vogel</a:t>
            </a:r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4123888" cy="4572000"/>
          </a:xfrm>
        </p:spPr>
        <p:txBody>
          <a:bodyPr/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Antworte: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Wen siehst du ?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Wen hörst du ?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Wen  / was 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fotografierst du ?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Wen / was kaufst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du?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Wen / was möchtest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du haben ?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84784"/>
            <a:ext cx="4824536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3545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570186"/>
          </a:xfrm>
        </p:spPr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</a:rPr>
              <a:t>Bildet Fragen und antwortet:</a:t>
            </a:r>
            <a:br>
              <a:rPr lang="cs-CZ" sz="3200" smtClean="0">
                <a:solidFill>
                  <a:schemeClr val="tx1"/>
                </a:solidFill>
              </a:rPr>
            </a:br>
            <a:r>
              <a:rPr lang="cs-CZ" sz="3200" smtClean="0">
                <a:solidFill>
                  <a:schemeClr val="tx1"/>
                </a:solidFill>
              </a:rPr>
              <a:t>das</a:t>
            </a:r>
            <a:r>
              <a:rPr lang="cs-CZ" sz="3200" smtClean="0"/>
              <a:t> </a:t>
            </a:r>
            <a:r>
              <a:rPr lang="cs-CZ" sz="3200" smtClean="0">
                <a:solidFill>
                  <a:schemeClr val="tx1"/>
                </a:solidFill>
              </a:rPr>
              <a:t>Flugzeug                        die Schokolade</a:t>
            </a:r>
            <a:endParaRPr lang="cs-CZ" sz="3200">
              <a:solidFill>
                <a:schemeClr val="tx1"/>
              </a:solidFill>
            </a:endParaRPr>
          </a:p>
        </p:txBody>
      </p:sp>
      <p:pic>
        <p:nvPicPr>
          <p:cNvPr id="5122" name="Picture 2" descr="http://data-informed.com/wp-content/uploads/2013/06/RAF-Typhoon-Eurofighter-image-via-Wikipedia-Creative-Commons-650x366.jpg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4"/>
            <a:ext cx="410445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08920"/>
            <a:ext cx="3384376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8636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smtClean="0"/>
              <a:t> Dostupné pod licencí Creative Commons na www:</a:t>
            </a:r>
          </a:p>
          <a:p>
            <a:pPr marL="0" indent="0">
              <a:buNone/>
            </a:pPr>
            <a:r>
              <a:rPr lang="cs-CZ" sz="2000"/>
              <a:t>http://lotmat.cz/web/uploads/image/Royal_ruze.jpg</a:t>
            </a:r>
          </a:p>
          <a:p>
            <a:pPr marL="0" indent="0">
              <a:buNone/>
            </a:pPr>
            <a:r>
              <a:rPr lang="cs-CZ" sz="2000"/>
              <a:t>http://img.auto.cz/news/img/art/2012-49/620_50bca8f68dc0d.jpg</a:t>
            </a:r>
          </a:p>
          <a:p>
            <a:pPr marL="0" indent="0">
              <a:buNone/>
            </a:pPr>
            <a:r>
              <a:rPr lang="cs-CZ" sz="2000"/>
              <a:t>http://www.prirodovedci.cz/storage/images/800x600/2146.jpg</a:t>
            </a:r>
          </a:p>
          <a:p>
            <a:pPr marL="0" indent="0">
              <a:buNone/>
            </a:pPr>
            <a:r>
              <a:rPr lang="cs-CZ" sz="2000"/>
              <a:t>http://data-informed.com/wp-content/uploads/2013/06/RAF-Typhoon-Eurofighter-image-via-Wikipedia-Creative-Commons-650x366.jpg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115353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3880</TotalTime>
  <Words>505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Prezentace aplikace PowerPoint</vt:lpstr>
      <vt:lpstr>Prezentace aplikace PowerPoint</vt:lpstr>
      <vt:lpstr>Prezentace aplikace PowerPoint</vt:lpstr>
      <vt:lpstr>Podstatná jména rodu mužského</vt:lpstr>
      <vt:lpstr>Podstatná jména rodu ženského</vt:lpstr>
      <vt:lpstr>Podstatná jména rodu středního</vt:lpstr>
      <vt:lpstr>haben  -   mít</vt:lpstr>
      <vt:lpstr>eine Rose haben – mít růži</vt:lpstr>
      <vt:lpstr>das Auto              ( Nominativ, Akkusativ )</vt:lpstr>
      <vt:lpstr>der Vogel</vt:lpstr>
      <vt:lpstr>Bildet Fragen und antwortet: das Flugzeug                        die Schokolade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264</cp:revision>
  <dcterms:created xsi:type="dcterms:W3CDTF">2012-10-28T12:20:09Z</dcterms:created>
  <dcterms:modified xsi:type="dcterms:W3CDTF">2013-08-29T22:33:22Z</dcterms:modified>
</cp:coreProperties>
</file>