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9" r:id="rId1"/>
    <p:sldMasterId id="2147484011" r:id="rId2"/>
  </p:sldMasterIdLst>
  <p:notesMasterIdLst>
    <p:notesMasterId r:id="rId17"/>
  </p:notesMasterIdLst>
  <p:sldIdLst>
    <p:sldId id="276" r:id="rId3"/>
    <p:sldId id="277" r:id="rId4"/>
    <p:sldId id="256" r:id="rId5"/>
    <p:sldId id="257" r:id="rId6"/>
    <p:sldId id="258" r:id="rId7"/>
    <p:sldId id="259" r:id="rId8"/>
    <p:sldId id="260" r:id="rId9"/>
    <p:sldId id="263" r:id="rId10"/>
    <p:sldId id="262" r:id="rId11"/>
    <p:sldId id="266" r:id="rId12"/>
    <p:sldId id="271" r:id="rId13"/>
    <p:sldId id="273" r:id="rId14"/>
    <p:sldId id="274" r:id="rId15"/>
    <p:sldId id="27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3C0FC1-65C3-495D-B2A7-83A3E07FD9F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2297C8-0DBF-404A-8C02-2E9CDF982E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27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27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327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327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340686B7-C882-433C-9D2B-735C4B821DA4}" type="datetimeFigureOut">
              <a:rPr lang="cs-CZ"/>
              <a:pPr/>
              <a:t>12.5.2013</a:t>
            </a:fld>
            <a:endParaRPr lang="cs-CZ"/>
          </a:p>
        </p:txBody>
      </p:sp>
      <p:sp>
        <p:nvSpPr>
          <p:cNvPr id="327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27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8107FE2-47C4-45BB-8DD6-7ED7DD7D654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27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27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2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2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27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87" grpId="0"/>
      <p:bldP spid="32788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278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2788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2788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2788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4F3D5A7-97BD-471C-859E-ADA1941DB04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5335D5C-2B4F-45C9-BA83-83C738CF1201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6BE09F4-9D5A-4AD4-A485-30DC5840DC6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930A3BE-3E5A-42DB-8A75-AA68EDB2996F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1831AB2-8C7A-41B1-8165-BBE679BA2E9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100AFBB-1881-47F3-8161-4D183BC5C2C0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987A6D2-5027-4D1C-8AB7-D1F835A8F32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8C4C564-6D47-4E1C-BB58-F0DA024B9584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503F721-6834-46E4-91B0-94A0955604B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306824F-0686-474B-90E9-84541216880B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81FC07-7188-4EA7-9648-FFA6D7A04C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01B3C67-1561-43DD-AC83-E891CB873E98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E177A19-551C-42CA-8A95-EDF09A7FE5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33EFD34-3405-44BB-97CF-13994D07E16E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A258FAF-63EA-45D0-B2AF-49A6FBBA277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6FE6613-5AB3-46BB-BC14-382A7E48DE14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D2701CC-8CE7-472F-8099-89C07CCBFDB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A1C4AD7-E8E8-4295-8DD0-32ECD8C3EF8F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B80343-EFD3-4A03-AD45-939AB24794B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C33159F-DA02-4E06-A7E4-3C5FDE3894C9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11C9E-9043-4368-9479-358D24015710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5C503-A7A8-49B8-A56D-42333F44C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  <p:bldP spid="2" grpId="0" autoUpdateAnimBg="0"/>
      <p:bldP spid="4" grpId="0" build="p" autoUpdateAnimBg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EEC60-1E01-4272-87E4-9894FD256D1E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E13D3-79EE-4340-9CA6-2B090FBCC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  <p:bldP spid="4" grpId="0" build="p" autoUpdateAnimBg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D03F077C-E631-4AA6-B000-30300B524AD8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317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17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17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17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17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17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317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317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17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317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317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7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7D54C6BF-C009-42C7-8770-6003F7C0BF0D}" type="datetimeFigureOut">
              <a:rPr lang="cs-CZ"/>
              <a:pPr/>
              <a:t>12.5.2013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17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7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7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17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17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7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7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7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17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7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7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7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7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8" grpId="0"/>
      <p:bldP spid="31759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17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175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17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175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17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175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17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175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17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1759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1759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5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765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DE377A55-BDA7-42BA-9778-50F6F2433FC8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6268FED5-8897-4932-82A8-7EC7346EF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2" r:id="rId1"/>
    <p:sldLayoutId id="2147484013" r:id="rId2"/>
  </p:sldLayoutIdLst>
  <p:transition>
    <p:fad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ob.cz/cz/Stranky/default.aspx?utm_medium=cpc&amp;utm_source=google&amp;utm_campaign=s_csob-banka_csob&amp;gclid=CIfhvbmd67ACFQRJ3wod5Ru5ww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finance.cz/ucty-a-sporeni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" pitchFamily="2" charset="2"/>
              <a:buNone/>
            </a:pPr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2292" name="Rectangle 6"/>
          <p:cNvSpPr>
            <a:spLocks noChangeArrowheads="1"/>
          </p:cNvSpPr>
          <p:nvPr/>
        </p:nvSpPr>
        <p:spPr bwMode="auto">
          <a:xfrm>
            <a:off x="3276600" y="2708275"/>
            <a:ext cx="2749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BANKOVNÍ PRODUKTY</a:t>
            </a:r>
          </a:p>
        </p:txBody>
      </p:sp>
      <p:sp>
        <p:nvSpPr>
          <p:cNvPr id="12293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2294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2295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/>
              <a:t>ANOTACE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Záměrem této sady výukových materiálů s názvem </a:t>
            </a:r>
            <a:r>
              <a:rPr lang="cs-CZ" sz="2800" u="sng">
                <a:cs typeface="Arial" charset="0"/>
              </a:rPr>
              <a:t>Finanční gramotnost</a:t>
            </a:r>
            <a:r>
              <a:rPr lang="cs-CZ" sz="2800"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Konkrétně tato prezentace je zaměřena na </a:t>
            </a:r>
            <a:r>
              <a:rPr lang="cs-CZ" sz="2800" u="sng">
                <a:cs typeface="Arial" charset="0"/>
              </a:rPr>
              <a:t>bankovní produkty.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133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3132138" y="2708275"/>
            <a:ext cx="4914900" cy="1701800"/>
          </a:xfrm>
        </p:spPr>
        <p:txBody>
          <a:bodyPr anchor="b"/>
          <a:lstStyle/>
          <a:p>
            <a:r>
              <a:rPr lang="cs-CZ" sz="5600" b="1">
                <a:solidFill>
                  <a:srgbClr val="002060"/>
                </a:solidFill>
              </a:rPr>
              <a:t>BANKOVNÍ PRODUKTY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endParaRPr lang="cs-CZ" sz="2600">
              <a:solidFill>
                <a:srgbClr val="42424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/>
      <p:bldP spid="1433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>
          <a:xfrm>
            <a:off x="1042988" y="836613"/>
            <a:ext cx="7024687" cy="1143000"/>
          </a:xfrm>
        </p:spPr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Činnosti bank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8313" y="1916113"/>
            <a:ext cx="8407400" cy="3975100"/>
          </a:xfrm>
        </p:spPr>
        <p:txBody>
          <a:bodyPr>
            <a:normAutofit lnSpcReduction="10000"/>
          </a:bodyPr>
          <a:lstStyle/>
          <a:p>
            <a:pPr marL="68263" indent="0">
              <a:lnSpc>
                <a:spcPct val="90000"/>
              </a:lnSpc>
              <a:buFont typeface="Wingdings" pitchFamily="2" charset="2"/>
              <a:buNone/>
            </a:pPr>
            <a:endParaRPr lang="cs-CZ" sz="3500">
              <a:solidFill>
                <a:srgbClr val="FF0000"/>
              </a:solidFill>
            </a:endParaRPr>
          </a:p>
          <a:p>
            <a:pPr marL="68263" indent="0">
              <a:lnSpc>
                <a:spcPct val="90000"/>
              </a:lnSpc>
            </a:pPr>
            <a:r>
              <a:rPr lang="cs-CZ" sz="2800" b="1">
                <a:solidFill>
                  <a:srgbClr val="FF0000"/>
                </a:solidFill>
              </a:rPr>
              <a:t>Aktivní operace:</a:t>
            </a:r>
            <a:r>
              <a:rPr lang="cs-CZ" sz="2800" b="1">
                <a:solidFill>
                  <a:srgbClr val="009900"/>
                </a:solidFill>
              </a:rPr>
              <a:t>  </a:t>
            </a:r>
            <a:r>
              <a:rPr lang="cs-CZ" sz="2800" b="1"/>
              <a:t>poskytování úvěrů, </a:t>
            </a:r>
          </a:p>
          <a:p>
            <a:pPr marL="68263" indent="0">
              <a:lnSpc>
                <a:spcPct val="90000"/>
              </a:lnSpc>
            </a:pPr>
            <a:r>
              <a:rPr lang="cs-CZ" sz="2800" b="1">
                <a:solidFill>
                  <a:srgbClr val="009900"/>
                </a:solidFill>
              </a:rPr>
              <a:t>Pasivní operace: </a:t>
            </a:r>
            <a:r>
              <a:rPr lang="cs-CZ" sz="2800" b="1"/>
              <a:t>vklady klientů,     </a:t>
            </a:r>
          </a:p>
          <a:p>
            <a:pPr marL="68263" indent="0">
              <a:lnSpc>
                <a:spcPct val="90000"/>
              </a:lnSpc>
              <a:buFontTx/>
              <a:buNone/>
            </a:pPr>
            <a:r>
              <a:rPr lang="cs-CZ" sz="2800" b="1"/>
              <a:t>                            zhodnocení úrokovou sazbou</a:t>
            </a:r>
          </a:p>
          <a:p>
            <a:pPr marL="68263" indent="0">
              <a:lnSpc>
                <a:spcPct val="90000"/>
              </a:lnSpc>
              <a:buFontTx/>
              <a:buNone/>
            </a:pPr>
            <a:endParaRPr lang="cs-CZ" sz="2800" b="1"/>
          </a:p>
          <a:p>
            <a:pPr marL="68263" indent="0">
              <a:lnSpc>
                <a:spcPct val="90000"/>
              </a:lnSpc>
            </a:pPr>
            <a:r>
              <a:rPr lang="cs-CZ" sz="2800" b="1">
                <a:solidFill>
                  <a:srgbClr val="3366CC"/>
                </a:solidFill>
              </a:rPr>
              <a:t>Služby bank: </a:t>
            </a:r>
          </a:p>
          <a:p>
            <a:pPr marL="68263" indent="0">
              <a:lnSpc>
                <a:spcPct val="90000"/>
              </a:lnSpc>
            </a:pPr>
            <a:r>
              <a:rPr lang="cs-CZ" sz="2800" b="1"/>
              <a:t> Vedení účtu</a:t>
            </a:r>
          </a:p>
          <a:p>
            <a:pPr marL="68263" indent="0">
              <a:lnSpc>
                <a:spcPct val="90000"/>
              </a:lnSpc>
            </a:pPr>
            <a:r>
              <a:rPr lang="cs-CZ" sz="2800" b="1"/>
              <a:t> Zprostředkování platebního styku</a:t>
            </a:r>
          </a:p>
          <a:p>
            <a:pPr marL="68263" indent="0">
              <a:lnSpc>
                <a:spcPct val="90000"/>
              </a:lnSpc>
            </a:pPr>
            <a:r>
              <a:rPr lang="cs-CZ" sz="2800" b="1"/>
              <a:t> Prodej a nákup valut, cenných papírů</a:t>
            </a:r>
          </a:p>
          <a:p>
            <a:pPr marL="68263" indent="0">
              <a:lnSpc>
                <a:spcPct val="90000"/>
              </a:lnSpc>
              <a:buFont typeface="Wingdings" pitchFamily="2" charset="2"/>
              <a:buNone/>
            </a:pPr>
            <a:endParaRPr lang="cs-CZ" sz="2800"/>
          </a:p>
        </p:txBody>
      </p:sp>
      <p:pic>
        <p:nvPicPr>
          <p:cNvPr id="15363" name="Picture 4" descr="panáč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620713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ODKAZ NA WEB ČSOB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>
                <a:hlinkClick r:id="rId2"/>
              </a:rPr>
              <a:t>http://www.csob.cz/cz/Stranky/default.aspx?utm_medium=cpc&amp;utm_source=google&amp;utm_campaign=s_csob-banka_csob&amp;gclid=CIfhvbmd67ACFQRJ3wod5Ru5ww</a:t>
            </a:r>
            <a:endParaRPr lang="cs-CZ"/>
          </a:p>
          <a:p>
            <a:endParaRPr lang="cs-CZ"/>
          </a:p>
          <a:p>
            <a:endParaRPr lang="cs-CZ"/>
          </a:p>
          <a:p>
            <a:pPr>
              <a:buFont typeface="Wingdings" pitchFamily="2" charset="2"/>
              <a:buNone/>
            </a:pPr>
            <a:r>
              <a:rPr lang="cs-CZ"/>
              <a:t>   odkaz č. 1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KAM ULOŽIT PENÍZE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20000"/>
          </a:bodyPr>
          <a:lstStyle/>
          <a:p>
            <a:pPr marL="68263" indent="0" algn="ctr">
              <a:buFont typeface="Wingdings" pitchFamily="2" charset="2"/>
              <a:buNone/>
            </a:pPr>
            <a:r>
              <a:rPr lang="cs-CZ" b="1">
                <a:solidFill>
                  <a:srgbClr val="009900"/>
                </a:solidFill>
              </a:rPr>
              <a:t>Banka vyplácí klientům úroky za jejich vklady </a:t>
            </a:r>
          </a:p>
          <a:p>
            <a:pPr marL="68263" indent="0"/>
            <a:r>
              <a:rPr lang="cs-CZ" b="1"/>
              <a:t>Běžný účet </a:t>
            </a:r>
          </a:p>
          <a:p>
            <a:pPr marL="68263" indent="0"/>
            <a:r>
              <a:rPr lang="cs-CZ" b="1"/>
              <a:t>Spořící účet</a:t>
            </a:r>
          </a:p>
          <a:p>
            <a:pPr marL="68263" indent="0"/>
            <a:r>
              <a:rPr lang="cs-CZ" b="1"/>
              <a:t>Termínovaný vklad</a:t>
            </a:r>
          </a:p>
          <a:p>
            <a:pPr marL="68263" indent="0">
              <a:buFont typeface="Wingdings" pitchFamily="2" charset="2"/>
              <a:buNone/>
            </a:pPr>
            <a:endParaRPr lang="cs-CZ" b="1">
              <a:hlinkClick r:id="rId2"/>
            </a:endParaRPr>
          </a:p>
          <a:p>
            <a:pPr marL="68263" indent="0">
              <a:buFont typeface="Wingdings" pitchFamily="2" charset="2"/>
              <a:buNone/>
            </a:pPr>
            <a:r>
              <a:rPr lang="cs-CZ" b="1">
                <a:hlinkClick r:id="rId2"/>
              </a:rPr>
              <a:t>http://www.finance.cz/ucty-a-sporeni/</a:t>
            </a:r>
            <a:endParaRPr lang="cs-CZ" b="1"/>
          </a:p>
          <a:p>
            <a:pPr marL="68263" indent="0">
              <a:buFont typeface="Wingdings" pitchFamily="2" charset="2"/>
              <a:buNone/>
            </a:pPr>
            <a:r>
              <a:rPr lang="cs-CZ"/>
              <a:t>Odkaz č. 2</a:t>
            </a:r>
          </a:p>
        </p:txBody>
      </p:sp>
      <p:pic>
        <p:nvPicPr>
          <p:cNvPr id="17411" name="Picture 4" descr="trez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8225" y="2997200"/>
            <a:ext cx="2143125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BĚŽNÝ ÚČET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2800" b="1"/>
              <a:t>Využíváme jej nejčastěji ke zprostředkování platebního styku.</a:t>
            </a:r>
          </a:p>
          <a:p>
            <a:pPr>
              <a:lnSpc>
                <a:spcPct val="80000"/>
              </a:lnSpc>
            </a:pPr>
            <a:r>
              <a:rPr lang="cs-CZ" sz="2800" b="1"/>
              <a:t>Každý měsíc si na něj necháváme zasílat mzdu.</a:t>
            </a:r>
          </a:p>
          <a:p>
            <a:pPr>
              <a:lnSpc>
                <a:spcPct val="80000"/>
              </a:lnSpc>
            </a:pPr>
            <a:r>
              <a:rPr lang="cs-CZ" sz="2800" b="1"/>
              <a:t>Z běžného účtu platíme např. nájem, elektřinu, vodu, plyn (pomocí trvalých příkazů).</a:t>
            </a:r>
          </a:p>
          <a:p>
            <a:pPr>
              <a:lnSpc>
                <a:spcPct val="80000"/>
              </a:lnSpc>
            </a:pPr>
            <a:r>
              <a:rPr lang="cs-CZ" sz="2800" b="1"/>
              <a:t>K platbám v obchodech používáme platební kartu spjatou s tímto běžným účtem.</a:t>
            </a:r>
          </a:p>
          <a:p>
            <a:pPr>
              <a:lnSpc>
                <a:spcPct val="80000"/>
              </a:lnSpc>
            </a:pPr>
            <a:r>
              <a:rPr lang="cs-CZ" sz="2800" b="1"/>
              <a:t>Můžeme provádět jednorázové platební příkazy přes internetbanking.</a:t>
            </a:r>
          </a:p>
          <a:p>
            <a:pPr>
              <a:lnSpc>
                <a:spcPct val="80000"/>
              </a:lnSpc>
            </a:pPr>
            <a:endParaRPr lang="cs-CZ" sz="28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SPOŘÍCÍ ÚČET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/>
              <a:t>Účet určený ke spoření.</a:t>
            </a:r>
          </a:p>
          <a:p>
            <a:r>
              <a:rPr lang="cs-CZ" sz="3600" b="1"/>
              <a:t>Vklady jsou úročeny aktuální úrokovou sazbou.</a:t>
            </a:r>
          </a:p>
          <a:p>
            <a:r>
              <a:rPr lang="cs-CZ" sz="3600" b="1"/>
              <a:t>Vkládat můžeme pravidelně, nebo nahodile.</a:t>
            </a:r>
          </a:p>
          <a:p>
            <a:r>
              <a:rPr lang="cs-CZ" sz="3600" b="1"/>
              <a:t>Naspořená částka může sloužit jako finanční rezerva.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19459" name="Picture 4" descr="prasát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1052513"/>
            <a:ext cx="2263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TERMÍNOVANÝ VKLAD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3600" b="1"/>
              <a:t>Slouží k uložení určité finanční částky na danou vázanou dobu.</a:t>
            </a:r>
          </a:p>
          <a:p>
            <a:r>
              <a:rPr lang="cs-CZ" sz="3600" b="1"/>
              <a:t>Úrok z vkladu je vyšší než                  u spořícího účtu.</a:t>
            </a:r>
          </a:p>
          <a:p>
            <a:r>
              <a:rPr lang="cs-CZ" sz="3600" b="1"/>
              <a:t>Nevýhodou je blokování uložených peněz na předepsanou dobu.</a:t>
            </a:r>
          </a:p>
        </p:txBody>
      </p:sp>
      <p:pic>
        <p:nvPicPr>
          <p:cNvPr id="20483" name="Picture 4" descr="Pas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5084763"/>
            <a:ext cx="1873250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ÚROKY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3600" b="1" u="sng"/>
              <a:t>Úrokovací období:</a:t>
            </a:r>
          </a:p>
          <a:p>
            <a:r>
              <a:rPr lang="cs-CZ" sz="3600" b="1"/>
              <a:t>roční – označuje se zkratkou </a:t>
            </a:r>
            <a:r>
              <a:rPr lang="cs-CZ" sz="3600" b="1">
                <a:solidFill>
                  <a:srgbClr val="FF0000"/>
                </a:solidFill>
              </a:rPr>
              <a:t>p. a.</a:t>
            </a:r>
            <a:r>
              <a:rPr lang="cs-CZ" sz="3600" b="1"/>
              <a:t> (per annum),</a:t>
            </a:r>
          </a:p>
          <a:p>
            <a:r>
              <a:rPr lang="cs-CZ" sz="3600" b="1"/>
              <a:t>pololetní – </a:t>
            </a:r>
            <a:r>
              <a:rPr lang="cs-CZ" sz="3600" b="1">
                <a:solidFill>
                  <a:srgbClr val="FF0000"/>
                </a:solidFill>
              </a:rPr>
              <a:t>p. s</a:t>
            </a:r>
            <a:r>
              <a:rPr lang="cs-CZ" sz="3600" b="1"/>
              <a:t>. (per semestrum),</a:t>
            </a:r>
          </a:p>
          <a:p>
            <a:r>
              <a:rPr lang="cs-CZ" sz="3600" b="1"/>
              <a:t>čtvrtletní – </a:t>
            </a:r>
            <a:r>
              <a:rPr lang="cs-CZ" sz="3600" b="1">
                <a:solidFill>
                  <a:srgbClr val="FF0000"/>
                </a:solidFill>
              </a:rPr>
              <a:t>p. q.</a:t>
            </a:r>
            <a:r>
              <a:rPr lang="cs-CZ" sz="3600" b="1"/>
              <a:t> (per quartale),</a:t>
            </a:r>
          </a:p>
          <a:p>
            <a:r>
              <a:rPr lang="cs-CZ" sz="3600" b="1"/>
              <a:t>měsíční – </a:t>
            </a:r>
            <a:r>
              <a:rPr lang="cs-CZ" sz="3600" b="1">
                <a:solidFill>
                  <a:srgbClr val="FF0000"/>
                </a:solidFill>
              </a:rPr>
              <a:t>p. m</a:t>
            </a:r>
            <a:r>
              <a:rPr lang="cs-CZ" sz="3600" b="1"/>
              <a:t>. (per mensem).</a:t>
            </a:r>
          </a:p>
          <a:p>
            <a:pPr>
              <a:buFontTx/>
              <a:buNone/>
            </a:pPr>
            <a:endParaRPr lang="cs-CZ" sz="3600" b="1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 b="1">
                <a:solidFill>
                  <a:srgbClr val="002060"/>
                </a:solidFill>
              </a:rPr>
              <a:t>BANKOVNÍ A JINÉ POPLATKY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cs-CZ" b="1"/>
              <a:t>S vedením běžného účtu jsou spjaty bankovní poplatky, které si banka za své služby účtuje.</a:t>
            </a:r>
          </a:p>
          <a:p>
            <a:r>
              <a:rPr lang="cs-CZ" b="1"/>
              <a:t>Poplatek za vedení účtu.</a:t>
            </a:r>
          </a:p>
          <a:p>
            <a:r>
              <a:rPr lang="cs-CZ" b="1"/>
              <a:t>Zřízení trvalého příkazu.</a:t>
            </a:r>
          </a:p>
          <a:p>
            <a:r>
              <a:rPr lang="cs-CZ" b="1"/>
              <a:t>Výběr z bankomatu.</a:t>
            </a:r>
          </a:p>
          <a:p>
            <a:r>
              <a:rPr lang="cs-CZ" b="1"/>
              <a:t>Příchozí a odchozí platby.</a:t>
            </a:r>
          </a:p>
          <a:p>
            <a:r>
              <a:rPr lang="cs-CZ" b="1"/>
              <a:t>Zasílání bankovního výpisu.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22531" name="Picture 4" descr="panáč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3429000"/>
            <a:ext cx="194310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323528" y="620688"/>
            <a:ext cx="8229600" cy="848072"/>
          </a:xfrm>
        </p:spPr>
        <p:txBody>
          <a:bodyPr anchor="b"/>
          <a:lstStyle/>
          <a:p>
            <a:r>
              <a:rPr lang="cs-CZ" b="1" dirty="0">
                <a:solidFill>
                  <a:srgbClr val="002060"/>
                </a:solidFill>
              </a:rPr>
              <a:t>POROVNÁNÍ NABÍDEK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556792"/>
            <a:ext cx="8229600" cy="3886200"/>
          </a:xfrm>
        </p:spPr>
        <p:txBody>
          <a:bodyPr/>
          <a:lstStyle/>
          <a:p>
            <a:pPr>
              <a:buFontTx/>
              <a:buNone/>
            </a:pPr>
            <a:r>
              <a:rPr lang="cs-CZ" b="1" dirty="0"/>
              <a:t>Tak jako u kteréhokoliv jiného produktu platí doporučení: porovnání jednotlivých nabídek různých bankovních institucí.</a:t>
            </a:r>
          </a:p>
          <a:p>
            <a:r>
              <a:rPr lang="cs-CZ" b="1" dirty="0"/>
              <a:t>Porovnáváme poplatky za využívané operace.</a:t>
            </a:r>
          </a:p>
          <a:p>
            <a:r>
              <a:rPr lang="cs-CZ" b="1" dirty="0"/>
              <a:t>Úrokové sazby u vkladů.</a:t>
            </a:r>
          </a:p>
          <a:p>
            <a:r>
              <a:rPr lang="cs-CZ" b="1" dirty="0"/>
              <a:t>Úrokové sazby u úvěrů.</a:t>
            </a:r>
          </a:p>
          <a:p>
            <a:r>
              <a:rPr lang="cs-CZ" b="1" dirty="0"/>
              <a:t>RPSN (roční procentní sazba nákladů)</a:t>
            </a:r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 b="1">
                <a:solidFill>
                  <a:srgbClr val="002060"/>
                </a:solidFill>
              </a:rPr>
              <a:t>DOPORUČENÍ PRO VLASTNÍ FINAČNÍ HOSPODAŘENÍ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b="1">
                <a:solidFill>
                  <a:srgbClr val="009900"/>
                </a:solidFill>
              </a:rPr>
              <a:t>V mládí a středním věku:</a:t>
            </a:r>
          </a:p>
          <a:p>
            <a:pPr>
              <a:lnSpc>
                <a:spcPct val="90000"/>
              </a:lnSpc>
            </a:pPr>
            <a:r>
              <a:rPr lang="cs-CZ" sz="2800" b="1"/>
              <a:t>Postavení silné finanční základny (zajistit trvalý příjem z několika zdrojů).</a:t>
            </a:r>
          </a:p>
          <a:p>
            <a:pPr>
              <a:lnSpc>
                <a:spcPct val="90000"/>
              </a:lnSpc>
            </a:pPr>
            <a:r>
              <a:rPr lang="cs-CZ" sz="2800" b="1"/>
              <a:t>Půjčovat si pouze na produkty, které nám přinesou v budoucnu užitek a zisk (např. nemovitosti).</a:t>
            </a:r>
          </a:p>
          <a:p>
            <a:pPr>
              <a:lnSpc>
                <a:spcPct val="90000"/>
              </a:lnSpc>
            </a:pPr>
            <a:r>
              <a:rPr lang="cs-CZ" sz="2800" b="1"/>
              <a:t>Ukládat hotovost (různé formy investic).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800" b="1">
                <a:solidFill>
                  <a:srgbClr val="FF0000"/>
                </a:solidFill>
              </a:rPr>
              <a:t>Ve starším věku</a:t>
            </a:r>
          </a:p>
          <a:p>
            <a:pPr>
              <a:lnSpc>
                <a:spcPct val="90000"/>
              </a:lnSpc>
            </a:pPr>
            <a:r>
              <a:rPr lang="cs-CZ" sz="2800" b="1"/>
              <a:t>Užívat si naspořených hodnot a investic.</a:t>
            </a:r>
          </a:p>
          <a:p>
            <a:pPr>
              <a:buFont typeface="Wingdings" pitchFamily="2" charset="2"/>
              <a:buNone/>
            </a:pPr>
            <a:endParaRPr lang="cs-CZ" sz="2800" b="1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ZDROJE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  </a:t>
            </a:r>
            <a:endParaRPr lang="cs-CZ" smtClean="0">
              <a:latin typeface="Arial" charset="0"/>
            </a:endParaRP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KLÍNSKÝ, Petr; CHROMÁ, Danuše; TESAŘOVÁ, Svatava. </a:t>
            </a:r>
            <a:r>
              <a:rPr lang="cs-CZ" i="1" smtClean="0"/>
              <a:t>Finanční gramotnost</a:t>
            </a:r>
            <a:r>
              <a:rPr lang="cs-CZ" smtClean="0"/>
              <a:t> [online]. [cit. 16.5.2013]. Dostupný na WWW: http://www.nuov.cz/uploads/Financni_gramotnost_obsah_a_priklady_z_praxe_skol.pdf </a:t>
            </a:r>
            <a:endParaRPr lang="cs-CZ" smtClean="0">
              <a:latin typeface="Arial" charset="0"/>
            </a:endParaRP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376</TotalTime>
  <Words>487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Pixel</vt:lpstr>
      <vt:lpstr>Austin</vt:lpstr>
      <vt:lpstr>Snímek 1</vt:lpstr>
      <vt:lpstr>ANOTACE</vt:lpstr>
      <vt:lpstr>BANKOVNÍ PRODUKTY</vt:lpstr>
      <vt:lpstr>Činnosti bank</vt:lpstr>
      <vt:lpstr>ODKAZ NA WEB ČSOB</vt:lpstr>
      <vt:lpstr>KAM ULOŽIT PENÍZE</vt:lpstr>
      <vt:lpstr>BĚŽNÝ ÚČET</vt:lpstr>
      <vt:lpstr>SPOŘÍCÍ ÚČET</vt:lpstr>
      <vt:lpstr>TERMÍNOVANÝ VKLAD</vt:lpstr>
      <vt:lpstr>ÚROKY</vt:lpstr>
      <vt:lpstr>BANKOVNÍ A JINÉ POPLATKY</vt:lpstr>
      <vt:lpstr>POROVNÁNÍ NABÍDEK</vt:lpstr>
      <vt:lpstr>DOPORUČENÍ PRO VLASTNÍ FINAČNÍ HOSPODAŘENÍ</vt:lpstr>
      <vt:lpstr>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Veronika - Dostálková</cp:lastModifiedBy>
  <cp:revision>25</cp:revision>
  <dcterms:created xsi:type="dcterms:W3CDTF">2012-06-26T05:52:08Z</dcterms:created>
  <dcterms:modified xsi:type="dcterms:W3CDTF">2013-05-12T08:56:14Z</dcterms:modified>
</cp:coreProperties>
</file>