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</p:sldMasterIdLst>
  <p:sldIdLst>
    <p:sldId id="257" r:id="rId3"/>
    <p:sldId id="258" r:id="rId4"/>
    <p:sldId id="256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2869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869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79CB67-250A-4B0A-AB30-765C36707EDA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298B2-FA39-4200-A53C-F12D37F8C0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91" grpId="0" autoUpdateAnimBg="0"/>
      <p:bldP spid="28692" grpId="0" build="p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FA3A90-BD38-45D9-9E0D-95A164B649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B84A0-FA17-41C8-BF23-EC5D6B684E69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EC603-07F7-451E-A6E5-E8D2E61ADC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8A73B2-078E-4885-B08C-378D94A5B037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B6EA59-F68E-4A45-A924-0B0CE14220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1772C-8087-4406-AC06-600088D9DFF6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F8D4BE-D6A6-4146-A7CC-4A98CF9922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FD4C3-E28D-4F92-97FA-F0734A1398BB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74F065-C63C-407A-B10A-E3B74EAF7C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64D673-0550-47F1-B1AB-8B38637164DD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5D80B-DDCD-4328-BA66-5C70293CAA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CEAF47-C62A-4A65-B062-5C94C4E88879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E9027C-2F49-4E4A-9709-345F2431E4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D40F8-2E1D-4AA0-97EE-478825DABAEA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6AB852-5CB5-4032-9490-F8A82B54A6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8D2C3-52CC-4A5B-9EAF-E4DAD460C34E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06834B-C860-4E9E-A29E-6DB3DE7965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D34CC6-2FC1-4BA9-891E-A108CD879693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79B95-C1CC-4131-AB20-20957F5DA4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CDF1C-A6B4-43C8-8B2C-1E602C4A8F68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07125D-ABE7-4B5E-947F-94D7E6C586E4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C9834-DF7A-4159-85B6-8EF6627026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B70A0-6212-4E0F-96AE-C52D52E63C7E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3F0F3-5FD8-4AF8-8D98-5F6AB05402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</a:defRPr>
            </a:lvl1pPr>
          </a:lstStyle>
          <a:p>
            <a:pPr>
              <a:defRPr/>
            </a:pPr>
            <a:fld id="{1DDD7CB8-F541-4295-868A-6C9D16338B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2765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765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765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2765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2765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2765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hlink"/>
                </a:solidFill>
              </a:endParaRPr>
            </a:p>
          </p:txBody>
        </p:sp>
        <p:sp>
          <p:nvSpPr>
            <p:cNvPr id="2765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sp>
          <p:nvSpPr>
            <p:cNvPr id="2766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  <p:sp>
          <p:nvSpPr>
            <p:cNvPr id="2766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>
                <a:solidFill>
                  <a:schemeClr val="accent2"/>
                </a:solidFill>
              </a:endParaRPr>
            </a:p>
          </p:txBody>
        </p:sp>
      </p:grpSp>
      <p:sp>
        <p:nvSpPr>
          <p:cNvPr id="2766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7663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766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fld id="{B931B40F-644C-4890-9459-2533DFF3CCE1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88" r:id="rId2"/>
    <p:sldLayoutId id="2147483687" r:id="rId3"/>
    <p:sldLayoutId id="2147483686" r:id="rId4"/>
    <p:sldLayoutId id="2147483685" r:id="rId5"/>
    <p:sldLayoutId id="2147483684" r:id="rId6"/>
    <p:sldLayoutId id="2147483683" r:id="rId7"/>
    <p:sldLayoutId id="2147483682" r:id="rId8"/>
    <p:sldLayoutId id="2147483681" r:id="rId9"/>
    <p:sldLayoutId id="2147483680" r:id="rId10"/>
    <p:sldLayoutId id="2147483679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6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6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6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6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6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6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6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6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6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6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2" grpId="0"/>
      <p:bldP spid="27663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6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6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76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6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6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6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76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6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6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6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76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6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6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6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76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6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6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76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276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6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33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25" name="Date Placeholder 4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F88CF269-E853-4AA6-B621-48356915E19C}" type="datetimeFigureOut">
              <a:rPr lang="cs-CZ"/>
              <a:pPr>
                <a:defRPr/>
              </a:pPr>
              <a:t>16.5.2013</a:t>
            </a:fld>
            <a:endParaRPr lang="cs-CZ"/>
          </a:p>
        </p:txBody>
      </p:sp>
      <p:sp>
        <p:nvSpPr>
          <p:cNvPr id="126" name="Footer Placeholder 5"/>
          <p:cNvSpPr>
            <a:spLocks noGrp="1"/>
          </p:cNvSpPr>
          <p:nvPr>
            <p:ph type="ftr" sz="quarter" idx="3"/>
          </p:nvPr>
        </p:nvSpPr>
        <p:spPr>
          <a:xfrm>
            <a:off x="4641850" y="5724525"/>
            <a:ext cx="34925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7" name="Slide Number Placeholder 6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EFEFE"/>
                </a:solidFill>
                <a:latin typeface="+mn-lt"/>
              </a:defRPr>
            </a:lvl1pPr>
          </a:lstStyle>
          <a:p>
            <a:pPr>
              <a:defRPr/>
            </a:pPr>
            <a:fld id="{8E5CB3E2-23B5-4BA0-8DCF-DA3DDB9410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</p:sldLayoutIdLst>
  <p:transition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Arial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Arial" charset="0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Arial" charset="0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Arial" charset="0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Arial" charset="0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Arial" charset="0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268413"/>
            <a:ext cx="8229600" cy="4857750"/>
          </a:xfrm>
        </p:spPr>
        <p:txBody>
          <a:bodyPr anchor="ctr"/>
          <a:lstStyle/>
          <a:p>
            <a:pPr marL="0" indent="0" defTabSz="457200" eaLnBrk="1" hangingPunct="1">
              <a:buFont typeface="Wingdings" pitchFamily="2" charset="2"/>
              <a:buNone/>
            </a:pPr>
            <a:endParaRPr lang="cs-CZ" smtClean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1000" y="3175"/>
            <a:ext cx="955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3203575" y="2133600"/>
            <a:ext cx="3486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Ing. Veronika Dostálková MBA</a:t>
            </a:r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3203575" y="2708275"/>
            <a:ext cx="5057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cs typeface="Arial" charset="0"/>
              </a:rPr>
              <a:t>Mzda, daňová, zdravotní </a:t>
            </a:r>
          </a:p>
          <a:p>
            <a:r>
              <a:rPr lang="cs-CZ" b="1">
                <a:cs typeface="Arial" charset="0"/>
              </a:rPr>
              <a:t>a sociální soustava</a:t>
            </a:r>
          </a:p>
        </p:txBody>
      </p:sp>
      <p:sp>
        <p:nvSpPr>
          <p:cNvPr id="16389" name="Rectangle 7"/>
          <p:cNvSpPr>
            <a:spLocks noChangeArrowheads="1"/>
          </p:cNvSpPr>
          <p:nvPr/>
        </p:nvSpPr>
        <p:spPr bwMode="auto">
          <a:xfrm>
            <a:off x="3348038" y="3429000"/>
            <a:ext cx="2444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Finanční gramotnost</a:t>
            </a:r>
          </a:p>
        </p:txBody>
      </p:sp>
      <p:sp>
        <p:nvSpPr>
          <p:cNvPr id="16390" name="Rectangle 8"/>
          <p:cNvSpPr>
            <a:spLocks noChangeArrowheads="1"/>
          </p:cNvSpPr>
          <p:nvPr/>
        </p:nvSpPr>
        <p:spPr bwMode="auto">
          <a:xfrm>
            <a:off x="3563938" y="4005263"/>
            <a:ext cx="118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 3. ročník</a:t>
            </a:r>
          </a:p>
        </p:txBody>
      </p:sp>
      <p:sp>
        <p:nvSpPr>
          <p:cNvPr id="16391" name="Rectangle 9"/>
          <p:cNvSpPr>
            <a:spLocks noChangeArrowheads="1"/>
          </p:cNvSpPr>
          <p:nvPr/>
        </p:nvSpPr>
        <p:spPr bwMode="auto">
          <a:xfrm>
            <a:off x="3419475" y="5229225"/>
            <a:ext cx="1238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cs typeface="Arial" charset="0"/>
              </a:rPr>
              <a:t>Září 2012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entr" presetSubtype="0" fill="hold" grpId="1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2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9" grpId="0" build="p"/>
      <p:bldP spid="12289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b="1" smtClean="0"/>
              <a:t>ANOTACE</a:t>
            </a:r>
          </a:p>
        </p:txBody>
      </p:sp>
      <p:sp>
        <p:nvSpPr>
          <p:cNvPr id="13314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2800" smtClean="0">
                <a:cs typeface="Arial" charset="0"/>
              </a:rPr>
              <a:t>Záměrem této sady výukových materiálů s názvem </a:t>
            </a:r>
            <a:r>
              <a:rPr lang="cs-CZ" sz="2800" u="sng" smtClean="0">
                <a:cs typeface="Arial" charset="0"/>
              </a:rPr>
              <a:t>Finanční gramotnost</a:t>
            </a:r>
            <a:r>
              <a:rPr lang="cs-CZ" sz="2800" smtClean="0">
                <a:cs typeface="Arial" charset="0"/>
              </a:rPr>
              <a:t> je poskytnout studentům oboru Klempíř potřebné informace o bankovních produktech, spoření a zadlužování.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cs typeface="Arial" charset="0"/>
              </a:rPr>
              <a:t>Jednotlivé DUMy (prezentace) v této sadě popíší postupně tematické oblasti, které jsou probírány v předmětu Ekonomika na naší SŠ. 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smtClean="0">
                <a:cs typeface="Arial" charset="0"/>
              </a:rPr>
              <a:t>Konkrétně tato prezentace je zaměřena na </a:t>
            </a:r>
            <a:r>
              <a:rPr lang="cs-CZ" sz="2800" u="sng" smtClean="0">
                <a:cs typeface="Arial" charset="0"/>
              </a:rPr>
              <a:t>mzdu, daňovou, sociální a zdravotní soustavu.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/>
      <p:bldP spid="13314" grpId="0" build="p"/>
      <p:bldP spid="13314" grpI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ctrTitle" idx="4294967295"/>
          </p:nvPr>
        </p:nvSpPr>
        <p:spPr>
          <a:xfrm>
            <a:off x="4716463" y="2852738"/>
            <a:ext cx="3330575" cy="2493962"/>
          </a:xfrm>
        </p:spPr>
        <p:txBody>
          <a:bodyPr anchor="b"/>
          <a:lstStyle/>
          <a:p>
            <a:pPr eaLnBrk="1" hangingPunct="1"/>
            <a:r>
              <a:rPr lang="cs-CZ" sz="4600" smtClean="0">
                <a:solidFill>
                  <a:srgbClr val="FFFFFF"/>
                </a:solidFill>
              </a:rPr>
              <a:t>Mzda, daňová, zdravotní a sociální soustava</a:t>
            </a:r>
          </a:p>
        </p:txBody>
      </p:sp>
      <p:sp>
        <p:nvSpPr>
          <p:cNvPr id="18434" name="Podnadpis 2"/>
          <p:cNvSpPr>
            <a:spLocks noGrp="1"/>
          </p:cNvSpPr>
          <p:nvPr>
            <p:ph type="subTitle" idx="4294967295"/>
          </p:nvPr>
        </p:nvSpPr>
        <p:spPr>
          <a:xfrm>
            <a:off x="4067175" y="3429000"/>
            <a:ext cx="3976688" cy="2252663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cs-CZ" sz="2600" b="1" smtClean="0"/>
              <a:t>Mzda,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2600" b="1" smtClean="0"/>
              <a:t>daňová, zdravotní </a:t>
            </a:r>
          </a:p>
          <a:p>
            <a:pPr marL="0" indent="0" eaLnBrk="1" hangingPunct="1">
              <a:buFont typeface="Wingdings" pitchFamily="2" charset="2"/>
              <a:buNone/>
            </a:pPr>
            <a:r>
              <a:rPr lang="cs-CZ" sz="2600" b="1" smtClean="0"/>
              <a:t>a sociální soustava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cs-CZ" sz="2700" smtClean="0">
              <a:solidFill>
                <a:srgbClr val="42424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  <p:bldP spid="1843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cs-CZ" smtClean="0">
                <a:solidFill>
                  <a:srgbClr val="009900"/>
                </a:solidFill>
              </a:rPr>
              <a:t>Výpočet čisté mzdy</a:t>
            </a:r>
          </a:p>
        </p:txBody>
      </p:sp>
      <p:sp>
        <p:nvSpPr>
          <p:cNvPr id="19458" name="Rectangle 4"/>
          <p:cNvSpPr>
            <a:spLocks noGrp="1" noChangeArrowheads="1"/>
          </p:cNvSpPr>
          <p:nvPr>
            <p:ph sz="quarter" idx="4294967295"/>
          </p:nvPr>
        </p:nvSpPr>
        <p:spPr>
          <a:xfrm>
            <a:off x="684213" y="1844675"/>
            <a:ext cx="3419475" cy="34940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smtClean="0">
                <a:solidFill>
                  <a:schemeClr val="accent2"/>
                </a:solidFill>
              </a:rPr>
              <a:t>HRUBÁ MZDA</a:t>
            </a:r>
          </a:p>
          <a:p>
            <a:pPr eaLnBrk="1" hangingPunct="1">
              <a:buFontTx/>
              <a:buNone/>
            </a:pPr>
            <a:r>
              <a:rPr lang="cs-CZ" sz="2400" smtClean="0"/>
              <a:t>+ zdravotní pojištění (ZPF)</a:t>
            </a:r>
          </a:p>
          <a:p>
            <a:pPr eaLnBrk="1" hangingPunct="1">
              <a:buFontTx/>
              <a:buNone/>
            </a:pPr>
            <a:r>
              <a:rPr lang="cs-CZ" sz="2400" smtClean="0"/>
              <a:t>+ sociální pojištění (SPF)</a:t>
            </a:r>
          </a:p>
          <a:p>
            <a:pPr eaLnBrk="1" hangingPunct="1">
              <a:buFontTx/>
              <a:buNone/>
            </a:pPr>
            <a:r>
              <a:rPr lang="cs-CZ" sz="2400" smtClean="0">
                <a:solidFill>
                  <a:schemeClr val="accent2"/>
                </a:solidFill>
              </a:rPr>
              <a:t>= </a:t>
            </a:r>
            <a:r>
              <a:rPr lang="cs-CZ" sz="2400" smtClean="0">
                <a:solidFill>
                  <a:srgbClr val="CC0000"/>
                </a:solidFill>
              </a:rPr>
              <a:t>SUPERHRUBÁ MZDA</a:t>
            </a:r>
          </a:p>
          <a:p>
            <a:pPr eaLnBrk="1" hangingPunct="1">
              <a:buFontTx/>
              <a:buNone/>
            </a:pPr>
            <a:r>
              <a:rPr lang="cs-CZ" sz="2400" smtClean="0">
                <a:solidFill>
                  <a:srgbClr val="CC0000"/>
                </a:solidFill>
              </a:rPr>
              <a:t>SUPERHRUBÁ MZDA</a:t>
            </a:r>
          </a:p>
          <a:p>
            <a:pPr eaLnBrk="1" hangingPunct="1">
              <a:buFontTx/>
              <a:buNone/>
            </a:pPr>
            <a:r>
              <a:rPr lang="cs-CZ" sz="2400" smtClean="0"/>
              <a:t>*  Sazba daně 15 %</a:t>
            </a:r>
          </a:p>
          <a:p>
            <a:pPr eaLnBrk="1" hangingPunct="1">
              <a:buFontTx/>
              <a:buNone/>
            </a:pPr>
            <a:r>
              <a:rPr lang="cs-CZ" sz="2400" smtClean="0"/>
              <a:t>= </a:t>
            </a:r>
            <a:r>
              <a:rPr lang="cs-CZ" sz="2400" smtClean="0">
                <a:solidFill>
                  <a:srgbClr val="A50021"/>
                </a:solidFill>
              </a:rPr>
              <a:t>záloha na daň z příjmu</a:t>
            </a:r>
          </a:p>
          <a:p>
            <a:pPr eaLnBrk="1" hangingPunct="1">
              <a:buFontTx/>
              <a:buNone/>
            </a:pPr>
            <a:endParaRPr lang="cs-CZ" sz="2400" smtClean="0">
              <a:solidFill>
                <a:srgbClr val="CC0000"/>
              </a:solidFill>
            </a:endParaRPr>
          </a:p>
          <a:p>
            <a:pPr eaLnBrk="1" hangingPunct="1">
              <a:buFontTx/>
              <a:buNone/>
            </a:pPr>
            <a:endParaRPr lang="cs-CZ" sz="2400" smtClean="0">
              <a:solidFill>
                <a:schemeClr val="accent2"/>
              </a:solidFill>
            </a:endParaRPr>
          </a:p>
        </p:txBody>
      </p:sp>
      <p:sp>
        <p:nvSpPr>
          <p:cNvPr id="12291" name="Rectangle 5"/>
          <p:cNvSpPr>
            <a:spLocks noGrp="1" noChangeArrowheads="1"/>
          </p:cNvSpPr>
          <p:nvPr>
            <p:ph sz="quarter" idx="4294967295"/>
          </p:nvPr>
        </p:nvSpPr>
        <p:spPr>
          <a:xfrm>
            <a:off x="4572000" y="1844675"/>
            <a:ext cx="3419475" cy="3494088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>
                <a:solidFill>
                  <a:schemeClr val="accent2"/>
                </a:solidFill>
              </a:rPr>
              <a:t>Hrubá mzda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cs-CZ" sz="2800"/>
              <a:t>Záloha na daň z příjmů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/>
              <a:t>+  Slevy na dani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/>
              <a:t>+  Daňové zvýhodnění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cs-CZ" sz="2800"/>
              <a:t>Sociální pojištění (SP)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cs-CZ" sz="2800"/>
              <a:t>Zdravotní pojištění (ZP)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>
                <a:solidFill>
                  <a:srgbClr val="009900"/>
                </a:solidFill>
              </a:rPr>
              <a:t>= ČISTÁ MZDA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  <p:bldP spid="19458" grpId="0" build="p"/>
      <p:bldP spid="1229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476250"/>
            <a:ext cx="8229600" cy="992188"/>
          </a:xfrm>
        </p:spPr>
        <p:txBody>
          <a:bodyPr anchor="b"/>
          <a:lstStyle/>
          <a:p>
            <a:pPr eaLnBrk="1" hangingPunct="1"/>
            <a:r>
              <a:rPr lang="cs-CZ" sz="4000" smtClean="0">
                <a:solidFill>
                  <a:srgbClr val="A50021"/>
                </a:solidFill>
              </a:rPr>
              <a:t>Rozbor jednotlivých složek mzdy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95288" y="1484313"/>
            <a:ext cx="8229600" cy="3886200"/>
          </a:xfrm>
        </p:spPr>
        <p:txBody>
          <a:bodyPr/>
          <a:lstStyle/>
          <a:p>
            <a:pPr marL="365125" indent="-255588" eaLnBrk="1" hangingPunct="1">
              <a:lnSpc>
                <a:spcPct val="170000"/>
              </a:lnSpc>
              <a:buFontTx/>
              <a:buNone/>
            </a:pPr>
            <a:r>
              <a:rPr lang="cs-CZ" sz="1600" b="1" smtClean="0"/>
              <a:t>    </a:t>
            </a:r>
            <a:r>
              <a:rPr lang="cs-CZ" sz="1800" b="1" smtClean="0">
                <a:solidFill>
                  <a:schemeClr val="accent2"/>
                </a:solidFill>
              </a:rPr>
              <a:t>Hrubá mzda (HM)</a:t>
            </a:r>
            <a:r>
              <a:rPr lang="cs-CZ" sz="1800" b="1" smtClean="0"/>
              <a:t/>
            </a:r>
            <a:br>
              <a:rPr lang="cs-CZ" sz="1800" b="1" smtClean="0"/>
            </a:br>
            <a:r>
              <a:rPr lang="cs-CZ" sz="1800" b="1" smtClean="0"/>
              <a:t>Součet veškerých položek, které připadají zaměstnanci za práci odvedenou v příslušném kalendářním měsíci. Skládá se ze základní mzdy, příplatků, odměn, náhrad mzdy (dovolená, svátek) a dalších plnění.</a:t>
            </a:r>
            <a:br>
              <a:rPr lang="cs-CZ" sz="1800" b="1" smtClean="0"/>
            </a:br>
            <a:r>
              <a:rPr lang="cs-CZ" sz="1800" b="1" smtClean="0">
                <a:solidFill>
                  <a:srgbClr val="009900"/>
                </a:solidFill>
              </a:rPr>
              <a:t>Zdravotní pojištění (ZPF)</a:t>
            </a:r>
            <a:br>
              <a:rPr lang="cs-CZ" sz="1800" b="1" smtClean="0">
                <a:solidFill>
                  <a:srgbClr val="009900"/>
                </a:solidFill>
              </a:rPr>
            </a:br>
            <a:r>
              <a:rPr lang="cs-CZ" sz="1800" b="1" smtClean="0"/>
              <a:t>Zdravotní pojištění, které za zaměstnance odvádí zaměstnavatel-firma (9 % z HM). Pojistné se zaokrouhlí na celé koruny směrem nahoru.</a:t>
            </a:r>
            <a:br>
              <a:rPr lang="cs-CZ" sz="1800" b="1" smtClean="0"/>
            </a:br>
            <a:r>
              <a:rPr lang="cs-CZ" sz="1800" b="1" smtClean="0">
                <a:solidFill>
                  <a:srgbClr val="FF3300"/>
                </a:solidFill>
              </a:rPr>
              <a:t>Sociální pojištění (SPF)</a:t>
            </a:r>
            <a:br>
              <a:rPr lang="cs-CZ" sz="1800" b="1" smtClean="0">
                <a:solidFill>
                  <a:srgbClr val="FF3300"/>
                </a:solidFill>
              </a:rPr>
            </a:br>
            <a:r>
              <a:rPr lang="cs-CZ" sz="1800" b="1" smtClean="0"/>
              <a:t>Sociální pojištění, které za zaměstnance odvádí zaměstnavatel-firma (25 % z HM). Pojistné se zaokrouhlí na celé koruny směrem nahoru.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  <p:bldP spid="2048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260350"/>
            <a:ext cx="8229600" cy="201613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endParaRPr lang="cs-CZ" sz="4000" dirty="0"/>
          </a:p>
        </p:txBody>
      </p:sp>
      <p:sp>
        <p:nvSpPr>
          <p:cNvPr id="7171" name="Rectangle 8"/>
          <p:cNvSpPr>
            <a:spLocks noGrp="1" noChangeArrowheads="1"/>
          </p:cNvSpPr>
          <p:nvPr>
            <p:ph idx="4294967295"/>
          </p:nvPr>
        </p:nvSpPr>
        <p:spPr>
          <a:xfrm>
            <a:off x="468313" y="549275"/>
            <a:ext cx="8229600" cy="5576888"/>
          </a:xfrm>
        </p:spPr>
        <p:txBody>
          <a:bodyPr>
            <a:normAutofit fontScale="85000" lnSpcReduction="10000"/>
          </a:bodyPr>
          <a:lstStyle/>
          <a:p>
            <a:pPr marL="365125" indent="-255588" eaLnBrk="1" hangingPunct="1">
              <a:lnSpc>
                <a:spcPct val="110000"/>
              </a:lnSpc>
              <a:buFontTx/>
              <a:buNone/>
              <a:defRPr/>
            </a:pPr>
            <a:r>
              <a:rPr lang="cs-CZ" b="1" dirty="0"/>
              <a:t>   </a:t>
            </a:r>
            <a:r>
              <a:rPr lang="cs-CZ" sz="2800" b="1" dirty="0" err="1" smtClean="0">
                <a:solidFill>
                  <a:srgbClr val="CC0000"/>
                </a:solidFill>
              </a:rPr>
              <a:t>Superhrubá</a:t>
            </a:r>
            <a:r>
              <a:rPr lang="cs-CZ" sz="2800" b="1" dirty="0" smtClean="0">
                <a:solidFill>
                  <a:srgbClr val="CC0000"/>
                </a:solidFill>
              </a:rPr>
              <a:t> </a:t>
            </a:r>
            <a:r>
              <a:rPr lang="cs-CZ" sz="2800" b="1" dirty="0">
                <a:solidFill>
                  <a:srgbClr val="CC0000"/>
                </a:solidFill>
              </a:rPr>
              <a:t>mzda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dirty="0"/>
              <a:t>Tento pojem v zákoně nenajdeme, ale zjednodušeně můžeme říci, že to je hrubá mzda zvýšená o částku odpovídající pojistnému na sociální a zdravotní pojištění placenou zaměstnavatelem za své zaměstnance</a:t>
            </a:r>
            <a:r>
              <a:rPr lang="cs-CZ" sz="2800" dirty="0" smtClean="0"/>
              <a:t>.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b="1" dirty="0">
                <a:solidFill>
                  <a:schemeClr val="accent2"/>
                </a:solidFill>
              </a:rPr>
              <a:t>Sazba daně z příjmů</a:t>
            </a:r>
            <a:r>
              <a:rPr lang="cs-CZ" sz="2800" dirty="0">
                <a:solidFill>
                  <a:schemeClr val="accent2"/>
                </a:solidFill>
              </a:rPr>
              <a:t/>
            </a:r>
            <a:br>
              <a:rPr lang="cs-CZ" sz="2800" dirty="0">
                <a:solidFill>
                  <a:schemeClr val="accent2"/>
                </a:solidFill>
              </a:rPr>
            </a:br>
            <a:r>
              <a:rPr lang="cs-CZ" sz="2800" dirty="0"/>
              <a:t>Pro rok 2012 je sazba daně 15 </a:t>
            </a:r>
            <a:r>
              <a:rPr lang="cs-CZ" sz="2800" dirty="0" smtClean="0"/>
              <a:t>%.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b="1" dirty="0">
                <a:solidFill>
                  <a:srgbClr val="009900"/>
                </a:solidFill>
              </a:rPr>
              <a:t>Záloha na daň z příjmů</a:t>
            </a:r>
            <a:r>
              <a:rPr lang="cs-CZ" sz="2800" dirty="0">
                <a:solidFill>
                  <a:srgbClr val="009900"/>
                </a:solidFill>
              </a:rPr>
              <a:t/>
            </a:r>
            <a:br>
              <a:rPr lang="cs-CZ" sz="2800" dirty="0">
                <a:solidFill>
                  <a:srgbClr val="009900"/>
                </a:solidFill>
              </a:rPr>
            </a:br>
            <a:r>
              <a:rPr lang="cs-CZ" sz="2800" dirty="0"/>
              <a:t>Vypočteme ji jako sazba daně krát </a:t>
            </a:r>
            <a:r>
              <a:rPr lang="cs-CZ" sz="2800" dirty="0" err="1"/>
              <a:t>superhrubá</a:t>
            </a:r>
            <a:r>
              <a:rPr lang="cs-CZ" sz="2800" dirty="0"/>
              <a:t> mzda</a:t>
            </a:r>
            <a:r>
              <a:rPr lang="cs-CZ" sz="2800" dirty="0" smtClean="0"/>
              <a:t>.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b="1" dirty="0">
                <a:solidFill>
                  <a:srgbClr val="FF3300"/>
                </a:solidFill>
              </a:rPr>
              <a:t>Slevy na dani</a:t>
            </a:r>
            <a:r>
              <a:rPr lang="cs-CZ" sz="2800" dirty="0">
                <a:solidFill>
                  <a:srgbClr val="FF3300"/>
                </a:solidFill>
              </a:rPr>
              <a:t/>
            </a:r>
            <a:br>
              <a:rPr lang="cs-CZ" sz="2800" dirty="0">
                <a:solidFill>
                  <a:srgbClr val="FF3300"/>
                </a:solidFill>
              </a:rPr>
            </a:br>
            <a:r>
              <a:rPr lang="cs-CZ" sz="2800" dirty="0"/>
              <a:t>Jedna dvanáctina ročních slev na dani, které lze uplatňovat měsíčně</a:t>
            </a:r>
            <a:r>
              <a:rPr lang="cs-CZ" sz="2800" dirty="0" smtClean="0"/>
              <a:t>.</a:t>
            </a:r>
            <a:r>
              <a:rPr lang="cs-CZ" sz="2800" dirty="0"/>
              <a:t/>
            </a:r>
            <a:br>
              <a:rPr lang="cs-CZ" sz="2800" dirty="0"/>
            </a:br>
            <a:r>
              <a:rPr lang="cs-CZ" sz="2800" b="1" dirty="0">
                <a:solidFill>
                  <a:srgbClr val="6600FF"/>
                </a:solidFill>
              </a:rPr>
              <a:t>Daňové zvýhodnění</a:t>
            </a:r>
            <a:r>
              <a:rPr lang="cs-CZ" sz="2800" dirty="0">
                <a:solidFill>
                  <a:srgbClr val="6600FF"/>
                </a:solidFill>
              </a:rPr>
              <a:t/>
            </a:r>
            <a:br>
              <a:rPr lang="cs-CZ" sz="2800" dirty="0">
                <a:solidFill>
                  <a:srgbClr val="6600FF"/>
                </a:solidFill>
              </a:rPr>
            </a:br>
            <a:r>
              <a:rPr lang="cs-CZ" sz="2800" dirty="0"/>
              <a:t>Jedna dvanáctina ročních hodnot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346075"/>
          </a:xfrm>
        </p:spPr>
        <p:txBody>
          <a:bodyPr anchor="b">
            <a:normAutofit fontScale="90000"/>
          </a:bodyPr>
          <a:lstStyle/>
          <a:p>
            <a:pPr eaLnBrk="1" hangingPunct="1">
              <a:defRPr/>
            </a:pPr>
            <a:endParaRPr lang="cs-CZ" sz="4000"/>
          </a:p>
        </p:txBody>
      </p:sp>
      <p:sp>
        <p:nvSpPr>
          <p:cNvPr id="22530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" y="1052513"/>
            <a:ext cx="8229600" cy="507365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b="1" smtClean="0">
                <a:solidFill>
                  <a:srgbClr val="009900"/>
                </a:solidFill>
              </a:rPr>
              <a:t>   Sociální pojištění (SP)</a:t>
            </a:r>
            <a:r>
              <a:rPr lang="cs-CZ" smtClean="0">
                <a:solidFill>
                  <a:srgbClr val="009900"/>
                </a:solidFill>
              </a:rPr>
              <a:t/>
            </a:r>
            <a:br>
              <a:rPr lang="cs-CZ" smtClean="0">
                <a:solidFill>
                  <a:srgbClr val="009900"/>
                </a:solidFill>
              </a:rPr>
            </a:br>
            <a:r>
              <a:rPr lang="cs-CZ" smtClean="0"/>
              <a:t>Sociální pojištění, které platí zaměstnanec ze své mzdy (6,5 % z HM). Pojistné se zaokrouhlí na celé koruny směrem nahoru.</a:t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r>
              <a:rPr lang="cs-CZ" b="1" smtClean="0">
                <a:solidFill>
                  <a:srgbClr val="FF3300"/>
                </a:solidFill>
              </a:rPr>
              <a:t>Zdravotní pojištění (ZP)</a:t>
            </a:r>
            <a:r>
              <a:rPr lang="cs-CZ" smtClean="0">
                <a:solidFill>
                  <a:srgbClr val="FF3300"/>
                </a:solidFill>
              </a:rPr>
              <a:t/>
            </a:r>
            <a:br>
              <a:rPr lang="cs-CZ" smtClean="0">
                <a:solidFill>
                  <a:srgbClr val="FF3300"/>
                </a:solidFill>
              </a:rPr>
            </a:br>
            <a:r>
              <a:rPr lang="cs-CZ" smtClean="0"/>
              <a:t>Zdravotní pojištění, které platí zaměstnanec ze své mzdy (4,5 % z HM). Pojistné se zaokrouhlí na celé koruny směrem nahoru.</a:t>
            </a:r>
            <a:br>
              <a:rPr lang="cs-CZ" smtClean="0"/>
            </a:br>
            <a:endParaRPr lang="cs-CZ" smtClean="0"/>
          </a:p>
        </p:txBody>
      </p:sp>
      <p:pic>
        <p:nvPicPr>
          <p:cNvPr id="22531" name="Picture 4" descr="Pa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00788" y="4652963"/>
            <a:ext cx="2047875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2253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188913"/>
            <a:ext cx="8229600" cy="1008062"/>
          </a:xfrm>
        </p:spPr>
        <p:txBody>
          <a:bodyPr anchor="b"/>
          <a:lstStyle/>
          <a:p>
            <a:pPr eaLnBrk="1" hangingPunct="1"/>
            <a:r>
              <a:rPr lang="cs-CZ" sz="4000" smtClean="0">
                <a:solidFill>
                  <a:srgbClr val="CC0000"/>
                </a:solidFill>
              </a:rPr>
              <a:t>Slevy na dani a daňová zvýhodnění</a:t>
            </a:r>
          </a:p>
        </p:txBody>
      </p:sp>
      <p:graphicFrame>
        <p:nvGraphicFramePr>
          <p:cNvPr id="19500" name="Group 44"/>
          <p:cNvGraphicFramePr>
            <a:graphicFrameLocks noGrp="1"/>
          </p:cNvGraphicFramePr>
          <p:nvPr/>
        </p:nvGraphicFramePr>
        <p:xfrm>
          <a:off x="468313" y="1268413"/>
          <a:ext cx="8496300" cy="5259387"/>
        </p:xfrm>
        <a:graphic>
          <a:graphicData uri="http://schemas.openxmlformats.org/drawingml/2006/table">
            <a:tbl>
              <a:tblPr/>
              <a:tblGrid>
                <a:gridCol w="5554662"/>
                <a:gridCol w="1501775"/>
                <a:gridCol w="1439863"/>
              </a:tblGrid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Sleva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roční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měsíční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 poplatníka, důchodce, druhého z manželů bez příjmů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24 840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2 070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1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Na druhého z manželů bez příjmů * - držitele ZTP/P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49 680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4 140Kč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Invalidní důchod prvního a druhého stupně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2 520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210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Invalidní důchod třetího stupně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5 040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420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Držitel průkazu ZTP/P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16 140 Kč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1 345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Student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4 020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335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7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Daňové zvýhodnění na dítě </a:t>
                      </a:r>
                      <a:b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</a:b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dítě ZTP/P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11 604 Kč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23 208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1 117 Kč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1 934 Kč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777875"/>
          </a:xfrm>
        </p:spPr>
        <p:txBody>
          <a:bodyPr anchor="b"/>
          <a:lstStyle/>
          <a:p>
            <a:pPr eaLnBrk="1" hangingPunct="1"/>
            <a:r>
              <a:rPr lang="cs-CZ" smtClean="0">
                <a:solidFill>
                  <a:srgbClr val="009900"/>
                </a:solidFill>
              </a:rPr>
              <a:t>Příklad</a:t>
            </a:r>
          </a:p>
        </p:txBody>
      </p:sp>
      <p:graphicFrame>
        <p:nvGraphicFramePr>
          <p:cNvPr id="20531" name="Group 51"/>
          <p:cNvGraphicFramePr>
            <a:graphicFrameLocks noGrp="1"/>
          </p:cNvGraphicFramePr>
          <p:nvPr/>
        </p:nvGraphicFramePr>
        <p:xfrm>
          <a:off x="611188" y="981075"/>
          <a:ext cx="8085137" cy="5459413"/>
        </p:xfrm>
        <a:graphic>
          <a:graphicData uri="http://schemas.openxmlformats.org/drawingml/2006/table">
            <a:tbl>
              <a:tblPr/>
              <a:tblGrid>
                <a:gridCol w="2741612"/>
                <a:gridCol w="2671763"/>
                <a:gridCol w="2671762"/>
              </a:tblGrid>
              <a:tr h="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Arial" charset="0"/>
                        </a:rPr>
                        <a:t>Hrubá mzda  20 000 Kč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</a:rPr>
                        <a:t>Zaměstnanec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</a:rPr>
                        <a:t>Zaměstnavatel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Zdravotní pojištění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   900 Kč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- 1 800 Kč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Sociální pojištění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- 1 300 Kč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- 5 000 Kč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4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 pro daň z příjmu= Superhrubá mzda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26 800 Kč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Sleva na dani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+ 2 070 Kč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Daňové zvýhodnění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        0 Kč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Záloha na daň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- 4 020 Kč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Daňový bonus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+       0 Kč      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</a:rPr>
                        <a:t>Čistá mzda bez daňového bonusu</a:t>
                      </a: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</a:rPr>
                        <a:t>15 850 Kč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b="1" smtClean="0">
                <a:solidFill>
                  <a:srgbClr val="002060"/>
                </a:solidFill>
              </a:rPr>
              <a:t>ZDROJE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marL="68263" indent="0" eaLnBrk="1" hangingPunct="1">
              <a:buFont typeface="Wingdings 2" pitchFamily="18" charset="2"/>
              <a:buNone/>
            </a:pPr>
            <a:r>
              <a:rPr lang="cs-CZ" smtClean="0">
                <a:hlinkClick r:id="rId2"/>
              </a:rPr>
              <a:t>www.office.microsoft.com</a:t>
            </a:r>
            <a:r>
              <a:rPr lang="cs-CZ" smtClean="0"/>
              <a:t> </a:t>
            </a:r>
          </a:p>
          <a:p>
            <a:pPr marL="68263" indent="0" eaLnBrk="1" hangingPunct="1">
              <a:buFont typeface="Wingdings 2" pitchFamily="18" charset="2"/>
              <a:buNone/>
            </a:pPr>
            <a:r>
              <a:rPr lang="cs-CZ" smtClean="0"/>
              <a:t>  </a:t>
            </a:r>
          </a:p>
          <a:p>
            <a:pPr marL="68263" indent="0" eaLnBrk="1" hangingPunct="1">
              <a:buFont typeface="Wingdings 2" pitchFamily="18" charset="2"/>
              <a:buNone/>
            </a:pPr>
            <a:r>
              <a:rPr lang="cs-CZ" smtClean="0"/>
              <a:t>KLÍNSKÝ, Petr; CHROMÁ, Danuše; TESAŘOVÁ, Svatava. </a:t>
            </a:r>
            <a:r>
              <a:rPr lang="cs-CZ" i="1" smtClean="0"/>
              <a:t>Finanční gramotnost</a:t>
            </a:r>
            <a:r>
              <a:rPr lang="cs-CZ" smtClean="0"/>
              <a:t> [online]. [cit. 16.5.2013]. Dostupný na WWW: http://www.nuov.cz/uploads/Financni_gramotnost_obsah_a_priklady_z_praxe_skol.pdf </a:t>
            </a:r>
          </a:p>
          <a:p>
            <a:pPr marL="68263" indent="0" eaLnBrk="1" hangingPunct="1"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5" grpId="0" build="p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18</TotalTime>
  <Words>487</Words>
  <Application>Microsoft Office PowerPoint</Application>
  <PresentationFormat>Předvádění na obrazovce (4:3)</PresentationFormat>
  <Paragraphs>86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10</vt:i4>
      </vt:variant>
    </vt:vector>
  </HeadingPairs>
  <TitlesOfParts>
    <vt:vector size="21" baseType="lpstr">
      <vt:lpstr>Arial</vt:lpstr>
      <vt:lpstr>Wingdings</vt:lpstr>
      <vt:lpstr>Calibri</vt:lpstr>
      <vt:lpstr>Wingdings 2</vt:lpstr>
      <vt:lpstr>Arial Black</vt:lpstr>
      <vt:lpstr>Times New Roman</vt:lpstr>
      <vt:lpstr>Pixel</vt:lpstr>
      <vt:lpstr>Austin</vt:lpstr>
      <vt:lpstr>Pixel</vt:lpstr>
      <vt:lpstr>Austin</vt:lpstr>
      <vt:lpstr>Austin</vt:lpstr>
      <vt:lpstr>Snímek 1</vt:lpstr>
      <vt:lpstr>ANOTACE</vt:lpstr>
      <vt:lpstr>Mzda, daňová, zdravotní a sociální soustava</vt:lpstr>
      <vt:lpstr>Výpočet čisté mzdy</vt:lpstr>
      <vt:lpstr>Rozbor jednotlivých složek mzdy</vt:lpstr>
      <vt:lpstr>Snímek 6</vt:lpstr>
      <vt:lpstr>Snímek 7</vt:lpstr>
      <vt:lpstr>Slevy na dani a daňová zvýhodnění</vt:lpstr>
      <vt:lpstr>Příklad</vt:lpstr>
      <vt:lpstr>ZDROJE</vt:lpstr>
    </vt:vector>
  </TitlesOfParts>
  <Company>SOU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havrankovamarie</dc:creator>
  <cp:lastModifiedBy>dostalkovaveronika</cp:lastModifiedBy>
  <cp:revision>4</cp:revision>
  <dcterms:created xsi:type="dcterms:W3CDTF">2013-05-02T07:49:18Z</dcterms:created>
  <dcterms:modified xsi:type="dcterms:W3CDTF">2013-05-16T09:19:14Z</dcterms:modified>
</cp:coreProperties>
</file>