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256" r:id="rId2"/>
    <p:sldId id="257" r:id="rId3"/>
    <p:sldId id="258" r:id="rId4"/>
    <p:sldId id="261" r:id="rId5"/>
    <p:sldId id="260" r:id="rId6"/>
    <p:sldId id="263" r:id="rId7"/>
    <p:sldId id="262" r:id="rId8"/>
    <p:sldId id="265" r:id="rId9"/>
    <p:sldId id="266" r:id="rId10"/>
    <p:sldId id="264" r:id="rId11"/>
    <p:sldId id="267" r:id="rId12"/>
    <p:sldId id="259"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1" d="100"/>
          <a:sy n="81" d="100"/>
        </p:scale>
        <p:origin x="-834" y="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D70088-9CF6-435F-AB12-2CBFBFBD680C}" type="datetimeFigureOut">
              <a:rPr lang="cs-CZ" smtClean="0"/>
              <a:pPr/>
              <a:t>29.8.2013</a:t>
            </a:fld>
            <a:endParaRPr lang="cs-CZ" dirty="0"/>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8EC27EB-2333-4E97-8159-60C230CC5CAC}" type="slidenum">
              <a:rPr lang="cs-CZ" smtClean="0"/>
              <a:pPr/>
              <a:t>‹#›</a:t>
            </a:fld>
            <a:endParaRPr lang="cs-CZ" dirty="0"/>
          </a:p>
        </p:txBody>
      </p:sp>
    </p:spTree>
    <p:extLst>
      <p:ext uri="{BB962C8B-B14F-4D97-AF65-F5344CB8AC3E}">
        <p14:creationId xmlns:p14="http://schemas.microsoft.com/office/powerpoint/2010/main" val="27308489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pPr/>
              <a:t>1</a:t>
            </a:fld>
            <a:endParaRPr lang="cs-CZ" dirty="0"/>
          </a:p>
        </p:txBody>
      </p:sp>
    </p:spTree>
    <p:extLst>
      <p:ext uri="{BB962C8B-B14F-4D97-AF65-F5344CB8AC3E}">
        <p14:creationId xmlns:p14="http://schemas.microsoft.com/office/powerpoint/2010/main" val="31319061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Obdélník se zakulaceným příčným rohem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Nadpis 7"/>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Klepnutím lze upravit styl předlohy podnadpisů.</a:t>
            </a:r>
            <a:endParaRPr kumimoji="0" lang="en-US"/>
          </a:p>
        </p:txBody>
      </p:sp>
      <p:sp>
        <p:nvSpPr>
          <p:cNvPr id="10" name="Zástupný symbol pro datum 9"/>
          <p:cNvSpPr>
            <a:spLocks noGrp="1"/>
          </p:cNvSpPr>
          <p:nvPr>
            <p:ph type="dt" sz="half" idx="10"/>
          </p:nvPr>
        </p:nvSpPr>
        <p:spPr>
          <a:xfrm>
            <a:off x="5562600" y="6509004"/>
            <a:ext cx="3002280" cy="274320"/>
          </a:xfrm>
        </p:spPr>
        <p:txBody>
          <a:bodyPr vert="horz" rtlCol="0"/>
          <a:lstStyle>
            <a:extLst/>
          </a:lstStyle>
          <a:p>
            <a:fld id="{18A2481B-5154-415F-B752-558547769AA3}" type="datetimeFigureOut">
              <a:rPr lang="cs-CZ" smtClean="0"/>
              <a:pPr/>
              <a:t>29.8.2013</a:t>
            </a:fld>
            <a:endParaRPr lang="cs-CZ" dirty="0"/>
          </a:p>
        </p:txBody>
      </p:sp>
      <p:sp>
        <p:nvSpPr>
          <p:cNvPr id="11" name="Zástupný symbol pro číslo snímku 10"/>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0264769-77EF-4CD0-90DE-F7D7F2D423C4}" type="slidenum">
              <a:rPr lang="cs-CZ" smtClean="0"/>
              <a:pPr/>
              <a:t>‹#›</a:t>
            </a:fld>
            <a:endParaRPr lang="cs-CZ" dirty="0"/>
          </a:p>
        </p:txBody>
      </p:sp>
      <p:sp>
        <p:nvSpPr>
          <p:cNvPr id="12" name="Zástupný symbol pro zápatí 11"/>
          <p:cNvSpPr>
            <a:spLocks noGrp="1"/>
          </p:cNvSpPr>
          <p:nvPr>
            <p:ph type="ftr" sz="quarter" idx="12"/>
          </p:nvPr>
        </p:nvSpPr>
        <p:spPr>
          <a:xfrm>
            <a:off x="1600200" y="6509004"/>
            <a:ext cx="3907464" cy="274320"/>
          </a:xfrm>
        </p:spPr>
        <p:txBody>
          <a:bodyPr vert="horz" rtlCol="0"/>
          <a:lstStyle>
            <a:extLst/>
          </a:lstStyle>
          <a:p>
            <a:endParaRPr lang="cs-CZ"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7" name="Obdélník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5" name="Zástupný symbol pro zápatí 4"/>
          <p:cNvSpPr>
            <a:spLocks noGrp="1"/>
          </p:cNvSpPr>
          <p:nvPr>
            <p:ph type="ftr" sz="quarter" idx="11"/>
          </p:nvPr>
        </p:nvSpPr>
        <p:spPr/>
        <p:txBody>
          <a:bodyPr/>
          <a:lstStyle>
            <a:extLst/>
          </a:lstStyle>
          <a:p>
            <a:endParaRPr lang="cs-CZ" dirty="0"/>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Nadpis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Klepnutím lze upravit styly předlohy textu.</a:t>
            </a:r>
          </a:p>
        </p:txBody>
      </p:sp>
      <p:sp>
        <p:nvSpPr>
          <p:cNvPr id="8" name="Zástupný symbol pro datum 7"/>
          <p:cNvSpPr>
            <a:spLocks noGrp="1"/>
          </p:cNvSpPr>
          <p:nvPr>
            <p:ph type="dt" sz="half" idx="10"/>
          </p:nvPr>
        </p:nvSpPr>
        <p:spPr>
          <a:xfrm>
            <a:off x="5562600" y="6513670"/>
            <a:ext cx="3002280" cy="274320"/>
          </a:xfrm>
        </p:spPr>
        <p:txBody>
          <a:bodyPr vert="horz" rtlCol="0"/>
          <a:lstStyle>
            <a:extLst/>
          </a:lstStyle>
          <a:p>
            <a:fld id="{18A2481B-5154-415F-B752-558547769AA3}" type="datetimeFigureOut">
              <a:rPr lang="cs-CZ" smtClean="0"/>
              <a:pPr/>
              <a:t>29.8.2013</a:t>
            </a:fld>
            <a:endParaRPr lang="cs-CZ" dirty="0"/>
          </a:p>
        </p:txBody>
      </p:sp>
      <p:sp>
        <p:nvSpPr>
          <p:cNvPr id="9" name="Zástupný symbol pro číslo snímku 8"/>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20264769-77EF-4CD0-90DE-F7D7F2D423C4}" type="slidenum">
              <a:rPr lang="cs-CZ" smtClean="0"/>
              <a:pPr/>
              <a:t>‹#›</a:t>
            </a:fld>
            <a:endParaRPr lang="cs-CZ" dirty="0"/>
          </a:p>
        </p:txBody>
      </p:sp>
      <p:sp>
        <p:nvSpPr>
          <p:cNvPr id="10" name="Zástupný symbol pro zápatí 9"/>
          <p:cNvSpPr>
            <a:spLocks noGrp="1"/>
          </p:cNvSpPr>
          <p:nvPr>
            <p:ph type="ftr" sz="quarter" idx="12"/>
          </p:nvPr>
        </p:nvSpPr>
        <p:spPr>
          <a:xfrm>
            <a:off x="1600200" y="6513670"/>
            <a:ext cx="3907464" cy="274320"/>
          </a:xfrm>
        </p:spPr>
        <p:txBody>
          <a:bodyPr vert="horz" rtlCol="0"/>
          <a:lstStyle>
            <a:extLst/>
          </a:lstStyle>
          <a:p>
            <a:endParaRPr lang="cs-CZ"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obsah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6" name="Zástupný symbol pro zápatí 5"/>
          <p:cNvSpPr>
            <a:spLocks noGrp="1"/>
          </p:cNvSpPr>
          <p:nvPr>
            <p:ph type="ftr" sz="quarter" idx="11"/>
          </p:nvPr>
        </p:nvSpPr>
        <p:spPr/>
        <p:txBody>
          <a:bodyPr/>
          <a:lstStyle>
            <a:extLst/>
          </a:lstStyle>
          <a:p>
            <a:endParaRPr lang="cs-CZ" dirty="0"/>
          </a:p>
        </p:txBody>
      </p:sp>
      <p:sp>
        <p:nvSpPr>
          <p:cNvPr id="7" name="Zástupný symbol pro číslo snímku 6"/>
          <p:cNvSpPr>
            <a:spLocks noGrp="1"/>
          </p:cNvSpPr>
          <p:nvPr>
            <p:ph type="sldNum" sz="quarter" idx="12"/>
          </p:nvPr>
        </p:nvSpPr>
        <p:spPr>
          <a:xfrm>
            <a:off x="8641080" y="6514568"/>
            <a:ext cx="464288" cy="274320"/>
          </a:xfrm>
        </p:spPr>
        <p:txBody>
          <a:bodyPr/>
          <a:lstStyle>
            <a:extLst/>
          </a:lstStyle>
          <a:p>
            <a:fld id="{20264769-77EF-4CD0-90DE-F7D7F2D423C4}" type="slidenum">
              <a:rPr lang="cs-CZ" smtClean="0"/>
              <a:pPr/>
              <a:t>‹#›</a:t>
            </a:fld>
            <a:endParaRPr lang="cs-CZ" dirty="0"/>
          </a:p>
        </p:txBody>
      </p:sp>
      <p:sp>
        <p:nvSpPr>
          <p:cNvPr id="10" name="Obdélník 9"/>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10" name="Obdélník 9"/>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11" name="Obdélník 10"/>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2" name="Nadpis 1"/>
          <p:cNvSpPr>
            <a:spLocks noGrp="1"/>
          </p:cNvSpPr>
          <p:nvPr>
            <p:ph type="title"/>
          </p:nvPr>
        </p:nvSpPr>
        <p:spPr>
          <a:xfrm>
            <a:off x="457200" y="251948"/>
            <a:ext cx="8229600" cy="1143000"/>
          </a:xfrm>
        </p:spPr>
        <p:txBody>
          <a:bodyPr anchor="b"/>
          <a:lstStyle>
            <a:lvl1pPr>
              <a:defRPr/>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4" name="Zástupný symbol pro text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Klepnutím lze upravit styly předlohy textu.</a:t>
            </a:r>
          </a:p>
        </p:txBody>
      </p:sp>
      <p:sp>
        <p:nvSpPr>
          <p:cNvPr id="5" name="Zástupný symbol pro obsah 4"/>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8" name="Zástupný symbol pro zápatí 7"/>
          <p:cNvSpPr>
            <a:spLocks noGrp="1"/>
          </p:cNvSpPr>
          <p:nvPr>
            <p:ph type="ftr" sz="quarter" idx="11"/>
          </p:nvPr>
        </p:nvSpPr>
        <p:spPr/>
        <p:txBody>
          <a:bodyPr/>
          <a:lstStyle>
            <a:extLst/>
          </a:lstStyle>
          <a:p>
            <a:endParaRPr lang="cs-CZ" dirty="0"/>
          </a:p>
        </p:txBody>
      </p:sp>
      <p:sp>
        <p:nvSpPr>
          <p:cNvPr id="9" name="Zástupný symbol pro číslo snímku 8"/>
          <p:cNvSpPr>
            <a:spLocks noGrp="1"/>
          </p:cNvSpPr>
          <p:nvPr>
            <p:ph type="sldNum" sz="quarter" idx="12"/>
          </p:nvPr>
        </p:nvSpPr>
        <p:spPr>
          <a:xfrm>
            <a:off x="8641080" y="6514568"/>
            <a:ext cx="464288" cy="274320"/>
          </a:xfrm>
        </p:spPr>
        <p:txBody>
          <a:bodyPr/>
          <a:lstStyle>
            <a:extLst/>
          </a:lstStyle>
          <a:p>
            <a:fld id="{20264769-77EF-4CD0-90DE-F7D7F2D423C4}" type="slidenum">
              <a:rPr lang="cs-CZ" smtClean="0"/>
              <a:pPr/>
              <a:t>‹#›</a:t>
            </a:fld>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53218"/>
            <a:ext cx="8229600" cy="1143000"/>
          </a:xfrm>
        </p:spPr>
        <p:txBody>
          <a:bodyPr/>
          <a:lstStyle>
            <a:extLst/>
          </a:lstStyle>
          <a:p>
            <a:r>
              <a:rPr kumimoji="0" lang="cs-CZ" smtClean="0"/>
              <a:t>Klepnutím lze upravit styl předlohy nadpisů.</a:t>
            </a:r>
            <a:endParaRPr kumimoji="0" lang="en-US"/>
          </a:p>
        </p:txBody>
      </p:sp>
      <p:sp>
        <p:nvSpPr>
          <p:cNvPr id="3" name="Zástupný symbol pro datum 2"/>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4" name="Zástupný symbol pro zápatí 3"/>
          <p:cNvSpPr>
            <a:spLocks noGrp="1"/>
          </p:cNvSpPr>
          <p:nvPr>
            <p:ph type="ftr" sz="quarter" idx="11"/>
          </p:nvPr>
        </p:nvSpPr>
        <p:spPr/>
        <p:txBody>
          <a:bodyPr/>
          <a:lstStyle>
            <a:extLst/>
          </a:lstStyle>
          <a:p>
            <a:endParaRPr lang="cs-CZ" dirty="0"/>
          </a:p>
        </p:txBody>
      </p:sp>
      <p:sp>
        <p:nvSpPr>
          <p:cNvPr id="5" name="Zástupný symbol pro číslo snímku 4"/>
          <p:cNvSpPr>
            <a:spLocks noGrp="1"/>
          </p:cNvSpPr>
          <p:nvPr>
            <p:ph type="sldNum" sz="quarter" idx="12"/>
          </p:nvPr>
        </p:nvSpPr>
        <p:spPr/>
        <p:txBody>
          <a:bodyPr/>
          <a:lstStyle>
            <a:extLst/>
          </a:lstStyle>
          <a:p>
            <a:fld id="{20264769-77EF-4CD0-90DE-F7D7F2D423C4}" type="slidenum">
              <a:rPr lang="cs-CZ" smtClean="0"/>
              <a:pPr/>
              <a:t>‹#›</a:t>
            </a:fld>
            <a:endParaRPr lang="cs-CZ" dirty="0"/>
          </a:p>
        </p:txBody>
      </p:sp>
      <p:sp>
        <p:nvSpPr>
          <p:cNvPr id="7" name="Obdélník 6"/>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3" name="Zástupný symbol pro zápatí 2"/>
          <p:cNvSpPr>
            <a:spLocks noGrp="1"/>
          </p:cNvSpPr>
          <p:nvPr>
            <p:ph type="ftr" sz="quarter" idx="11"/>
          </p:nvPr>
        </p:nvSpPr>
        <p:spPr/>
        <p:txBody>
          <a:bodyPr/>
          <a:lstStyle>
            <a:extLst/>
          </a:lstStyle>
          <a:p>
            <a:endParaRPr lang="cs-CZ" dirty="0"/>
          </a:p>
        </p:txBody>
      </p:sp>
      <p:sp>
        <p:nvSpPr>
          <p:cNvPr id="4" name="Zástupný symbol pro číslo snímku 3"/>
          <p:cNvSpPr>
            <a:spLocks noGrp="1"/>
          </p:cNvSpPr>
          <p:nvPr>
            <p:ph type="sldNum" sz="quarter" idx="12"/>
          </p:nvPr>
        </p:nvSpPr>
        <p:spPr/>
        <p:txBody>
          <a:bodyPr/>
          <a:lstStyle>
            <a:extLst/>
          </a:lstStyle>
          <a:p>
            <a:fld id="{20264769-77EF-4CD0-90DE-F7D7F2D423C4}" type="slidenum">
              <a:rPr lang="cs-CZ" smtClean="0"/>
              <a:pPr/>
              <a:t>‹#›</a:t>
            </a:fld>
            <a:endParaRPr lang="cs-CZ"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Obdélník 7"/>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Nadpis 1"/>
          <p:cNvSpPr>
            <a:spLocks noGrp="1"/>
          </p:cNvSpPr>
          <p:nvPr>
            <p:ph type="title"/>
          </p:nvPr>
        </p:nvSpPr>
        <p:spPr>
          <a:xfrm>
            <a:off x="4963136" y="304800"/>
            <a:ext cx="3931920" cy="762000"/>
          </a:xfrm>
        </p:spPr>
        <p:txBody>
          <a:bodyPr anchor="b"/>
          <a:lstStyle>
            <a:lvl1pPr marL="0" algn="r">
              <a:buNone/>
              <a:defRPr sz="2000" b="1"/>
            </a:lvl1pPr>
            <a:extLst/>
          </a:lstStyle>
          <a:p>
            <a:r>
              <a:rPr kumimoji="0" lang="cs-CZ" smtClean="0"/>
              <a:t>Klepnutím lze upravit styl předlohy nadpisů.</a:t>
            </a:r>
            <a:endParaRPr kumimoji="0" lang="en-US"/>
          </a:p>
        </p:txBody>
      </p:sp>
      <p:sp>
        <p:nvSpPr>
          <p:cNvPr id="3" name="Zástupný symbol pro text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Klepnutím lze upravit styly předlohy textu.</a:t>
            </a:r>
          </a:p>
        </p:txBody>
      </p:sp>
      <p:sp>
        <p:nvSpPr>
          <p:cNvPr id="4" name="Zástupný symbol pro obsah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9" name="Zástupný symbol pro datum 8"/>
          <p:cNvSpPr>
            <a:spLocks noGrp="1"/>
          </p:cNvSpPr>
          <p:nvPr>
            <p:ph type="dt" sz="half" idx="10"/>
          </p:nvPr>
        </p:nvSpPr>
        <p:spPr>
          <a:xfrm>
            <a:off x="5562600" y="6513670"/>
            <a:ext cx="3002280" cy="274320"/>
          </a:xfrm>
        </p:spPr>
        <p:txBody>
          <a:bodyPr vert="horz" rtlCol="0"/>
          <a:lstStyle>
            <a:extLst/>
          </a:lstStyle>
          <a:p>
            <a:fld id="{18A2481B-5154-415F-B752-558547769AA3}" type="datetimeFigureOut">
              <a:rPr lang="cs-CZ" smtClean="0"/>
              <a:pPr/>
              <a:t>29.8.2013</a:t>
            </a:fld>
            <a:endParaRPr lang="cs-CZ" dirty="0"/>
          </a:p>
        </p:txBody>
      </p:sp>
      <p:sp>
        <p:nvSpPr>
          <p:cNvPr id="10" name="Zástupný symbol pro číslo snímku 9"/>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20264769-77EF-4CD0-90DE-F7D7F2D423C4}" type="slidenum">
              <a:rPr lang="cs-CZ" smtClean="0"/>
              <a:pPr/>
              <a:t>‹#›</a:t>
            </a:fld>
            <a:endParaRPr lang="cs-CZ" dirty="0"/>
          </a:p>
        </p:txBody>
      </p:sp>
      <p:sp>
        <p:nvSpPr>
          <p:cNvPr id="11" name="Zástupný symbol pro zápatí 10"/>
          <p:cNvSpPr>
            <a:spLocks noGrp="1"/>
          </p:cNvSpPr>
          <p:nvPr>
            <p:ph type="ftr" sz="quarter" idx="12"/>
          </p:nvPr>
        </p:nvSpPr>
        <p:spPr>
          <a:xfrm>
            <a:off x="1600200" y="6513670"/>
            <a:ext cx="3907464" cy="274320"/>
          </a:xfrm>
        </p:spPr>
        <p:txBody>
          <a:bodyPr vert="horz" rtlCol="0"/>
          <a:lstStyle>
            <a:extLst/>
          </a:lstStyle>
          <a:p>
            <a:endParaRPr lang="cs-CZ"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3040443" y="4724400"/>
            <a:ext cx="5486400" cy="664536"/>
          </a:xfrm>
        </p:spPr>
        <p:txBody>
          <a:bodyPr anchor="b"/>
          <a:lstStyle>
            <a:lvl1pPr marL="0" algn="r">
              <a:buNone/>
              <a:defRPr sz="2000" b="1"/>
            </a:lvl1pPr>
            <a:extLst/>
          </a:lstStyle>
          <a:p>
            <a:r>
              <a:rPr kumimoji="0" lang="cs-CZ" smtClean="0"/>
              <a:t>Klepnutím lze upravit styl předlohy nadpisů.</a:t>
            </a:r>
            <a:endParaRPr kumimoji="0" lang="en-US"/>
          </a:p>
        </p:txBody>
      </p:sp>
      <p:sp>
        <p:nvSpPr>
          <p:cNvPr id="4" name="Zástupný symbol pro text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cs-CZ" smtClean="0"/>
              <a:t>Klepnutím lze upravit styly předlohy textu.</a:t>
            </a:r>
          </a:p>
        </p:txBody>
      </p:sp>
      <p:sp>
        <p:nvSpPr>
          <p:cNvPr id="13" name="Zástupný symbol pro obrázek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cs-CZ" dirty="0" smtClean="0">
                <a:solidFill>
                  <a:schemeClr val="lt1"/>
                </a:solidFill>
                <a:latin typeface="+mn-lt"/>
                <a:ea typeface="+mn-ea"/>
                <a:cs typeface="+mn-cs"/>
              </a:rPr>
              <a:t>Klepnutím na ikonu přidáte obrázek.</a:t>
            </a:r>
            <a:endParaRPr kumimoji="0" lang="en-US" dirty="0">
              <a:solidFill>
                <a:schemeClr val="lt1"/>
              </a:solidFill>
              <a:latin typeface="+mn-lt"/>
              <a:ea typeface="+mn-ea"/>
              <a:cs typeface="+mn-cs"/>
            </a:endParaRPr>
          </a:p>
        </p:txBody>
      </p:sp>
      <p:sp>
        <p:nvSpPr>
          <p:cNvPr id="8" name="Zástupný symbol pro datum 7"/>
          <p:cNvSpPr>
            <a:spLocks noGrp="1"/>
          </p:cNvSpPr>
          <p:nvPr>
            <p:ph type="dt" sz="half" idx="10"/>
          </p:nvPr>
        </p:nvSpPr>
        <p:spPr>
          <a:xfrm>
            <a:off x="5562600" y="6509004"/>
            <a:ext cx="3002280" cy="274320"/>
          </a:xfrm>
        </p:spPr>
        <p:txBody>
          <a:bodyPr vert="horz" rtlCol="0"/>
          <a:lstStyle>
            <a:extLst/>
          </a:lstStyle>
          <a:p>
            <a:fld id="{18A2481B-5154-415F-B752-558547769AA3}" type="datetimeFigureOut">
              <a:rPr lang="cs-CZ" smtClean="0"/>
              <a:pPr/>
              <a:t>29.8.2013</a:t>
            </a:fld>
            <a:endParaRPr lang="cs-CZ" dirty="0"/>
          </a:p>
        </p:txBody>
      </p:sp>
      <p:sp>
        <p:nvSpPr>
          <p:cNvPr id="9" name="Zástupný symbol pro číslo snímku 8"/>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20264769-77EF-4CD0-90DE-F7D7F2D423C4}" type="slidenum">
              <a:rPr lang="cs-CZ" smtClean="0"/>
              <a:pPr/>
              <a:t>‹#›</a:t>
            </a:fld>
            <a:endParaRPr lang="cs-CZ" dirty="0"/>
          </a:p>
        </p:txBody>
      </p:sp>
      <p:sp>
        <p:nvSpPr>
          <p:cNvPr id="10" name="Zástupný symbol pro zápatí 9"/>
          <p:cNvSpPr>
            <a:spLocks noGrp="1"/>
          </p:cNvSpPr>
          <p:nvPr>
            <p:ph type="ftr" sz="quarter" idx="12"/>
          </p:nvPr>
        </p:nvSpPr>
        <p:spPr>
          <a:xfrm>
            <a:off x="1600200" y="6509004"/>
            <a:ext cx="3907464" cy="274320"/>
          </a:xfrm>
        </p:spPr>
        <p:txBody>
          <a:bodyPr vert="horz" rtlCol="0"/>
          <a:lstStyle>
            <a:extLst/>
          </a:lstStyle>
          <a:p>
            <a:endParaRPr lang="cs-CZ"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5" name="Zástupný symbol pro zápatí 4"/>
          <p:cNvSpPr>
            <a:spLocks noGrp="1"/>
          </p:cNvSpPr>
          <p:nvPr>
            <p:ph type="ftr" sz="quarter" idx="11"/>
          </p:nvPr>
        </p:nvSpPr>
        <p:spPr/>
        <p:txBody>
          <a:bodyPr/>
          <a:lstStyle>
            <a:extLst/>
          </a:lstStyle>
          <a:p>
            <a:endParaRPr lang="cs-CZ" dirty="0"/>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lvl1pPr algn="l">
              <a:defRPr/>
            </a:lvl1pPr>
            <a:extLs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extLs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18A2481B-5154-415F-B752-558547769AA3}" type="datetimeFigureOut">
              <a:rPr lang="cs-CZ" smtClean="0"/>
              <a:pPr/>
              <a:t>29.8.2013</a:t>
            </a:fld>
            <a:endParaRPr lang="cs-CZ" dirty="0"/>
          </a:p>
        </p:txBody>
      </p:sp>
      <p:sp>
        <p:nvSpPr>
          <p:cNvPr id="5" name="Zástupný symbol pro zápatí 4"/>
          <p:cNvSpPr>
            <a:spLocks noGrp="1"/>
          </p:cNvSpPr>
          <p:nvPr>
            <p:ph type="ftr" sz="quarter" idx="11"/>
          </p:nvPr>
        </p:nvSpPr>
        <p:spPr/>
        <p:txBody>
          <a:bodyPr/>
          <a:lstStyle>
            <a:extLst/>
          </a:lstStyle>
          <a:p>
            <a:endParaRPr lang="cs-CZ" dirty="0"/>
          </a:p>
        </p:txBody>
      </p:sp>
      <p:sp>
        <p:nvSpPr>
          <p:cNvPr id="6" name="Zástupný symbol pro číslo snímku 5"/>
          <p:cNvSpPr>
            <a:spLocks noGrp="1"/>
          </p:cNvSpPr>
          <p:nvPr>
            <p:ph type="sldNum" sz="quarter" idx="12"/>
          </p:nvPr>
        </p:nvSpPr>
        <p:spPr/>
        <p:txBody>
          <a:bodyPr/>
          <a:lstStyle>
            <a:extLst/>
          </a:lstStyle>
          <a:p>
            <a:fld id="{20264769-77EF-4CD0-90DE-F7D7F2D423C4}" type="slidenum">
              <a:rPr lang="cs-CZ" smtClean="0"/>
              <a:pPr/>
              <a:t>‹#›</a:t>
            </a:fld>
            <a:endParaRPr lang="cs-CZ"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Obdélník se zakulaceným příčným rohem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 name="Zástupný symbol pro zápatí 2"/>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cs-CZ" dirty="0"/>
          </a:p>
        </p:txBody>
      </p:sp>
      <p:sp>
        <p:nvSpPr>
          <p:cNvPr id="14" name="Zástupný symbol pro datum 13"/>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18A2481B-5154-415F-B752-558547769AA3}" type="datetimeFigureOut">
              <a:rPr lang="cs-CZ" smtClean="0"/>
              <a:pPr/>
              <a:t>29.8.2013</a:t>
            </a:fld>
            <a:endParaRPr lang="cs-CZ" dirty="0"/>
          </a:p>
        </p:txBody>
      </p:sp>
      <p:sp>
        <p:nvSpPr>
          <p:cNvPr id="23" name="Zástupný symbol pro číslo snímku 22"/>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20264769-77EF-4CD0-90DE-F7D7F2D423C4}" type="slidenum">
              <a:rPr lang="cs-CZ" smtClean="0"/>
              <a:pPr/>
              <a:t>‹#›</a:t>
            </a:fld>
            <a:endParaRPr lang="cs-CZ" dirty="0"/>
          </a:p>
        </p:txBody>
      </p:sp>
      <p:sp>
        <p:nvSpPr>
          <p:cNvPr id="22" name="Zástupný symbol pro nadpis 21"/>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1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 Target="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office.microsoft.com/cs-cz/images/" TargetMode="External"/><Relationship Id="rId2" Type="http://schemas.openxmlformats.org/officeDocument/2006/relationships/hyperlink" Target="http://upload.wikimedia.org/wikipedia/commons/thumb/1/15/Jd_salinger_signature.png/220px-Jd_salinger_signature.png" TargetMode="External"/><Relationship Id="rId1" Type="http://schemas.openxmlformats.org/officeDocument/2006/relationships/slideLayout" Target="../slideLayouts/slideLayout2.xml"/><Relationship Id="rId5" Type="http://schemas.openxmlformats.org/officeDocument/2006/relationships/hyperlink" Target="http://upload.wikimedia.org/wikipedia/commons/thumb/1/1a/Central_park_newyork.jpeg/220px-Central_park_newyork.jpeg" TargetMode="External"/><Relationship Id="rId4" Type="http://schemas.openxmlformats.org/officeDocument/2006/relationships/hyperlink" Target="http://upload.wikimedia.org/wikipedia/commons/thumb/d/d5/AMNH-exterior.jpg/220px-AMNH-exterior.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2794994876"/>
              </p:ext>
            </p:extLst>
          </p:nvPr>
        </p:nvGraphicFramePr>
        <p:xfrm>
          <a:off x="614836" y="2816085"/>
          <a:ext cx="8136904" cy="2692896"/>
        </p:xfrm>
        <a:graphic>
          <a:graphicData uri="http://schemas.openxmlformats.org/drawingml/2006/table">
            <a:tbl>
              <a:tblPr firstRow="1" bandRow="1">
                <a:tableStyleId>{5C22544A-7EE6-4342-B048-85BDC9FD1C3A}</a:tableStyleId>
              </a:tblPr>
              <a:tblGrid>
                <a:gridCol w="1940940"/>
                <a:gridCol w="6195964"/>
              </a:tblGrid>
              <a:tr h="864096">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ŠKOLA:</a:t>
                      </a:r>
                      <a:endParaRPr lang="cs-CZ" dirty="0"/>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dirty="0" smtClean="0">
                          <a:solidFill>
                            <a:srgbClr val="2C3036"/>
                          </a:solidFill>
                          <a:latin typeface="Calibri" pitchFamily="34" charset="0"/>
                        </a:rPr>
                        <a:t>Gymnázium, Chomutov, Mostecká 3000, příspěvková organizace</a:t>
                      </a:r>
                      <a:endParaRPr lang="cs-CZ" sz="1800" dirty="0"/>
                    </a:p>
                  </a:txBody>
                  <a:tcPr anchor="ctr"/>
                </a:tc>
              </a:tr>
              <a:tr h="164456">
                <a:tc>
                  <a:txBody>
                    <a:bodyPr/>
                    <a:lstStyle/>
                    <a:p>
                      <a:r>
                        <a:rPr lang="cs-CZ" sz="1800" b="1" kern="1200" dirty="0" smtClean="0">
                          <a:solidFill>
                            <a:srgbClr val="2C3036"/>
                          </a:solidFill>
                          <a:latin typeface="Calibri" pitchFamily="34" charset="0"/>
                          <a:ea typeface="+mn-ea"/>
                          <a:cs typeface="+mn-cs"/>
                        </a:rPr>
                        <a:t>AUTOR:</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PhDr. Eva Fučilová</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NÁZEV:</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VY_12_INOVACE_01A_30_Salinger_Kdo_chytá_v_žitě</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TEMA:</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Světová literatura 20. století</a:t>
                      </a:r>
                      <a:endParaRPr lang="cs-CZ" sz="1800" b="1" kern="1200" dirty="0">
                        <a:solidFill>
                          <a:srgbClr val="2C3036"/>
                        </a:solidFill>
                        <a:latin typeface="Calibri" pitchFamily="34" charset="0"/>
                        <a:ea typeface="+mn-ea"/>
                        <a:cs typeface="+mn-cs"/>
                      </a:endParaRPr>
                    </a:p>
                  </a:txBody>
                  <a:tcPr anchor="ctr"/>
                </a:tc>
              </a:tr>
              <a:tr h="287798">
                <a:tc>
                  <a:txBody>
                    <a:bodyPr/>
                    <a:lstStyle/>
                    <a:p>
                      <a:r>
                        <a:rPr lang="cs-CZ" sz="1800" b="1" kern="1200" dirty="0" smtClean="0">
                          <a:solidFill>
                            <a:srgbClr val="2C3036"/>
                          </a:solidFill>
                          <a:latin typeface="Calibri" pitchFamily="34" charset="0"/>
                          <a:ea typeface="+mn-ea"/>
                          <a:cs typeface="+mn-cs"/>
                        </a:rPr>
                        <a:t>ČÍSLO PROJEKTU:</a:t>
                      </a:r>
                      <a:endParaRPr lang="cs-CZ" sz="1800" b="1" kern="1200" dirty="0">
                        <a:solidFill>
                          <a:srgbClr val="2C3036"/>
                        </a:solidFill>
                        <a:latin typeface="Calibri" pitchFamily="34" charset="0"/>
                        <a:ea typeface="+mn-ea"/>
                        <a:cs typeface="+mn-cs"/>
                      </a:endParaRPr>
                    </a:p>
                  </a:txBody>
                  <a:tcPr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800" b="1" kern="1200" dirty="0" smtClean="0">
                          <a:solidFill>
                            <a:srgbClr val="2C3036"/>
                          </a:solidFill>
                          <a:latin typeface="Calibri" pitchFamily="34" charset="0"/>
                          <a:ea typeface="+mn-ea"/>
                          <a:cs typeface="+mn-cs"/>
                        </a:rPr>
                        <a:t>CZ.1.07/1.5.00/34.0816</a:t>
                      </a:r>
                      <a:endParaRPr lang="cs-CZ" sz="1800" b="1" kern="1200" dirty="0">
                        <a:solidFill>
                          <a:srgbClr val="2C3036"/>
                        </a:solidFill>
                        <a:latin typeface="Calibri" pitchFamily="34" charset="0"/>
                        <a:ea typeface="+mn-ea"/>
                        <a:cs typeface="+mn-cs"/>
                      </a:endParaRPr>
                    </a:p>
                  </a:txBody>
                  <a:tcPr anchor="ctr"/>
                </a:tc>
              </a:tr>
              <a:tr h="164456">
                <a:tc>
                  <a:txBody>
                    <a:bodyPr/>
                    <a:lstStyle/>
                    <a:p>
                      <a:r>
                        <a:rPr lang="cs-CZ" sz="1800" b="1" kern="1200" dirty="0" smtClean="0">
                          <a:solidFill>
                            <a:srgbClr val="2C3036"/>
                          </a:solidFill>
                          <a:latin typeface="Calibri" pitchFamily="34" charset="0"/>
                          <a:ea typeface="+mn-ea"/>
                          <a:cs typeface="+mn-cs"/>
                        </a:rPr>
                        <a:t>DATUM TVORBY:</a:t>
                      </a:r>
                      <a:endParaRPr lang="cs-CZ" sz="1800" b="1" kern="1200" dirty="0">
                        <a:solidFill>
                          <a:srgbClr val="2C3036"/>
                        </a:solidFill>
                        <a:latin typeface="Calibri" pitchFamily="34" charset="0"/>
                        <a:ea typeface="+mn-ea"/>
                        <a:cs typeface="+mn-cs"/>
                      </a:endParaRPr>
                    </a:p>
                  </a:txBody>
                  <a:tcPr anchor="ctr"/>
                </a:tc>
                <a:tc>
                  <a:txBody>
                    <a:bodyPr/>
                    <a:lstStyle/>
                    <a:p>
                      <a:r>
                        <a:rPr lang="cs-CZ" sz="1800" b="1" kern="1200" dirty="0" smtClean="0">
                          <a:solidFill>
                            <a:srgbClr val="2C3036"/>
                          </a:solidFill>
                          <a:latin typeface="Calibri" pitchFamily="34" charset="0"/>
                          <a:ea typeface="+mn-ea"/>
                          <a:cs typeface="+mn-cs"/>
                        </a:rPr>
                        <a:t>22.</a:t>
                      </a:r>
                      <a:r>
                        <a:rPr lang="de-DE" sz="1800" b="1" kern="1200" dirty="0" smtClean="0">
                          <a:solidFill>
                            <a:srgbClr val="2C3036"/>
                          </a:solidFill>
                          <a:latin typeface="Calibri" pitchFamily="34" charset="0"/>
                          <a:ea typeface="+mn-ea"/>
                          <a:cs typeface="+mn-cs"/>
                        </a:rPr>
                        <a:t>08.</a:t>
                      </a:r>
                      <a:r>
                        <a:rPr lang="cs-CZ" sz="1800" b="1" kern="1200" dirty="0" smtClean="0">
                          <a:solidFill>
                            <a:srgbClr val="2C3036"/>
                          </a:solidFill>
                          <a:latin typeface="Calibri" pitchFamily="34" charset="0"/>
                          <a:ea typeface="+mn-ea"/>
                          <a:cs typeface="+mn-cs"/>
                        </a:rPr>
                        <a:t>2013 </a:t>
                      </a:r>
                      <a:endParaRPr lang="cs-CZ" sz="1800" b="1" kern="1200" dirty="0">
                        <a:solidFill>
                          <a:srgbClr val="2C3036"/>
                        </a:solidFill>
                        <a:latin typeface="Calibri" pitchFamily="34" charset="0"/>
                        <a:ea typeface="+mn-ea"/>
                        <a:cs typeface="+mn-cs"/>
                      </a:endParaRPr>
                    </a:p>
                  </a:txBody>
                  <a:tcPr anchor="ctr"/>
                </a:tc>
              </a:tr>
            </a:tbl>
          </a:graphicData>
        </a:graphic>
      </p:graphicFrame>
      <p:pic>
        <p:nvPicPr>
          <p:cNvPr id="3" name="Obrázek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79712" y="908720"/>
            <a:ext cx="5407152" cy="1045464"/>
          </a:xfrm>
          <a:prstGeom prst="rect">
            <a:avLst/>
          </a:prstGeom>
        </p:spPr>
      </p:pic>
      <p:pic>
        <p:nvPicPr>
          <p:cNvPr id="4"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19672" y="2926638"/>
            <a:ext cx="648072" cy="646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72845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Anotace</a:t>
            </a:r>
            <a:endParaRPr lang="cs-CZ" dirty="0"/>
          </a:p>
        </p:txBody>
      </p:sp>
      <p:sp>
        <p:nvSpPr>
          <p:cNvPr id="3" name="Zástupný symbol pro obsah 2"/>
          <p:cNvSpPr>
            <a:spLocks noGrp="1"/>
          </p:cNvSpPr>
          <p:nvPr>
            <p:ph idx="1"/>
          </p:nvPr>
        </p:nvSpPr>
        <p:spPr/>
        <p:txBody>
          <a:bodyPr>
            <a:normAutofit fontScale="62500" lnSpcReduction="20000"/>
          </a:bodyPr>
          <a:lstStyle/>
          <a:p>
            <a:pPr algn="just">
              <a:buNone/>
            </a:pPr>
            <a:r>
              <a:rPr lang="cs-CZ" dirty="0" smtClean="0"/>
              <a:t>Tento materiál byl vytvořen pro výuku v předmětu český jazyk a literatura v šestém ročníku šestiletého studia,  a to jako část jedné vyučovací hodiny v rozsahu cca 40 minut.</a:t>
            </a:r>
          </a:p>
          <a:p>
            <a:pPr algn="just">
              <a:buNone/>
            </a:pPr>
            <a:r>
              <a:rPr lang="cs-CZ" dirty="0" smtClean="0"/>
              <a:t>Materiál slouží k procvičování čtenářské gramotnosti, je zaměřen na  kontrolu porozumění textu a vyhledávání informací v úryvcích z díla Kdo chytá v žitě, jehož autorem je Jerome David Salinger.</a:t>
            </a:r>
          </a:p>
          <a:p>
            <a:pPr algn="just">
              <a:buNone/>
            </a:pPr>
            <a:r>
              <a:rPr lang="cs-CZ" dirty="0" smtClean="0"/>
              <a:t>Cílem prezentace je po úvodním krátkém představení autora a zvoleného literárního díla naučit žáky pracovat s textem, vyhledávat v něm na základě kladených otázek určité informace, porozumět mu a přemýšlet o jeho obsahu. Dále je prezentace využita také pro otázky týkající se jazykové výstavby textu.  </a:t>
            </a:r>
          </a:p>
          <a:p>
            <a:pPr algn="just">
              <a:buNone/>
            </a:pPr>
            <a:r>
              <a:rPr lang="cs-CZ" dirty="0" smtClean="0"/>
              <a:t>Metodi</a:t>
            </a:r>
            <a:r>
              <a:rPr lang="cs-CZ" dirty="0" smtClean="0">
                <a:latin typeface="Times New Roman" pitchFamily="18" charset="0"/>
                <a:cs typeface="Times New Roman" pitchFamily="18" charset="0"/>
              </a:rPr>
              <a:t>cké pokyny: Žáci postupují podle pokynů uvedených v prezentaci. Řešení úloh zapisují na tabuli elektronickým perem</a:t>
            </a:r>
            <a:r>
              <a:rPr lang="de-DE" dirty="0" smtClean="0">
                <a:latin typeface="Times New Roman" pitchFamily="18" charset="0"/>
                <a:cs typeface="Times New Roman" pitchFamily="18" charset="0"/>
              </a:rPr>
              <a:t>, </a:t>
            </a:r>
            <a:r>
              <a:rPr lang="cs-CZ" dirty="0" smtClean="0">
                <a:latin typeface="Times New Roman" pitchFamily="18" charset="0"/>
                <a:cs typeface="Times New Roman" pitchFamily="18" charset="0"/>
              </a:rPr>
              <a:t>správné řešení či srovnání obsahuje prezentace v závěru. Texty i otázky k nim je možno vytisknout a dát žákům k dispozici do dvojice či do skupiny apod.</a:t>
            </a:r>
          </a:p>
          <a:p>
            <a:pPr lvl="0" algn="just">
              <a:buNone/>
            </a:pPr>
            <a:r>
              <a:rPr lang="cs-CZ" dirty="0" smtClean="0"/>
              <a:t>Materiál je určen k interaktivní výuce.</a:t>
            </a:r>
          </a:p>
          <a:p>
            <a:endParaRPr lang="cs-CZ"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ctrTitle"/>
          </p:nvPr>
        </p:nvSpPr>
        <p:spPr/>
        <p:txBody>
          <a:bodyPr>
            <a:normAutofit/>
          </a:bodyPr>
          <a:lstStyle/>
          <a:p>
            <a:r>
              <a:rPr lang="cs-CZ" sz="4000" dirty="0" smtClean="0"/>
              <a:t>JEROME DAVID SALINGER</a:t>
            </a:r>
            <a:br>
              <a:rPr lang="cs-CZ" sz="4000" dirty="0" smtClean="0"/>
            </a:br>
            <a:r>
              <a:rPr lang="cs-CZ" sz="4000" dirty="0" smtClean="0"/>
              <a:t>KDO CHYTÁ V ŽITĚ</a:t>
            </a:r>
            <a:br>
              <a:rPr lang="cs-CZ" sz="4000" dirty="0" smtClean="0"/>
            </a:br>
            <a:r>
              <a:rPr lang="cs-CZ" sz="4000" dirty="0" smtClean="0"/>
              <a:t>Světová literatura 20. století</a:t>
            </a:r>
            <a:endParaRPr lang="cs-CZ" sz="4000" dirty="0"/>
          </a:p>
        </p:txBody>
      </p:sp>
      <p:sp>
        <p:nvSpPr>
          <p:cNvPr id="5" name="Podnadpis 4"/>
          <p:cNvSpPr>
            <a:spLocks noGrp="1"/>
          </p:cNvSpPr>
          <p:nvPr>
            <p:ph type="subTitle" idx="1"/>
          </p:nvPr>
        </p:nvSpPr>
        <p:spPr/>
        <p:txBody>
          <a:bodyPr>
            <a:normAutofit/>
          </a:bodyPr>
          <a:lstStyle/>
          <a:p>
            <a:r>
              <a:rPr lang="cs-CZ" dirty="0" smtClean="0"/>
              <a:t>Rozvoj čtenářské gramotnosti</a:t>
            </a:r>
            <a:endParaRPr lang="cs-CZ" dirty="0"/>
          </a:p>
        </p:txBody>
      </p:sp>
      <p:pic>
        <p:nvPicPr>
          <p:cNvPr id="6" name="Picture 2" descr="C:\Users\Doma\AppData\Local\Microsoft\Windows\Temporary Internet Files\Content.IE5\4U55UC9U\MP900448290[1].jpg"/>
          <p:cNvPicPr>
            <a:picLocks noChangeAspect="1" noChangeArrowheads="1"/>
          </p:cNvPicPr>
          <p:nvPr/>
        </p:nvPicPr>
        <p:blipFill>
          <a:blip r:embed="rId2" cstate="print"/>
          <a:srcRect/>
          <a:stretch>
            <a:fillRect/>
          </a:stretch>
        </p:blipFill>
        <p:spPr bwMode="auto">
          <a:xfrm>
            <a:off x="285720" y="2964337"/>
            <a:ext cx="2357454" cy="3546613"/>
          </a:xfrm>
          <a:prstGeom prst="rect">
            <a:avLst/>
          </a:prstGeom>
          <a:noFill/>
          <a:ln w="50800">
            <a:solidFill>
              <a:srgbClr val="FFFF00"/>
            </a:solidFill>
          </a:ln>
        </p:spPr>
      </p:pic>
      <p:pic>
        <p:nvPicPr>
          <p:cNvPr id="1026" name="Picture 2" descr="C:\Users\Doma\AppData\Local\Microsoft\Windows\Temporary Internet Files\Content.IE5\WQ5Q8PFW\MP900427686[1].jpg"/>
          <p:cNvPicPr>
            <a:picLocks noChangeAspect="1" noChangeArrowheads="1"/>
          </p:cNvPicPr>
          <p:nvPr/>
        </p:nvPicPr>
        <p:blipFill>
          <a:blip r:embed="rId3" cstate="print"/>
          <a:srcRect/>
          <a:stretch>
            <a:fillRect/>
          </a:stretch>
        </p:blipFill>
        <p:spPr bwMode="auto">
          <a:xfrm>
            <a:off x="2714612" y="4143380"/>
            <a:ext cx="3571868" cy="2363572"/>
          </a:xfrm>
          <a:prstGeom prst="rect">
            <a:avLst/>
          </a:prstGeom>
          <a:noFill/>
          <a:ln w="47625">
            <a:solidFill>
              <a:srgbClr val="FFFF00"/>
            </a:solidFill>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l"/>
            <a:r>
              <a:rPr lang="cs-CZ" dirty="0" smtClean="0"/>
              <a:t>Jerome David Salinger</a:t>
            </a:r>
            <a:endParaRPr lang="cs-CZ" dirty="0"/>
          </a:p>
        </p:txBody>
      </p:sp>
      <p:sp>
        <p:nvSpPr>
          <p:cNvPr id="4" name="Zástupný symbol pro obsah 3"/>
          <p:cNvSpPr>
            <a:spLocks noGrp="1"/>
          </p:cNvSpPr>
          <p:nvPr>
            <p:ph idx="1"/>
          </p:nvPr>
        </p:nvSpPr>
        <p:spPr/>
        <p:txBody>
          <a:bodyPr>
            <a:normAutofit fontScale="85000" lnSpcReduction="20000"/>
          </a:bodyPr>
          <a:lstStyle/>
          <a:p>
            <a:pPr>
              <a:buClr>
                <a:schemeClr val="tx2">
                  <a:lumMod val="90000"/>
                </a:schemeClr>
              </a:buClr>
              <a:buFont typeface="Wingdings" pitchFamily="2" charset="2"/>
              <a:buChar char="§"/>
            </a:pPr>
            <a:r>
              <a:rPr lang="cs-CZ" dirty="0"/>
              <a:t>A</a:t>
            </a:r>
            <a:r>
              <a:rPr lang="cs-CZ" dirty="0" smtClean="0"/>
              <a:t>merický </a:t>
            </a:r>
            <a:r>
              <a:rPr lang="cs-CZ" dirty="0" smtClean="0"/>
              <a:t>spisovatel (*1919 / </a:t>
            </a:r>
            <a:r>
              <a:rPr lang="cs-CZ" baseline="30000" dirty="0" smtClean="0"/>
              <a:t>+</a:t>
            </a:r>
            <a:r>
              <a:rPr lang="cs-CZ" dirty="0" smtClean="0"/>
              <a:t> 2010)</a:t>
            </a:r>
          </a:p>
          <a:p>
            <a:pPr>
              <a:buClr>
                <a:schemeClr val="tx2">
                  <a:lumMod val="90000"/>
                </a:schemeClr>
              </a:buClr>
              <a:buFont typeface="Wingdings" pitchFamily="2" charset="2"/>
              <a:buChar char="§"/>
            </a:pPr>
            <a:r>
              <a:rPr lang="cs-CZ" dirty="0"/>
              <a:t>N</a:t>
            </a:r>
            <a:r>
              <a:rPr lang="cs-CZ" dirty="0" smtClean="0"/>
              <a:t>apsal </a:t>
            </a:r>
            <a:r>
              <a:rPr lang="cs-CZ" dirty="0" smtClean="0"/>
              <a:t>povídky a několik románů, ale pro velký zájem veřejnosti omezoval psaní  a od roku 1965 nevydal žádné nové dílo</a:t>
            </a:r>
          </a:p>
          <a:p>
            <a:pPr>
              <a:buClr>
                <a:schemeClr val="tx2">
                  <a:lumMod val="90000"/>
                </a:schemeClr>
              </a:buClr>
              <a:buFont typeface="Wingdings" pitchFamily="2" charset="2"/>
              <a:buChar char="§"/>
            </a:pPr>
            <a:r>
              <a:rPr lang="cs-CZ" dirty="0"/>
              <a:t>J</a:t>
            </a:r>
            <a:r>
              <a:rPr lang="cs-CZ" dirty="0" smtClean="0"/>
              <a:t>eho </a:t>
            </a:r>
            <a:r>
              <a:rPr lang="cs-CZ" dirty="0" smtClean="0"/>
              <a:t>otec byl polsko-židovského původu, matka původu skotsko-irského</a:t>
            </a:r>
          </a:p>
          <a:p>
            <a:pPr>
              <a:buClr>
                <a:schemeClr val="tx2">
                  <a:lumMod val="90000"/>
                </a:schemeClr>
              </a:buClr>
              <a:buFont typeface="Wingdings" pitchFamily="2" charset="2"/>
              <a:buChar char="§"/>
            </a:pPr>
            <a:r>
              <a:rPr lang="cs-CZ" dirty="0" smtClean="0"/>
              <a:t>Otec by si byl přál, aby ho syn následoval v rodinné firmě, proto ho poslal na studia k příbuzným do Vídně. Syn se ale zajímal více o divadlo, psaní a literaturu, a to již za svých dalších studií v USA.</a:t>
            </a:r>
          </a:p>
          <a:p>
            <a:pPr>
              <a:buClr>
                <a:schemeClr val="tx2">
                  <a:lumMod val="90000"/>
                </a:schemeClr>
              </a:buClr>
              <a:buFont typeface="Wingdings" pitchFamily="2" charset="2"/>
              <a:buChar char="§"/>
            </a:pPr>
            <a:r>
              <a:rPr lang="cs-CZ" dirty="0" smtClean="0"/>
              <a:t>Vliv na jeho život měla i aktivní účast v druhé světové válce, kterou prožil na frontě ve Francii, kde prý potkal mj. Hemingwaye, jenž ho označil za „ďábelský talent“. </a:t>
            </a:r>
          </a:p>
          <a:p>
            <a:endParaRPr lang="cs-CZ" dirty="0" smtClean="0"/>
          </a:p>
        </p:txBody>
      </p:sp>
      <p:pic>
        <p:nvPicPr>
          <p:cNvPr id="5" name="Picture 2" descr="C:\Users\Doma\Desktop\Nová složka\220px-Jd_salinger_signature.png"/>
          <p:cNvPicPr>
            <a:picLocks noChangeAspect="1" noChangeArrowheads="1"/>
          </p:cNvPicPr>
          <p:nvPr/>
        </p:nvPicPr>
        <p:blipFill>
          <a:blip r:embed="rId2">
            <a:duotone>
              <a:schemeClr val="accent1">
                <a:shade val="45000"/>
                <a:satMod val="135000"/>
              </a:schemeClr>
              <a:prstClr val="white"/>
            </a:duotone>
          </a:blip>
          <a:srcRect/>
          <a:stretch>
            <a:fillRect/>
          </a:stretch>
        </p:blipFill>
        <p:spPr bwMode="auto">
          <a:xfrm rot="971525">
            <a:off x="5878608" y="664415"/>
            <a:ext cx="2793651" cy="546032"/>
          </a:xfrm>
          <a:prstGeom prst="rect">
            <a:avLst/>
          </a:prstGeom>
          <a:noFill/>
        </p:spPr>
      </p:pic>
      <p:sp>
        <p:nvSpPr>
          <p:cNvPr id="6" name="TextovéPole 5"/>
          <p:cNvSpPr txBox="1"/>
          <p:nvPr/>
        </p:nvSpPr>
        <p:spPr>
          <a:xfrm>
            <a:off x="7858148" y="857232"/>
            <a:ext cx="928694" cy="369332"/>
          </a:xfrm>
          <a:prstGeom prst="rect">
            <a:avLst/>
          </a:prstGeom>
          <a:noFill/>
        </p:spPr>
        <p:txBody>
          <a:bodyPr wrap="square" rtlCol="0">
            <a:spAutoFit/>
          </a:bodyPr>
          <a:lstStyle/>
          <a:p>
            <a:pPr algn="r"/>
            <a:r>
              <a:rPr lang="cs-CZ" dirty="0" smtClean="0"/>
              <a:t>1</a:t>
            </a:r>
            <a:endParaRPr lang="cs-CZ"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Jerome David Salinger</a:t>
            </a:r>
            <a:br>
              <a:rPr lang="cs-CZ" dirty="0" smtClean="0"/>
            </a:br>
            <a:r>
              <a:rPr lang="cs-CZ" dirty="0" smtClean="0"/>
              <a:t>Kdo chytá v žitě</a:t>
            </a:r>
            <a:endParaRPr lang="cs-CZ" dirty="0"/>
          </a:p>
        </p:txBody>
      </p:sp>
      <p:sp>
        <p:nvSpPr>
          <p:cNvPr id="5" name="Zástupný symbol pro obsah 4"/>
          <p:cNvSpPr>
            <a:spLocks noGrp="1"/>
          </p:cNvSpPr>
          <p:nvPr>
            <p:ph sz="half" idx="1"/>
          </p:nvPr>
        </p:nvSpPr>
        <p:spPr>
          <a:xfrm>
            <a:off x="457200" y="1645920"/>
            <a:ext cx="5043494" cy="4526280"/>
          </a:xfrm>
        </p:spPr>
        <p:txBody>
          <a:bodyPr>
            <a:normAutofit fontScale="85000" lnSpcReduction="20000"/>
          </a:bodyPr>
          <a:lstStyle/>
          <a:p>
            <a:pPr>
              <a:buClr>
                <a:schemeClr val="tx2">
                  <a:lumMod val="90000"/>
                </a:schemeClr>
              </a:buClr>
              <a:buFont typeface="Wingdings" pitchFamily="2" charset="2"/>
              <a:buChar char="§"/>
            </a:pPr>
            <a:r>
              <a:rPr lang="cs-CZ" dirty="0" smtClean="0"/>
              <a:t>Nejznámější román J. D. Salingera</a:t>
            </a:r>
          </a:p>
          <a:p>
            <a:pPr>
              <a:buClr>
                <a:schemeClr val="tx2">
                  <a:lumMod val="90000"/>
                </a:schemeClr>
              </a:buClr>
              <a:buFont typeface="Wingdings" pitchFamily="2" charset="2"/>
              <a:buChar char="§"/>
            </a:pPr>
            <a:r>
              <a:rPr lang="cs-CZ" dirty="0" smtClean="0"/>
              <a:t>Název se váže k jedné básni skotského lyrika Roberta Burnse, jejíž refrén si hlavní hrdina trochu obměnil. </a:t>
            </a:r>
          </a:p>
          <a:p>
            <a:pPr>
              <a:buClr>
                <a:schemeClr val="tx2">
                  <a:lumMod val="90000"/>
                </a:schemeClr>
              </a:buClr>
              <a:buFont typeface="Wingdings" pitchFamily="2" charset="2"/>
              <a:buChar char="§"/>
            </a:pPr>
            <a:r>
              <a:rPr lang="cs-CZ" dirty="0" smtClean="0"/>
              <a:t>Hlavní hrdina je sedmnáctiletý Holden Coulfield, který vypravuje v sanatoriu o událostech, jež se staly před rokem před Vánocemi.</a:t>
            </a:r>
          </a:p>
          <a:p>
            <a:pPr>
              <a:buClr>
                <a:schemeClr val="tx2">
                  <a:lumMod val="90000"/>
                </a:schemeClr>
              </a:buClr>
              <a:buFont typeface="Wingdings" pitchFamily="2" charset="2"/>
              <a:buChar char="§"/>
            </a:pPr>
            <a:r>
              <a:rPr lang="cs-CZ" dirty="0" smtClean="0"/>
              <a:t>Děj románu vypráví o událostech tří dnů - o útěku před školou a chováním spolužáků, dále o strachu před rodiči a o hledání někoho blízkého, a to vše v oblasti Manhattanu v New Yorku. </a:t>
            </a:r>
            <a:endParaRPr lang="cs-CZ" dirty="0"/>
          </a:p>
        </p:txBody>
      </p:sp>
      <p:sp>
        <p:nvSpPr>
          <p:cNvPr id="8" name="Zástupný symbol pro obsah 7"/>
          <p:cNvSpPr>
            <a:spLocks noGrp="1"/>
          </p:cNvSpPr>
          <p:nvPr>
            <p:ph sz="half" idx="2"/>
          </p:nvPr>
        </p:nvSpPr>
        <p:spPr>
          <a:xfrm>
            <a:off x="5572132" y="1645920"/>
            <a:ext cx="3114668" cy="4526280"/>
          </a:xfrm>
        </p:spPr>
        <p:txBody>
          <a:bodyPr>
            <a:normAutofit fontScale="85000" lnSpcReduction="20000"/>
          </a:bodyPr>
          <a:lstStyle/>
          <a:p>
            <a:pPr>
              <a:buNone/>
            </a:pPr>
            <a:r>
              <a:rPr lang="cs-CZ" dirty="0" smtClean="0"/>
              <a:t>Dvě místa, kde se odehrává děj románu</a:t>
            </a:r>
            <a:endParaRPr lang="cs-CZ" dirty="0"/>
          </a:p>
        </p:txBody>
      </p:sp>
      <p:pic>
        <p:nvPicPr>
          <p:cNvPr id="6" name="Obrázek 5" descr="220px-Central_park_newyork.jpeg"/>
          <p:cNvPicPr>
            <a:picLocks noChangeAspect="1"/>
          </p:cNvPicPr>
          <p:nvPr/>
        </p:nvPicPr>
        <p:blipFill>
          <a:blip r:embed="rId2"/>
          <a:stretch>
            <a:fillRect/>
          </a:stretch>
        </p:blipFill>
        <p:spPr>
          <a:xfrm>
            <a:off x="5715008" y="4214818"/>
            <a:ext cx="2372768" cy="1643074"/>
          </a:xfrm>
          <a:prstGeom prst="rect">
            <a:avLst/>
          </a:prstGeom>
        </p:spPr>
      </p:pic>
      <p:pic>
        <p:nvPicPr>
          <p:cNvPr id="7" name="Obrázek 6" descr="220px-AMNH-exterior.jpg"/>
          <p:cNvPicPr>
            <a:picLocks noChangeAspect="1"/>
          </p:cNvPicPr>
          <p:nvPr/>
        </p:nvPicPr>
        <p:blipFill>
          <a:blip r:embed="rId3"/>
          <a:stretch>
            <a:fillRect/>
          </a:stretch>
        </p:blipFill>
        <p:spPr>
          <a:xfrm>
            <a:off x="6286512" y="2428868"/>
            <a:ext cx="2256693" cy="1500198"/>
          </a:xfrm>
          <a:prstGeom prst="rect">
            <a:avLst/>
          </a:prstGeom>
        </p:spPr>
      </p:pic>
      <p:sp>
        <p:nvSpPr>
          <p:cNvPr id="9" name="TextovéPole 8"/>
          <p:cNvSpPr txBox="1"/>
          <p:nvPr/>
        </p:nvSpPr>
        <p:spPr>
          <a:xfrm>
            <a:off x="5929322" y="3643314"/>
            <a:ext cx="357190" cy="369332"/>
          </a:xfrm>
          <a:prstGeom prst="rect">
            <a:avLst/>
          </a:prstGeom>
          <a:noFill/>
        </p:spPr>
        <p:txBody>
          <a:bodyPr wrap="square" rtlCol="0">
            <a:spAutoFit/>
          </a:bodyPr>
          <a:lstStyle/>
          <a:p>
            <a:r>
              <a:rPr lang="cs-CZ" dirty="0" smtClean="0"/>
              <a:t>2</a:t>
            </a:r>
            <a:endParaRPr lang="cs-CZ" dirty="0"/>
          </a:p>
        </p:txBody>
      </p:sp>
      <p:sp>
        <p:nvSpPr>
          <p:cNvPr id="10" name="TextovéPole 9"/>
          <p:cNvSpPr txBox="1"/>
          <p:nvPr/>
        </p:nvSpPr>
        <p:spPr>
          <a:xfrm>
            <a:off x="8072462" y="5429264"/>
            <a:ext cx="428628" cy="369332"/>
          </a:xfrm>
          <a:prstGeom prst="rect">
            <a:avLst/>
          </a:prstGeom>
          <a:noFill/>
        </p:spPr>
        <p:txBody>
          <a:bodyPr wrap="square" rtlCol="0">
            <a:spAutoFit/>
          </a:bodyPr>
          <a:lstStyle/>
          <a:p>
            <a:r>
              <a:rPr lang="cs-CZ" dirty="0" smtClean="0"/>
              <a:t>3</a:t>
            </a:r>
            <a:endParaRPr lang="cs-CZ"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Jerome David Salinger</a:t>
            </a:r>
            <a:br>
              <a:rPr lang="cs-CZ" dirty="0" smtClean="0"/>
            </a:br>
            <a:r>
              <a:rPr lang="cs-CZ" dirty="0" smtClean="0"/>
              <a:t>Kdo chytá v žitě – otázky k textu I.</a:t>
            </a:r>
            <a:endParaRPr lang="cs-CZ" dirty="0"/>
          </a:p>
        </p:txBody>
      </p:sp>
      <p:sp>
        <p:nvSpPr>
          <p:cNvPr id="5" name="Zástupný symbol pro obsah 4"/>
          <p:cNvSpPr>
            <a:spLocks noGrp="1"/>
          </p:cNvSpPr>
          <p:nvPr>
            <p:ph idx="1"/>
          </p:nvPr>
        </p:nvSpPr>
        <p:spPr/>
        <p:txBody>
          <a:bodyPr>
            <a:normAutofit fontScale="77500" lnSpcReduction="20000"/>
          </a:bodyPr>
          <a:lstStyle/>
          <a:p>
            <a:pPr marL="514350" indent="-514350">
              <a:buClr>
                <a:schemeClr val="bg2">
                  <a:lumMod val="25000"/>
                </a:schemeClr>
              </a:buClr>
              <a:buFont typeface="+mj-lt"/>
              <a:buAutoNum type="arabicPeriod"/>
            </a:pPr>
            <a:r>
              <a:rPr lang="cs-CZ" dirty="0" smtClean="0"/>
              <a:t>Stručně převyprávějte obsah následujícího úryvku z románu. Co je jeho podstatou?</a:t>
            </a:r>
          </a:p>
          <a:p>
            <a:pPr marL="514350" indent="-514350">
              <a:buClr>
                <a:schemeClr val="bg2">
                  <a:lumMod val="25000"/>
                </a:schemeClr>
              </a:buClr>
              <a:buFont typeface="+mj-lt"/>
              <a:buAutoNum type="arabicPeriod"/>
            </a:pPr>
            <a:r>
              <a:rPr lang="cs-CZ" dirty="0" smtClean="0"/>
              <a:t>Kolik postav v něm nejdeme? Jak se jmenují? Jaký je mezi nimi asi vztah? </a:t>
            </a:r>
          </a:p>
          <a:p>
            <a:pPr marL="514350" indent="-514350">
              <a:buClr>
                <a:schemeClr val="bg2">
                  <a:lumMod val="25000"/>
                </a:schemeClr>
              </a:buClr>
              <a:buFont typeface="+mj-lt"/>
              <a:buAutoNum type="arabicPeriod"/>
            </a:pPr>
            <a:r>
              <a:rPr lang="cs-CZ" dirty="0" smtClean="0"/>
              <a:t>Jaké povolání je zřejmě v prostředí, ve kterém postavy žijí, běžné? Kdo ho vykonává?</a:t>
            </a:r>
          </a:p>
          <a:p>
            <a:pPr marL="514350" indent="-514350">
              <a:buClr>
                <a:schemeClr val="bg2">
                  <a:lumMod val="25000"/>
                </a:schemeClr>
              </a:buClr>
              <a:buFont typeface="+mj-lt"/>
              <a:buAutoNum type="arabicPeriod"/>
            </a:pPr>
            <a:r>
              <a:rPr lang="cs-CZ" dirty="0" smtClean="0"/>
              <a:t>Co je podle textu pro jednu z postav typickým znakem pro povolání advokáta? Co byste ještě vy doplnili na místo </a:t>
            </a:r>
            <a:r>
              <a:rPr lang="cs-CZ" u="sng" dirty="0" smtClean="0"/>
              <a:t>…</a:t>
            </a:r>
            <a:r>
              <a:rPr lang="cs-CZ" dirty="0" smtClean="0"/>
              <a:t>?</a:t>
            </a:r>
          </a:p>
          <a:p>
            <a:pPr marL="514350" indent="-514350">
              <a:buClr>
                <a:schemeClr val="bg2">
                  <a:lumMod val="25000"/>
                </a:schemeClr>
              </a:buClr>
              <a:buFont typeface="+mj-lt"/>
              <a:buAutoNum type="arabicPeriod"/>
            </a:pPr>
            <a:r>
              <a:rPr lang="cs-CZ" dirty="0" smtClean="0"/>
              <a:t>Co by chtěla tato postava dělat? Jak sama tato postava ono „povolání“ označuje?</a:t>
            </a:r>
          </a:p>
          <a:p>
            <a:pPr marL="514350" indent="-514350">
              <a:buClr>
                <a:schemeClr val="bg2">
                  <a:lumMod val="25000"/>
                </a:schemeClr>
              </a:buClr>
              <a:buFont typeface="+mj-lt"/>
              <a:buAutoNum type="arabicPeriod"/>
            </a:pPr>
            <a:r>
              <a:rPr lang="cs-CZ" dirty="0" smtClean="0"/>
              <a:t>Určitě jste si všimli jazyka, jakým je román vypravován. Co je pro něj typické?</a:t>
            </a:r>
          </a:p>
          <a:p>
            <a:pPr marL="514350" indent="-514350">
              <a:buClr>
                <a:schemeClr val="bg2">
                  <a:lumMod val="25000"/>
                </a:schemeClr>
              </a:buClr>
              <a:buFont typeface="+mj-lt"/>
              <a:buAutoNum type="arabicPeriod"/>
            </a:pPr>
            <a:r>
              <a:rPr lang="cs-CZ" dirty="0" smtClean="0"/>
              <a:t>Kdo je vypravěčem děje? Jak se tato forma nazývá? </a:t>
            </a:r>
          </a:p>
          <a:p>
            <a:pPr marL="0" indent="0" algn="r">
              <a:buClr>
                <a:schemeClr val="bg2">
                  <a:lumMod val="25000"/>
                </a:schemeClr>
              </a:buClr>
              <a:buNone/>
            </a:pPr>
            <a:r>
              <a:rPr lang="cs-CZ" sz="2300" dirty="0" smtClean="0"/>
              <a:t>Řešení viz </a:t>
            </a:r>
            <a:r>
              <a:rPr lang="cs-CZ" sz="2300" dirty="0" err="1" smtClean="0">
                <a:hlinkClick r:id="rId2" action="ppaction://hlinksldjump"/>
              </a:rPr>
              <a:t>Jerome</a:t>
            </a:r>
            <a:r>
              <a:rPr lang="cs-CZ" sz="2300" dirty="0" smtClean="0">
                <a:hlinkClick r:id="rId2" action="ppaction://hlinksldjump"/>
              </a:rPr>
              <a:t> David </a:t>
            </a:r>
            <a:r>
              <a:rPr lang="cs-CZ" sz="2300" dirty="0" err="1" smtClean="0">
                <a:hlinkClick r:id="rId2" action="ppaction://hlinksldjump"/>
              </a:rPr>
              <a:t>Salinger</a:t>
            </a:r>
            <a:r>
              <a:rPr lang="cs-CZ" sz="2300" dirty="0" smtClean="0">
                <a:hlinkClick r:id="rId2" action="ppaction://hlinksldjump"/>
              </a:rPr>
              <a:t> Kdo chytá v žitě – odpovědi I.</a:t>
            </a:r>
            <a:r>
              <a:rPr lang="cs-CZ" sz="2300" dirty="0" smtClean="0"/>
              <a:t> </a:t>
            </a:r>
            <a:endParaRPr lang="cs-CZ" sz="23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Jerome David Salinger</a:t>
            </a:r>
            <a:br>
              <a:rPr lang="cs-CZ" dirty="0" smtClean="0"/>
            </a:br>
            <a:r>
              <a:rPr lang="cs-CZ" dirty="0" smtClean="0"/>
              <a:t>Kdo chytá v žitě – úryvek I.</a:t>
            </a:r>
            <a:endParaRPr lang="cs-CZ" dirty="0"/>
          </a:p>
        </p:txBody>
      </p:sp>
      <p:sp>
        <p:nvSpPr>
          <p:cNvPr id="3" name="Zástupný symbol pro obsah 2"/>
          <p:cNvSpPr>
            <a:spLocks noGrp="1"/>
          </p:cNvSpPr>
          <p:nvPr>
            <p:ph idx="1"/>
          </p:nvPr>
        </p:nvSpPr>
        <p:spPr/>
        <p:txBody>
          <a:bodyPr>
            <a:normAutofit fontScale="77500" lnSpcReduction="20000"/>
          </a:bodyPr>
          <a:lstStyle/>
          <a:p>
            <a:pPr>
              <a:lnSpc>
                <a:spcPts val="2000"/>
              </a:lnSpc>
              <a:buNone/>
            </a:pPr>
            <a:r>
              <a:rPr lang="cs-CZ" sz="2300" dirty="0" smtClean="0"/>
              <a:t>„Jmenuj mi něco, čím by ses chtěl stát. Jako třeba vědcem. Nebo advokátem nebo něčím.“ (…)</a:t>
            </a:r>
          </a:p>
          <a:p>
            <a:pPr>
              <a:lnSpc>
                <a:spcPts val="2000"/>
              </a:lnSpc>
              <a:buNone/>
            </a:pPr>
            <a:r>
              <a:rPr lang="cs-CZ" sz="2300" dirty="0" smtClean="0"/>
              <a:t>„Bejt advokát, to je třebas i prima, ale mně to nic neříká,“ povídám. „Víš ono to může být i prima, když se třeba od rána do večera snažíš zachraňovat nevinnejm lidem život a tak podobně, ale když jsi advokát, tak tyhle věci neděláš. Děláš jedině to, že vyděláváš hromadu prachů  a hraješ golf a bridž a kupuješ si vozy a </a:t>
            </a:r>
            <a:r>
              <a:rPr lang="cs-CZ" sz="2300" u="sng" dirty="0" smtClean="0"/>
              <a:t>…</a:t>
            </a:r>
            <a:r>
              <a:rPr lang="cs-CZ" sz="2300" dirty="0" smtClean="0"/>
              <a:t> .“</a:t>
            </a:r>
          </a:p>
          <a:p>
            <a:pPr>
              <a:lnSpc>
                <a:spcPts val="2000"/>
              </a:lnSpc>
              <a:buNone/>
            </a:pPr>
            <a:r>
              <a:rPr lang="cs-CZ" sz="2300" dirty="0" smtClean="0"/>
              <a:t>„Tatínek tě zabije. On tě zabije,“ povídá.</a:t>
            </a:r>
          </a:p>
          <a:p>
            <a:pPr>
              <a:lnSpc>
                <a:spcPts val="2000"/>
              </a:lnSpc>
              <a:buNone/>
            </a:pPr>
            <a:r>
              <a:rPr lang="cs-CZ" sz="2300" dirty="0" smtClean="0"/>
              <a:t>Ale já stejně neposlouchal. Myslel jsem na něco jinýho. Na něco naprosto šílenýho. „Víš, čím bych se chtěl stát?“ povídám. „Hergot, víš čím (…)? Znáš tu písničku ,Když někoho chytí někdo, jak jde žitem kdes?′ No a tím bych -“</a:t>
            </a:r>
          </a:p>
          <a:p>
            <a:pPr>
              <a:lnSpc>
                <a:spcPts val="2000"/>
              </a:lnSpc>
              <a:buNone/>
            </a:pPr>
            <a:r>
              <a:rPr lang="cs-CZ" sz="2300" dirty="0" smtClean="0"/>
              <a:t>„Ale to je ,Když někoho potká někdo, jak jde žitem kdes′,“ odpověděla Phoebulka. (…)</a:t>
            </a:r>
          </a:p>
          <a:p>
            <a:pPr>
              <a:lnSpc>
                <a:spcPts val="2000"/>
              </a:lnSpc>
              <a:buNone/>
            </a:pPr>
            <a:r>
              <a:rPr lang="cs-CZ" sz="2300" dirty="0" smtClean="0"/>
              <a:t>„Já myslel, že to je ,Když někoho chytí někdo, jak jde žitem kdes′,“ povídám. „Zkrátka a dobře, já si v jednom kuse představuju, jak si spousta malejch dětí na něco hraje v takovým velikánským žitným poli. … A já stojím na okraji nějakýho šílenýho útesu. Mám na starosti to, že musím chytnout každýho, kdo y z toho útesu moh spadnout – já jen jako, že když utíká a nekouká kam, musím se já odněkud vynořit a chytit ho. A to bych dělal pořád. … Já vím, že je to šílenství.“</a:t>
            </a:r>
          </a:p>
          <a:p>
            <a:pPr>
              <a:buNone/>
            </a:pPr>
            <a:endParaRPr lang="cs-CZ"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Jerome David Salinger</a:t>
            </a:r>
            <a:br>
              <a:rPr lang="cs-CZ" dirty="0" smtClean="0"/>
            </a:br>
            <a:r>
              <a:rPr lang="cs-CZ" dirty="0" smtClean="0"/>
              <a:t>Kdo chytá v žitě – otázky k textu II.</a:t>
            </a:r>
            <a:endParaRPr lang="cs-CZ" dirty="0"/>
          </a:p>
        </p:txBody>
      </p:sp>
      <p:sp>
        <p:nvSpPr>
          <p:cNvPr id="3" name="Zástupný symbol pro obsah 2"/>
          <p:cNvSpPr>
            <a:spLocks noGrp="1"/>
          </p:cNvSpPr>
          <p:nvPr>
            <p:ph idx="1"/>
          </p:nvPr>
        </p:nvSpPr>
        <p:spPr/>
        <p:txBody>
          <a:bodyPr>
            <a:normAutofit fontScale="70000" lnSpcReduction="20000"/>
          </a:bodyPr>
          <a:lstStyle/>
          <a:p>
            <a:pPr marL="514350" indent="-514350">
              <a:buClr>
                <a:schemeClr val="bg2">
                  <a:lumMod val="25000"/>
                </a:schemeClr>
              </a:buClr>
              <a:buFont typeface="+mj-lt"/>
              <a:buAutoNum type="arabicPeriod"/>
            </a:pPr>
            <a:r>
              <a:rPr lang="cs-CZ" dirty="0" smtClean="0"/>
              <a:t>Kde se odehrává děj v tomto úryvku?</a:t>
            </a:r>
          </a:p>
          <a:p>
            <a:pPr marL="514350" indent="-514350">
              <a:buClr>
                <a:schemeClr val="bg2">
                  <a:lumMod val="25000"/>
                </a:schemeClr>
              </a:buClr>
              <a:buFont typeface="+mj-lt"/>
              <a:buAutoNum type="arabicPeriod"/>
            </a:pPr>
            <a:r>
              <a:rPr lang="cs-CZ" dirty="0" smtClean="0"/>
              <a:t>Jak se jmenuje ženská postava v úryvku? V jakém vztahu je k vypravěči?</a:t>
            </a:r>
          </a:p>
          <a:p>
            <a:pPr marL="514350" indent="-514350">
              <a:buClr>
                <a:schemeClr val="bg2">
                  <a:lumMod val="25000"/>
                </a:schemeClr>
              </a:buClr>
              <a:buFont typeface="+mj-lt"/>
              <a:buAutoNum type="arabicPeriod"/>
            </a:pPr>
            <a:r>
              <a:rPr lang="cs-CZ" dirty="0" smtClean="0"/>
              <a:t>Jak Holden hodnotí okolní postavy? Co kritizuje především? Souhlasíte s jeho názorem? Zažili jste podobnou situaci? </a:t>
            </a:r>
          </a:p>
          <a:p>
            <a:pPr marL="514350" indent="-514350">
              <a:buClr>
                <a:schemeClr val="bg2">
                  <a:lumMod val="25000"/>
                </a:schemeClr>
              </a:buClr>
              <a:buFont typeface="+mj-lt"/>
              <a:buAutoNum type="arabicPeriod"/>
            </a:pPr>
            <a:r>
              <a:rPr lang="cs-CZ" dirty="0" smtClean="0"/>
              <a:t>V jakém vztahu k prostředí a hovoru je jazyk, který Holden používá?</a:t>
            </a:r>
          </a:p>
          <a:p>
            <a:pPr marL="514350" indent="-514350">
              <a:buClr>
                <a:schemeClr val="bg2">
                  <a:lumMod val="25000"/>
                </a:schemeClr>
              </a:buClr>
              <a:buFont typeface="+mj-lt"/>
              <a:buAutoNum type="arabicPeriod"/>
            </a:pPr>
            <a:r>
              <a:rPr lang="cs-CZ" dirty="0" smtClean="0"/>
              <a:t>Mezi nespisovnými slovy jsou tentokráte i vulgarismy. Která slova či slovní spojení to jsou? Užíváte je i vy?</a:t>
            </a:r>
          </a:p>
          <a:p>
            <a:pPr marL="514350" indent="-514350">
              <a:buClr>
                <a:schemeClr val="bg2">
                  <a:lumMod val="25000"/>
                </a:schemeClr>
              </a:buClr>
              <a:buFont typeface="+mj-lt"/>
              <a:buAutoNum type="arabicPeriod"/>
            </a:pPr>
            <a:r>
              <a:rPr lang="cs-CZ" dirty="0" smtClean="0"/>
              <a:t>Která slova v textu považujete již za zastaralá? (Román byl vydán v padesátých letech.)</a:t>
            </a:r>
          </a:p>
          <a:p>
            <a:pPr marL="514350" indent="-514350">
              <a:buClr>
                <a:schemeClr val="bg2">
                  <a:lumMod val="25000"/>
                </a:schemeClr>
              </a:buClr>
              <a:buFont typeface="+mj-lt"/>
              <a:buAutoNum type="arabicPeriod"/>
            </a:pPr>
            <a:r>
              <a:rPr lang="cs-CZ" dirty="0" smtClean="0"/>
              <a:t>Která slova nebo obraty považujete za projev nadsázky?</a:t>
            </a:r>
          </a:p>
          <a:p>
            <a:pPr marL="514350" indent="-514350">
              <a:buClr>
                <a:schemeClr val="bg2">
                  <a:lumMod val="25000"/>
                </a:schemeClr>
              </a:buClr>
              <a:buFont typeface="+mj-lt"/>
              <a:buAutoNum type="arabicPeriod"/>
            </a:pPr>
            <a:r>
              <a:rPr lang="cs-CZ" dirty="0" smtClean="0"/>
              <a:t>Kterým slovům nerozumíte? Vysvětlete, co znamená  např. „blazeovaně“. </a:t>
            </a:r>
          </a:p>
          <a:p>
            <a:pPr marL="514350" indent="-514350">
              <a:buClr>
                <a:schemeClr val="bg2">
                  <a:lumMod val="25000"/>
                </a:schemeClr>
              </a:buClr>
              <a:buFont typeface="+mj-lt"/>
              <a:buAutoNum type="arabicPeriod"/>
            </a:pPr>
            <a:r>
              <a:rPr lang="cs-CZ" dirty="0" smtClean="0"/>
              <a:t>Najděte v textu slovo zdrobnělé.</a:t>
            </a:r>
          </a:p>
          <a:p>
            <a:pPr marL="0" indent="0" algn="r">
              <a:buClr>
                <a:schemeClr val="bg2">
                  <a:lumMod val="25000"/>
                </a:schemeClr>
              </a:buClr>
              <a:buNone/>
            </a:pPr>
            <a:r>
              <a:rPr lang="cs-CZ" sz="1800" dirty="0" smtClean="0"/>
              <a:t>Řešení viz </a:t>
            </a:r>
            <a:r>
              <a:rPr lang="cs-CZ" sz="1800" dirty="0" err="1" smtClean="0">
                <a:hlinkClick r:id="rId2" action="ppaction://hlinksldjump"/>
              </a:rPr>
              <a:t>Jerome</a:t>
            </a:r>
            <a:r>
              <a:rPr lang="cs-CZ" sz="1800" dirty="0" smtClean="0">
                <a:hlinkClick r:id="rId2" action="ppaction://hlinksldjump"/>
              </a:rPr>
              <a:t> David </a:t>
            </a:r>
            <a:r>
              <a:rPr lang="cs-CZ" sz="1800" dirty="0" err="1" smtClean="0">
                <a:hlinkClick r:id="rId2" action="ppaction://hlinksldjump"/>
              </a:rPr>
              <a:t>Salinger</a:t>
            </a:r>
            <a:r>
              <a:rPr lang="cs-CZ" sz="1800" dirty="0" smtClean="0">
                <a:hlinkClick r:id="rId2" action="ppaction://hlinksldjump"/>
              </a:rPr>
              <a:t> Kdo chytá v žitě – odpovědi II.</a:t>
            </a:r>
            <a:r>
              <a:rPr lang="cs-CZ" sz="1800" dirty="0" smtClean="0"/>
              <a:t> </a:t>
            </a:r>
            <a:endParaRPr lang="cs-CZ" sz="2600"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Jerome David Salinger</a:t>
            </a:r>
            <a:br>
              <a:rPr lang="cs-CZ" dirty="0" smtClean="0"/>
            </a:br>
            <a:r>
              <a:rPr lang="cs-CZ" dirty="0" smtClean="0"/>
              <a:t>Kdo chytá v žitě – úryvek II.</a:t>
            </a:r>
            <a:endParaRPr lang="cs-CZ" dirty="0"/>
          </a:p>
        </p:txBody>
      </p:sp>
      <p:sp>
        <p:nvSpPr>
          <p:cNvPr id="3" name="Zástupný symbol pro obsah 2"/>
          <p:cNvSpPr>
            <a:spLocks noGrp="1"/>
          </p:cNvSpPr>
          <p:nvPr>
            <p:ph idx="1"/>
          </p:nvPr>
        </p:nvSpPr>
        <p:spPr/>
        <p:txBody>
          <a:bodyPr>
            <a:normAutofit fontScale="62500" lnSpcReduction="20000"/>
          </a:bodyPr>
          <a:lstStyle/>
          <a:p>
            <a:pPr algn="just">
              <a:buNone/>
            </a:pPr>
            <a:r>
              <a:rPr lang="cs-CZ" dirty="0" smtClean="0"/>
              <a:t>Po prvním jednání jsme šli se všema ostatníma kreténama ven na cigaretu. To vám byla ohromná sranda. Za celej život  jste neviděli tolik tajtrlíků, každej hulil jak zjednanej a mluvil o představení tak, aby to každej slyšel a hned poznal, jak je inteligentní. Vedle nás stál jeden filmovej herec – pěknej trouba – a kouřil cigaretu. Já nevím, jak se jmenuje, ale hraje vždycky ve válečnejch filmech toho chlápka, co se posere strachem, když má vylízt ze zákopu. Byl tam s  jednou fantastickou blondýnkou a oba dva se snažili tvářit hrozně blazeovaně, jako by si nebyli vůbec vědomi, že se na ně lidi koukají. Skromňoučkej jak fialinka. Měl jsem z toho ohromnou jundu. Sallyna, až na to, že básnila o Luntovejch, moc nemluvila, poněvadž měla strašně práce, jak musela jezdit očima na všechny strany a bejt roztomilá. Načež z ničeho nic uviděla na druhý straně vestibulu jednoho známýho kreténa. (…) Měli jste vidět, jak si to „ahoj“ řekli! Byli byste si mysleli, že se neviděli nejmíň dvacet let! Byli byste si řekli, že je v dětství koupali v jedný vaničce nebo co. (…) A legrace na tom byla, že se pravděpodobně setkali všeho všudy jen jednou, na nějakým mejdanu tajtrlíků. Když už byli celí poslintaný blahem, tak nás Sallyna konečně představila.</a:t>
            </a:r>
            <a:endParaRPr lang="cs-CZ"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Jerome David Salinger</a:t>
            </a:r>
            <a:br>
              <a:rPr lang="cs-CZ" dirty="0" smtClean="0"/>
            </a:br>
            <a:r>
              <a:rPr lang="cs-CZ" dirty="0" smtClean="0"/>
              <a:t>Kdo chytá v žitě – odpovědi I.</a:t>
            </a:r>
            <a:endParaRPr lang="cs-CZ" dirty="0"/>
          </a:p>
        </p:txBody>
      </p:sp>
      <p:sp>
        <p:nvSpPr>
          <p:cNvPr id="3" name="Zástupný symbol pro obsah 2"/>
          <p:cNvSpPr>
            <a:spLocks noGrp="1"/>
          </p:cNvSpPr>
          <p:nvPr>
            <p:ph idx="1"/>
          </p:nvPr>
        </p:nvSpPr>
        <p:spPr/>
        <p:txBody>
          <a:bodyPr>
            <a:normAutofit fontScale="92500" lnSpcReduction="20000"/>
          </a:bodyPr>
          <a:lstStyle/>
          <a:p>
            <a:pPr marL="514350" indent="-514350">
              <a:buClr>
                <a:schemeClr val="bg2">
                  <a:lumMod val="25000"/>
                </a:schemeClr>
              </a:buClr>
              <a:buFont typeface="+mj-lt"/>
              <a:buAutoNum type="arabicPeriod"/>
            </a:pPr>
            <a:r>
              <a:rPr lang="cs-CZ" dirty="0" smtClean="0"/>
              <a:t>Rozhovor o vysněném povolání</a:t>
            </a:r>
          </a:p>
          <a:p>
            <a:pPr marL="514350" indent="-514350">
              <a:buClr>
                <a:schemeClr val="bg2">
                  <a:lumMod val="25000"/>
                </a:schemeClr>
              </a:buClr>
              <a:buFont typeface="+mj-lt"/>
              <a:buAutoNum type="arabicPeriod"/>
            </a:pPr>
            <a:r>
              <a:rPr lang="cs-CZ" dirty="0" smtClean="0"/>
              <a:t>Dvě postavy – vypravěč a Phoebulka, kladný / přátelský vztah, možná sourozenci („tatínek tě zabije“)</a:t>
            </a:r>
          </a:p>
          <a:p>
            <a:pPr marL="514350" indent="-514350">
              <a:buClr>
                <a:schemeClr val="bg2">
                  <a:lumMod val="25000"/>
                </a:schemeClr>
              </a:buClr>
              <a:buFont typeface="+mj-lt"/>
              <a:buAutoNum type="arabicPeriod"/>
            </a:pPr>
            <a:r>
              <a:rPr lang="cs-CZ" dirty="0" smtClean="0"/>
              <a:t>Vědec, advokát – zde tatínek</a:t>
            </a:r>
          </a:p>
          <a:p>
            <a:pPr marL="514350" indent="-514350">
              <a:buClr>
                <a:schemeClr val="bg2">
                  <a:lumMod val="25000"/>
                </a:schemeClr>
              </a:buClr>
              <a:buFont typeface="+mj-lt"/>
              <a:buAutoNum type="arabicPeriod"/>
            </a:pPr>
            <a:r>
              <a:rPr lang="cs-CZ" dirty="0" smtClean="0"/>
              <a:t>Hromada peněz, golf, bridž, drahá auta</a:t>
            </a:r>
          </a:p>
          <a:p>
            <a:pPr marL="514350" indent="-514350">
              <a:buClr>
                <a:schemeClr val="bg2">
                  <a:lumMod val="25000"/>
                </a:schemeClr>
              </a:buClr>
              <a:buFont typeface="+mj-lt"/>
              <a:buAutoNum type="arabicPeriod"/>
            </a:pPr>
            <a:r>
              <a:rPr lang="cs-CZ" dirty="0" smtClean="0"/>
              <a:t>Ochránce dětí</a:t>
            </a:r>
          </a:p>
          <a:p>
            <a:pPr marL="514350" indent="-514350">
              <a:buClr>
                <a:schemeClr val="bg2">
                  <a:lumMod val="25000"/>
                </a:schemeClr>
              </a:buClr>
              <a:buFont typeface="+mj-lt"/>
              <a:buAutoNum type="arabicPeriod"/>
            </a:pPr>
            <a:r>
              <a:rPr lang="cs-CZ" dirty="0" smtClean="0"/>
              <a:t>Nespisovný jazyk v rovině slovní zásoby a morfologie, tj. tvarů slov, a to nejen v přímé řeči</a:t>
            </a:r>
          </a:p>
          <a:p>
            <a:pPr marL="514350" indent="-514350">
              <a:buClr>
                <a:schemeClr val="bg2">
                  <a:lumMod val="25000"/>
                </a:schemeClr>
              </a:buClr>
              <a:buFont typeface="+mj-lt"/>
              <a:buAutoNum type="arabicPeriod"/>
            </a:pPr>
            <a:r>
              <a:rPr lang="cs-CZ" dirty="0" smtClean="0"/>
              <a:t>Vypravěčem je jedna z postav. Zřejmě mužského rodu, mladší, asi chlapec, ale starší než dívka.</a:t>
            </a:r>
          </a:p>
          <a:p>
            <a:pPr marL="0" indent="0" algn="r">
              <a:buClr>
                <a:schemeClr val="bg2">
                  <a:lumMod val="25000"/>
                </a:schemeClr>
              </a:buClr>
              <a:buNone/>
            </a:pPr>
            <a:r>
              <a:rPr lang="cs-CZ" sz="1800" dirty="0" smtClean="0"/>
              <a:t>Otázky viz: </a:t>
            </a:r>
            <a:r>
              <a:rPr lang="cs-CZ" sz="1800" dirty="0" err="1" smtClean="0">
                <a:hlinkClick r:id="rId2" action="ppaction://hlinksldjump"/>
              </a:rPr>
              <a:t>Jerome</a:t>
            </a:r>
            <a:r>
              <a:rPr lang="cs-CZ" sz="1800" dirty="0" smtClean="0">
                <a:hlinkClick r:id="rId2" action="ppaction://hlinksldjump"/>
              </a:rPr>
              <a:t> David </a:t>
            </a:r>
            <a:r>
              <a:rPr lang="cs-CZ" sz="1800" dirty="0" err="1" smtClean="0">
                <a:hlinkClick r:id="rId2" action="ppaction://hlinksldjump"/>
              </a:rPr>
              <a:t>Salinger</a:t>
            </a:r>
            <a:r>
              <a:rPr lang="cs-CZ" sz="1800" dirty="0" smtClean="0">
                <a:hlinkClick r:id="rId2" action="ppaction://hlinksldjump"/>
              </a:rPr>
              <a:t> Kdo chytá v žitě – otázky k textu I.</a:t>
            </a:r>
            <a:endParaRPr lang="cs-CZ" sz="19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pPr algn="ctr"/>
            <a:r>
              <a:rPr lang="cs-CZ" dirty="0" smtClean="0"/>
              <a:t>Jerome David Salinger</a:t>
            </a:r>
            <a:br>
              <a:rPr lang="cs-CZ" dirty="0" smtClean="0"/>
            </a:br>
            <a:r>
              <a:rPr lang="cs-CZ" dirty="0" smtClean="0"/>
              <a:t>Kdo chytá v žitě – odpovědi II.</a:t>
            </a:r>
            <a:endParaRPr lang="cs-CZ" dirty="0"/>
          </a:p>
        </p:txBody>
      </p:sp>
      <p:sp>
        <p:nvSpPr>
          <p:cNvPr id="3" name="Zástupný symbol pro obsah 2"/>
          <p:cNvSpPr>
            <a:spLocks noGrp="1"/>
          </p:cNvSpPr>
          <p:nvPr>
            <p:ph idx="1"/>
          </p:nvPr>
        </p:nvSpPr>
        <p:spPr/>
        <p:txBody>
          <a:bodyPr>
            <a:normAutofit fontScale="62500" lnSpcReduction="20000"/>
          </a:bodyPr>
          <a:lstStyle/>
          <a:p>
            <a:pPr marL="514350" indent="-514350">
              <a:buFont typeface="+mj-lt"/>
              <a:buAutoNum type="arabicPeriod"/>
            </a:pPr>
            <a:r>
              <a:rPr lang="cs-CZ" dirty="0" smtClean="0"/>
              <a:t>V divadle ve vestibulu v přestávce mezi jednáními - „intelektutální“ společnost</a:t>
            </a:r>
          </a:p>
          <a:p>
            <a:pPr marL="514350" indent="-514350">
              <a:buFont typeface="+mj-lt"/>
              <a:buAutoNum type="arabicPeriod"/>
            </a:pPr>
            <a:r>
              <a:rPr lang="cs-CZ" dirty="0" smtClean="0"/>
              <a:t>Sallyna – tento vztah není tak citlivý (není zde zdrobnělina jména), přítelkyně</a:t>
            </a:r>
          </a:p>
          <a:p>
            <a:pPr marL="514350" indent="-514350">
              <a:buFont typeface="+mj-lt"/>
              <a:buAutoNum type="arabicPeriod"/>
            </a:pPr>
            <a:r>
              <a:rPr lang="cs-CZ" dirty="0" smtClean="0"/>
              <a:t>Hodnotí je velmi negativně – kritizuje přetvářku a falešnou „intelektuálnost“ hovorů, povrchnost atd.</a:t>
            </a:r>
          </a:p>
          <a:p>
            <a:pPr marL="514350" indent="-514350">
              <a:buFont typeface="+mj-lt"/>
              <a:buAutoNum type="arabicPeriod"/>
            </a:pPr>
            <a:r>
              <a:rPr lang="cs-CZ" dirty="0" smtClean="0"/>
              <a:t>--</a:t>
            </a:r>
          </a:p>
          <a:p>
            <a:pPr marL="514350" indent="-514350">
              <a:buFont typeface="+mj-lt"/>
              <a:buAutoNum type="arabicPeriod"/>
            </a:pPr>
            <a:r>
              <a:rPr lang="cs-CZ" dirty="0" smtClean="0"/>
              <a:t>Jazyk je v kontrastu – mohl by to být projev chuti provokovat, projev pohrdání a hledání něčeho pravého bez přetvářky, jinde je to charakterizační prvek atd.</a:t>
            </a:r>
          </a:p>
          <a:p>
            <a:pPr marL="514350" indent="-514350">
              <a:buFont typeface="+mj-lt"/>
              <a:buAutoNum type="arabicPeriod"/>
            </a:pPr>
            <a:r>
              <a:rPr lang="cs-CZ" dirty="0" smtClean="0"/>
              <a:t>Např. kretén </a:t>
            </a:r>
          </a:p>
          <a:p>
            <a:pPr marL="514350" indent="-514350">
              <a:buFont typeface="+mj-lt"/>
              <a:buAutoNum type="arabicPeriod"/>
            </a:pPr>
            <a:r>
              <a:rPr lang="cs-CZ" dirty="0" smtClean="0"/>
              <a:t>Např. junda  </a:t>
            </a:r>
          </a:p>
          <a:p>
            <a:pPr marL="514350" indent="-514350">
              <a:buFont typeface="+mj-lt"/>
              <a:buAutoNum type="arabicPeriod"/>
            </a:pPr>
            <a:r>
              <a:rPr lang="cs-CZ" dirty="0" smtClean="0"/>
              <a:t>Např. fantastická blondýna – za celej život jste neviděli tolik tajtrlíků – strašně práce – poslintaný blahem atd.</a:t>
            </a:r>
          </a:p>
          <a:p>
            <a:pPr marL="514350" indent="-514350">
              <a:buFont typeface="+mj-lt"/>
              <a:buAutoNum type="arabicPeriod"/>
            </a:pPr>
            <a:r>
              <a:rPr lang="cs-CZ" dirty="0" smtClean="0"/>
              <a:t>Blazeovaně – znuděně, netečně</a:t>
            </a:r>
          </a:p>
          <a:p>
            <a:pPr marL="514350" indent="-514350">
              <a:buFont typeface="+mj-lt"/>
              <a:buAutoNum type="arabicPeriod"/>
            </a:pPr>
            <a:r>
              <a:rPr lang="cs-CZ" dirty="0" smtClean="0"/>
              <a:t>Např. skromňoučkej, fialinka – zde přirovnání jako projev ironie, vanička</a:t>
            </a:r>
          </a:p>
          <a:p>
            <a:pPr marL="0" indent="0" algn="r">
              <a:buNone/>
            </a:pPr>
            <a:r>
              <a:rPr lang="cs-CZ" sz="2600" dirty="0" smtClean="0"/>
              <a:t>Otázky viz: </a:t>
            </a:r>
            <a:r>
              <a:rPr lang="cs-CZ" sz="2600" dirty="0" err="1" smtClean="0">
                <a:hlinkClick r:id="rId2" action="ppaction://hlinksldjump"/>
              </a:rPr>
              <a:t>Jerome</a:t>
            </a:r>
            <a:r>
              <a:rPr lang="cs-CZ" sz="2600" dirty="0" smtClean="0">
                <a:hlinkClick r:id="rId2" action="ppaction://hlinksldjump"/>
              </a:rPr>
              <a:t> David </a:t>
            </a:r>
            <a:r>
              <a:rPr lang="cs-CZ" sz="2600" dirty="0" err="1" smtClean="0">
                <a:hlinkClick r:id="rId2" action="ppaction://hlinksldjump"/>
              </a:rPr>
              <a:t>Salinger</a:t>
            </a:r>
            <a:r>
              <a:rPr lang="cs-CZ" sz="2600" dirty="0" smtClean="0">
                <a:hlinkClick r:id="rId2" action="ppaction://hlinksldjump"/>
              </a:rPr>
              <a:t> Kdo chytá v žitě – otázky k textu II.</a:t>
            </a:r>
            <a:r>
              <a:rPr lang="cs-CZ" sz="2600" dirty="0" smtClean="0"/>
              <a:t> </a:t>
            </a:r>
            <a:endParaRPr lang="cs-CZ" sz="26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Zdroje a citace</a:t>
            </a:r>
            <a:endParaRPr lang="cs-CZ" dirty="0"/>
          </a:p>
        </p:txBody>
      </p:sp>
      <p:sp>
        <p:nvSpPr>
          <p:cNvPr id="3" name="Zástupný symbol pro obsah 2"/>
          <p:cNvSpPr>
            <a:spLocks noGrp="1"/>
          </p:cNvSpPr>
          <p:nvPr>
            <p:ph idx="1"/>
          </p:nvPr>
        </p:nvSpPr>
        <p:spPr/>
        <p:txBody>
          <a:bodyPr>
            <a:noAutofit/>
          </a:bodyPr>
          <a:lstStyle/>
          <a:p>
            <a:pPr>
              <a:lnSpc>
                <a:spcPts val="2000"/>
              </a:lnSpc>
              <a:buClr>
                <a:schemeClr val="tx1"/>
              </a:buClr>
              <a:buNone/>
            </a:pPr>
            <a:endParaRPr lang="cs-CZ" sz="1800" u="sng" dirty="0" smtClean="0">
              <a:hlinkClick r:id="rId2"/>
            </a:endParaRPr>
          </a:p>
          <a:p>
            <a:pPr>
              <a:lnSpc>
                <a:spcPts val="2000"/>
              </a:lnSpc>
              <a:buClr>
                <a:schemeClr val="tx1"/>
              </a:buClr>
              <a:buFont typeface="Arial" pitchFamily="34" charset="0"/>
              <a:buChar char="•"/>
            </a:pPr>
            <a:r>
              <a:rPr lang="cs-CZ" sz="1800" dirty="0" smtClean="0"/>
              <a:t>SALINGER, Jerome David. Kdo chytá v žitě, Praha:  Volvox globator,  2000,  ISBN 80-7207-369-9</a:t>
            </a:r>
          </a:p>
          <a:p>
            <a:pPr>
              <a:lnSpc>
                <a:spcPts val="2000"/>
              </a:lnSpc>
              <a:buClr>
                <a:schemeClr val="tx1"/>
              </a:buClr>
              <a:buFont typeface="Arial" pitchFamily="34" charset="0"/>
              <a:buChar char="•"/>
            </a:pPr>
            <a:r>
              <a:rPr lang="cs-CZ" sz="1800" dirty="0" smtClean="0"/>
              <a:t>Kliparty na snímku 3 - viz galerie Klipart [cit.22.08.2013]. Dostupné pod licencí Microsoft Office 2010: &lt;</a:t>
            </a:r>
            <a:r>
              <a:rPr lang="cs-CZ" sz="1800" u="sng" dirty="0" smtClean="0">
                <a:hlinkClick r:id="rId3"/>
              </a:rPr>
              <a:t>http://office.microsoft.com/cs-cz/images/</a:t>
            </a:r>
            <a:r>
              <a:rPr lang="cs-CZ" sz="1800" dirty="0" smtClean="0"/>
              <a:t>&gt;. </a:t>
            </a:r>
          </a:p>
          <a:p>
            <a:pPr>
              <a:lnSpc>
                <a:spcPts val="2000"/>
              </a:lnSpc>
              <a:buClr>
                <a:schemeClr val="tx1"/>
              </a:buClr>
              <a:buFont typeface="Arial" pitchFamily="34" charset="0"/>
              <a:buChar char="•"/>
            </a:pPr>
            <a:r>
              <a:rPr lang="cs-CZ" sz="1800" dirty="0" smtClean="0"/>
              <a:t>Obr. 1 – podpis autora - </a:t>
            </a:r>
            <a:r>
              <a:rPr lang="cs-CZ" sz="1800" i="1" dirty="0" smtClean="0"/>
              <a:t>wikipedia</a:t>
            </a:r>
            <a:r>
              <a:rPr lang="cs-CZ" sz="1800" dirty="0" smtClean="0"/>
              <a:t> [online]. [cit. 22.08.2013]. Dostupný na WWW: </a:t>
            </a:r>
            <a:r>
              <a:rPr lang="cs-CZ" sz="1800" u="sng" dirty="0" smtClean="0">
                <a:hlinkClick r:id="rId2"/>
              </a:rPr>
              <a:t>http://upload.wikimedia.org/wikipedia/commons/thumb/1/15/Jd_salinger_signature.png/220px-Jd_salinger_signature.png</a:t>
            </a:r>
            <a:r>
              <a:rPr lang="cs-CZ" sz="1800" dirty="0" smtClean="0"/>
              <a:t> </a:t>
            </a:r>
          </a:p>
          <a:p>
            <a:pPr>
              <a:lnSpc>
                <a:spcPts val="2000"/>
              </a:lnSpc>
              <a:buClr>
                <a:schemeClr val="tx1"/>
              </a:buClr>
              <a:buFont typeface="Arial" pitchFamily="34" charset="0"/>
              <a:buChar char="•"/>
            </a:pPr>
            <a:r>
              <a:rPr lang="cs-CZ" sz="1800" dirty="0" smtClean="0"/>
              <a:t>Obr. 2 – přírodovědecké muzeum, kde se odehrály některé pasáže románu - </a:t>
            </a:r>
            <a:r>
              <a:rPr lang="cs-CZ" sz="1800" i="1" dirty="0" smtClean="0"/>
              <a:t>wikipedia</a:t>
            </a:r>
            <a:r>
              <a:rPr lang="cs-CZ" sz="1800" dirty="0" smtClean="0"/>
              <a:t> [online]. [cit. 22.08.2013]. Dostupný na WWW: </a:t>
            </a:r>
            <a:r>
              <a:rPr lang="cs-CZ" sz="1800" dirty="0" smtClean="0">
                <a:hlinkClick r:id="rId4"/>
              </a:rPr>
              <a:t>http://upload.wikimedia.org/wikipedia/commons/thumb/d/d5/AMNH-exterior.jpg/220px-AMNH-exterior.jpg</a:t>
            </a:r>
            <a:endParaRPr lang="cs-CZ" sz="1800" dirty="0" smtClean="0"/>
          </a:p>
          <a:p>
            <a:pPr>
              <a:lnSpc>
                <a:spcPts val="2000"/>
              </a:lnSpc>
              <a:buClr>
                <a:schemeClr val="tx1"/>
              </a:buClr>
              <a:buFont typeface="Arial" pitchFamily="34" charset="0"/>
              <a:buChar char="•"/>
            </a:pPr>
            <a:r>
              <a:rPr lang="cs-CZ" sz="1800" dirty="0" smtClean="0"/>
              <a:t>Obr. 3 – rybník v Central parku (dtto) - </a:t>
            </a:r>
            <a:r>
              <a:rPr lang="cs-CZ" sz="1800" i="1" dirty="0" smtClean="0"/>
              <a:t>wikipedia</a:t>
            </a:r>
            <a:r>
              <a:rPr lang="cs-CZ" sz="1800" dirty="0" smtClean="0"/>
              <a:t> [online]. [cit.22.08.2013]. Dostupný na WWW: </a:t>
            </a:r>
          </a:p>
          <a:p>
            <a:pPr>
              <a:lnSpc>
                <a:spcPts val="2000"/>
              </a:lnSpc>
              <a:buClr>
                <a:schemeClr val="tx1"/>
              </a:buClr>
              <a:buFont typeface="Arial" pitchFamily="34" charset="0"/>
              <a:buChar char="•"/>
            </a:pPr>
            <a:r>
              <a:rPr lang="cs-CZ" sz="1800" dirty="0" smtClean="0">
                <a:hlinkClick r:id="rId5"/>
              </a:rPr>
              <a:t>http://upload.wikimedia.org/wikipedia/commons/thumb/1/1a/Central_park_newyork.jpeg/220px-Central_park_newyork.jpeg</a:t>
            </a:r>
            <a:r>
              <a:rPr lang="cs-CZ" sz="1800" dirty="0" smtClean="0"/>
              <a:t> </a:t>
            </a:r>
          </a:p>
          <a:p>
            <a:pPr>
              <a:lnSpc>
                <a:spcPts val="2000"/>
              </a:lnSpc>
              <a:buClr>
                <a:schemeClr val="tx1"/>
              </a:buClr>
              <a:buFont typeface="Arial" pitchFamily="34" charset="0"/>
              <a:buChar char="•"/>
            </a:pPr>
            <a:r>
              <a:rPr lang="cs-CZ" sz="1800" dirty="0" smtClean="0"/>
              <a:t>Archiv autora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Lití písma">
  <a:themeElements>
    <a:clrScheme name="Živly">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Vlastní 2">
      <a:majorFont>
        <a:latin typeface="Times New Roman"/>
        <a:ea typeface=""/>
        <a:cs typeface=""/>
      </a:majorFont>
      <a:minorFont>
        <a:latin typeface="Times New Roman"/>
        <a:ea typeface=""/>
        <a:cs typeface=""/>
      </a:minorFont>
    </a:fontScheme>
    <a:fmtScheme name="Lití písma">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207</TotalTime>
  <Words>1604</Words>
  <Application>Microsoft Office PowerPoint</Application>
  <PresentationFormat>Předvádění na obrazovce (4:3)</PresentationFormat>
  <Paragraphs>95</Paragraphs>
  <Slides>12</Slides>
  <Notes>1</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Lití písma</vt:lpstr>
      <vt:lpstr>Prezentace aplikace PowerPoint</vt:lpstr>
      <vt:lpstr>Anotace</vt:lpstr>
      <vt:lpstr>JEROME DAVID SALINGER KDO CHYTÁ V ŽITĚ Světová literatura 20. století</vt:lpstr>
      <vt:lpstr>Jerome David Salinger</vt:lpstr>
      <vt:lpstr>Jerome David Salinger Kdo chytá v žitě</vt:lpstr>
      <vt:lpstr>Jerome David Salinger Kdo chytá v žitě – otázky k textu I.</vt:lpstr>
      <vt:lpstr>Jerome David Salinger Kdo chytá v žitě – úryvek I.</vt:lpstr>
      <vt:lpstr>Jerome David Salinger Kdo chytá v žitě – otázky k textu II.</vt:lpstr>
      <vt:lpstr>Jerome David Salinger Kdo chytá v žitě – úryvek II.</vt:lpstr>
      <vt:lpstr>Jerome David Salinger Kdo chytá v žitě – odpovědi I.</vt:lpstr>
      <vt:lpstr>Jerome David Salinger Kdo chytá v žitě – odpovědi II.</vt:lpstr>
      <vt:lpstr>Zdroje a citace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Doma</dc:creator>
  <cp:lastModifiedBy>Eva Fučilová</cp:lastModifiedBy>
  <cp:revision>18</cp:revision>
  <dcterms:created xsi:type="dcterms:W3CDTF">2013-08-22T13:20:54Z</dcterms:created>
  <dcterms:modified xsi:type="dcterms:W3CDTF">2013-08-29T11:37:22Z</dcterms:modified>
</cp:coreProperties>
</file>