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sldIdLst>
    <p:sldId id="272" r:id="rId2"/>
    <p:sldId id="259" r:id="rId3"/>
    <p:sldId id="256" r:id="rId4"/>
    <p:sldId id="257" r:id="rId5"/>
    <p:sldId id="260" r:id="rId6"/>
    <p:sldId id="261" r:id="rId7"/>
    <p:sldId id="263" r:id="rId8"/>
    <p:sldId id="264" r:id="rId9"/>
    <p:sldId id="262" r:id="rId10"/>
    <p:sldId id="265" r:id="rId11"/>
    <p:sldId id="267" r:id="rId12"/>
    <p:sldId id="266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773" autoAdjust="0"/>
    <p:restoredTop sz="94660"/>
  </p:normalViewPr>
  <p:slideViewPr>
    <p:cSldViewPr>
      <p:cViewPr varScale="1">
        <p:scale>
          <a:sx n="87" d="100"/>
          <a:sy n="87" d="100"/>
        </p:scale>
        <p:origin x="-189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25790AB3-A348-40BC-B132-E91EBCD659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9" grpId="0" build="p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44924896-4E01-4472-AB75-94D4F02B9D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EBA47D88-CDA2-4316-A920-04250B2C3A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71A22-8FA8-4E7E-9B14-291FF4E37E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A545DD-DD83-4692-AA42-E1C0E3B383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F2A86F8E-9E09-4062-8BFD-05825B602C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1FBD7D-9775-4D60-9FA2-DC454C0719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B91D9C18-325D-4D7E-90E3-A77F4EA5D1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7644EDEC-EB1D-41CF-BD7D-03B8744F57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241DC4-73E4-4D9A-ABDA-CD5F03141F5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B15D76-CD62-4425-9603-2BBEBF2676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3A46A8C-C5AC-4F1D-968A-19E6E56614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3" grpId="0" build="p"/>
    </p:bld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3341" name="Group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3745591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Právní řád ČR a právní ochrana občanů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671763" y="3244850"/>
            <a:ext cx="18415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folHlink"/>
              </a:buClr>
              <a:buSzPct val="90000"/>
              <a:defRPr/>
            </a:pPr>
            <a:endParaRPr lang="cs-CZ" b="1" dirty="0">
              <a:effectLst>
                <a:outerShdw blurRad="38100" dist="38100" dir="2700000" algn="tl">
                  <a:srgbClr val="000000"/>
                </a:outerShdw>
              </a:effectLst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60648"/>
            <a:ext cx="8229600" cy="1143000"/>
          </a:xfrm>
        </p:spPr>
        <p:txBody>
          <a:bodyPr anchor="b"/>
          <a:lstStyle/>
          <a:p>
            <a:pPr eaLnBrk="1" hangingPunct="1"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495800"/>
          </a:xfrm>
        </p:spPr>
        <p:txBody>
          <a:bodyPr>
            <a:normAutofit/>
          </a:bodyPr>
          <a:lstStyle/>
          <a:p>
            <a:pPr indent="-273050" eaLnBrk="1" hangingPunct="1">
              <a:lnSpc>
                <a:spcPct val="80000"/>
              </a:lnSpc>
              <a:defRPr/>
            </a:pPr>
            <a:r>
              <a:rPr lang="cs-CZ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u="sng" dirty="0">
                <a:latin typeface="Arial" charset="0"/>
                <a:cs typeface="Arial" charset="0"/>
              </a:rPr>
              <a:t>Výuka občanské nauky v </a:t>
            </a:r>
            <a:r>
              <a:rPr lang="cs-CZ" u="sng" dirty="0" smtClean="0">
                <a:latin typeface="Arial" charset="0"/>
                <a:cs typeface="Arial" charset="0"/>
              </a:rPr>
              <a:t>2.</a:t>
            </a:r>
            <a:r>
              <a:rPr lang="cs-CZ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dirty="0">
                <a:latin typeface="Arial" charset="0"/>
                <a:cs typeface="Arial" charset="0"/>
              </a:rPr>
              <a:t>je aktivizace žáků  v hodinách občanské nauky a </a:t>
            </a:r>
            <a:r>
              <a:rPr lang="cs-CZ" dirty="0" smtClean="0">
                <a:latin typeface="Arial" charset="0"/>
                <a:cs typeface="Arial" charset="0"/>
              </a:rPr>
              <a:t>jejich orientace v základních odvětvích práva, se kterými se mohou setkat ve svém životě. Rovněž další témata jsou  vyučována s důrazem na praktický život. </a:t>
            </a:r>
            <a:r>
              <a:rPr lang="cs-CZ" dirty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indent="-273050" eaLnBrk="1" hangingPunct="1">
              <a:lnSpc>
                <a:spcPct val="80000"/>
              </a:lnSpc>
              <a:defRPr/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>
                <a:latin typeface="Arial" charset="0"/>
                <a:cs typeface="Arial" charset="0"/>
              </a:rPr>
              <a:t>právní řád</a:t>
            </a:r>
            <a:r>
              <a:rPr lang="cs-CZ" b="1" u="sng" dirty="0"/>
              <a:t>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ČR</a:t>
            </a:r>
            <a:r>
              <a:rPr lang="cs-CZ" u="sng" dirty="0" smtClean="0">
                <a:latin typeface="Arial" charset="0"/>
                <a:cs typeface="Arial" charset="0"/>
              </a:rPr>
              <a:t> </a:t>
            </a:r>
            <a:r>
              <a:rPr lang="cs-CZ" u="sng" dirty="0">
                <a:latin typeface="Arial" charset="0"/>
                <a:cs typeface="Arial" charset="0"/>
              </a:rPr>
              <a:t>a právní ochranu občanů.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Právní řád ČR a právní ochrana občanů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Právní řád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Tvoří jej všechny právní předpisy vydané státem.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Občané jsou povinni se jimi řídit, jinak jim hrozí postih. Neznalost zákona neomlouvá.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Všechny právní předpisy jsou vydávány ve Sbírce zákonů.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Právní řád tvoří </a:t>
            </a:r>
            <a:r>
              <a:rPr lang="cs-CZ" b="1" dirty="0">
                <a:effectLst/>
              </a:rPr>
              <a:t>ústava, ústavní zákony, </a:t>
            </a:r>
            <a:r>
              <a:rPr lang="cs-CZ" b="1" dirty="0" err="1">
                <a:effectLst/>
              </a:rPr>
              <a:t>zákony</a:t>
            </a:r>
            <a:r>
              <a:rPr lang="cs-CZ" b="1" dirty="0">
                <a:effectLst/>
              </a:rPr>
              <a:t>, nařízení a vyhlášky </a:t>
            </a:r>
            <a:r>
              <a:rPr lang="cs-CZ" b="1">
                <a:effectLst/>
              </a:rPr>
              <a:t>vydané </a:t>
            </a:r>
            <a:r>
              <a:rPr lang="cs-CZ" b="1" smtClean="0">
                <a:effectLst/>
              </a:rPr>
              <a:t>státem.</a:t>
            </a:r>
            <a:endParaRPr lang="cs-CZ" b="1" dirty="0">
              <a:effectLst/>
            </a:endParaRPr>
          </a:p>
        </p:txBody>
      </p:sp>
      <p:pic>
        <p:nvPicPr>
          <p:cNvPr id="16387" name="Picture 5" descr="C:\Users\Vašek\AppData\Local\Microsoft\Windows\Temporary Internet Files\Content.IE5\YI63LJE3\MC9003392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428625"/>
            <a:ext cx="906463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1" name="Rectangle 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Rozdělení zákonů</a:t>
            </a:r>
          </a:p>
        </p:txBody>
      </p:sp>
      <p:sp>
        <p:nvSpPr>
          <p:cNvPr id="72722" name="Rectangle 18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Soustavu zákonů dělíme na právo soukromé </a:t>
            </a:r>
            <a:endParaRPr lang="cs-CZ" dirty="0" smtClean="0"/>
          </a:p>
          <a:p>
            <a:pPr marL="0" indent="0"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a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smtClean="0"/>
              <a:t>právo </a:t>
            </a:r>
            <a:r>
              <a:rPr lang="cs-CZ" dirty="0"/>
              <a:t>veřejné.</a:t>
            </a:r>
          </a:p>
          <a:p>
            <a:pPr eaLnBrk="1" hangingPunct="1">
              <a:defRPr/>
            </a:pPr>
            <a:r>
              <a:rPr lang="cs-CZ" dirty="0"/>
              <a:t>Veřejné právo se zaměřuje na ochranu veřejných věcí (veřejného pořádku, veřejných institucí). Patří sem právo ústavní, trestní, správní </a:t>
            </a:r>
            <a:endParaRPr lang="cs-CZ" dirty="0" smtClean="0"/>
          </a:p>
          <a:p>
            <a:pPr marL="0" indent="0" eaLnBrk="1" hangingPunct="1"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/>
              <a:t>finanční. </a:t>
            </a:r>
          </a:p>
          <a:p>
            <a:pPr eaLnBrk="1" hangingPunct="1">
              <a:defRPr/>
            </a:pPr>
            <a:r>
              <a:rPr lang="cs-CZ" dirty="0"/>
              <a:t>Zájem veřejný je nadřazen nad zájmy jednotlivce</a:t>
            </a:r>
          </a:p>
        </p:txBody>
      </p:sp>
      <p:pic>
        <p:nvPicPr>
          <p:cNvPr id="72728" name="Picture 24" descr="C:\Users\Vašek\AppData\Local\Microsoft\Windows\Temporary Internet Files\Content.IE5\EMQ07PKM\MC9000567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0" y="571500"/>
            <a:ext cx="1814513" cy="171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31" name="Picture 27" descr="C:\Users\Vašek\AppData\Local\Microsoft\Windows\Temporary Internet Files\Content.IE5\YI63LJE3\MC9002130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6688" y="4214813"/>
            <a:ext cx="11779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2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2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1268413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Soukromé právo zahrnuje právo občanské, rodinné, obchodní a pracovní.</a:t>
            </a:r>
          </a:p>
          <a:p>
            <a:pPr eaLnBrk="1" hangingPunct="1">
              <a:defRPr/>
            </a:pPr>
            <a:r>
              <a:rPr lang="cs-CZ"/>
              <a:t>Soukromé právo respektuje osobní svobodu jednotlivce.</a:t>
            </a:r>
          </a:p>
          <a:p>
            <a:pPr eaLnBrk="1" hangingPunct="1">
              <a:defRPr/>
            </a:pPr>
            <a:r>
              <a:rPr lang="cs-CZ"/>
              <a:t>V oblasti soukromého práva má občan stejné postavení jako instituce.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/>
          </a:p>
        </p:txBody>
      </p:sp>
      <p:pic>
        <p:nvPicPr>
          <p:cNvPr id="80900" name="Picture 4" descr="C:\Users\Vašek\AppData\Local\Microsoft\Windows\Temporary Internet Files\Content.IE5\CTBYYC1K\MC9004351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4929188"/>
            <a:ext cx="183832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4" name="Picture 8" descr="C:\Users\Vašek\AppData\Local\Microsoft\Windows\Temporary Internet Files\Content.IE5\EMQ07PKM\MC9002925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25" y="4500563"/>
            <a:ext cx="1717675" cy="174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/>
              <a:t>Obsah základních právních oborů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/>
              <a:t>Ústavní právo – upravuje nejdůležitější právní vztahy ve státě (rozdělení moci, základní práva a povinnosti občanů).</a:t>
            </a:r>
          </a:p>
          <a:p>
            <a:pPr eaLnBrk="1" hangingPunct="1">
              <a:defRPr/>
            </a:pPr>
            <a:r>
              <a:rPr lang="cs-CZ" sz="2800" dirty="0"/>
              <a:t>Trestní právo – vymezuje trestné činy </a:t>
            </a:r>
            <a:endParaRPr lang="cs-CZ" sz="2800" dirty="0" smtClean="0"/>
          </a:p>
          <a:p>
            <a:pPr marL="0" indent="0" eaLnBrk="1" hangingPunct="1"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a </a:t>
            </a:r>
            <a:r>
              <a:rPr lang="cs-CZ" sz="2800" dirty="0"/>
              <a:t>tresty za ně.</a:t>
            </a:r>
          </a:p>
          <a:p>
            <a:pPr eaLnBrk="1" hangingPunct="1">
              <a:defRPr/>
            </a:pPr>
            <a:r>
              <a:rPr lang="cs-CZ" sz="2800" dirty="0"/>
              <a:t>Finanční právo – upravuje peněžní záležitosti, např. daně.</a:t>
            </a:r>
          </a:p>
          <a:p>
            <a:pPr eaLnBrk="1" hangingPunct="1">
              <a:defRPr/>
            </a:pPr>
            <a:r>
              <a:rPr lang="cs-CZ" sz="2800" dirty="0"/>
              <a:t>Správní právo – upravuje práva </a:t>
            </a:r>
            <a:endParaRPr lang="cs-CZ" sz="2800" dirty="0" smtClean="0"/>
          </a:p>
          <a:p>
            <a:pPr marL="0" indent="0" eaLnBrk="1" hangingPunct="1"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a </a:t>
            </a:r>
            <a:r>
              <a:rPr lang="cs-CZ" sz="2800" dirty="0"/>
              <a:t>povinnosti účastníků správního řízení </a:t>
            </a:r>
            <a:r>
              <a:rPr lang="cs-CZ" sz="2800" dirty="0" smtClean="0"/>
              <a:t>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(úředníků a občanů)       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836613"/>
            <a:ext cx="8229600" cy="52593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/>
              <a:t>Občanské právo – upravuje hlavně majetkoprávní vztahy osob.</a:t>
            </a:r>
          </a:p>
          <a:p>
            <a:pPr eaLnBrk="1" hangingPunct="1">
              <a:defRPr/>
            </a:pPr>
            <a:r>
              <a:rPr lang="cs-CZ" dirty="0"/>
              <a:t>Rodinné právo – upravuje vztahy mezi manžely, rodiči a dětmi, náhradní péči o děti. </a:t>
            </a:r>
          </a:p>
          <a:p>
            <a:pPr eaLnBrk="1" hangingPunct="1">
              <a:defRPr/>
            </a:pPr>
            <a:r>
              <a:rPr lang="cs-CZ" dirty="0"/>
              <a:t>Obchodní právo – upravuje vztahy při podnikání.</a:t>
            </a:r>
          </a:p>
          <a:p>
            <a:pPr eaLnBrk="1" hangingPunct="1">
              <a:defRPr/>
            </a:pPr>
            <a:r>
              <a:rPr lang="cs-CZ" dirty="0"/>
              <a:t>Pracovní právo – upravuje pracovně – právní vztahy, tj. vztahy mezi zaměstnanci a zaměstnavateli.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Význam právního řádu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Pokud by stát neměl dobré zákony a státní orgány nevynucovaly jejich plnění, byli by občané v nebezpečí, chyběla by pravidla pro fungování vztahů mezi lidmi.</a:t>
            </a:r>
          </a:p>
          <a:p>
            <a:pPr eaLnBrk="1" hangingPunct="1">
              <a:defRPr/>
            </a:pPr>
            <a:r>
              <a:rPr lang="cs-CZ"/>
              <a:t>Vyspělý stát usiluje o zákonnost (dodržování právních předpisů) na svém území. Takový stát se nazývá </a:t>
            </a:r>
            <a:r>
              <a:rPr lang="cs-CZ" b="1" u="sng"/>
              <a:t>právní stát.</a:t>
            </a:r>
            <a:endParaRPr lang="cs-CZ" u="sng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Právní ochrana občanů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Každý občan by měl znát a dodržovat základní právní předpisy.</a:t>
            </a:r>
          </a:p>
          <a:p>
            <a:pPr eaLnBrk="1" hangingPunct="1">
              <a:defRPr/>
            </a:pPr>
            <a:r>
              <a:rPr lang="cs-CZ" dirty="0"/>
              <a:t>Všichni občané jsou si před zákonem rovni. </a:t>
            </a:r>
            <a:r>
              <a:rPr lang="cs-CZ" dirty="0" smtClean="0"/>
              <a:t>tj</a:t>
            </a:r>
            <a:r>
              <a:rPr lang="cs-CZ" dirty="0"/>
              <a:t>. každý člověk je zodpovědný za své chování a při porušení zákona jsou všichni trestáni podle stejných zákonů.</a:t>
            </a:r>
          </a:p>
          <a:p>
            <a:pPr eaLnBrk="1" hangingPunct="1">
              <a:defRPr/>
            </a:pPr>
            <a:r>
              <a:rPr lang="cs-CZ" dirty="0"/>
              <a:t>Všichni občané se mohou domáhat svých práv </a:t>
            </a:r>
            <a:endParaRPr lang="cs-CZ" dirty="0" smtClean="0"/>
          </a:p>
          <a:p>
            <a:pPr marL="0" indent="0" eaLnBrk="1" hangingPunct="1"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u </a:t>
            </a:r>
            <a:r>
              <a:rPr lang="cs-CZ" dirty="0"/>
              <a:t>soudů.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550168" y="116632"/>
            <a:ext cx="7467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/>
              <a:t>Způsobilost k právním úkonům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57188" y="1357313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Způsobilost k právním úkonům vzniká až zletilostí, tj. od </a:t>
            </a:r>
            <a:r>
              <a:rPr lang="cs-CZ" dirty="0" smtClean="0"/>
              <a:t>18 </a:t>
            </a:r>
            <a:r>
              <a:rPr lang="cs-CZ" dirty="0"/>
              <a:t>let.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Nezletilí mají omezenou způsobilost </a:t>
            </a:r>
            <a:r>
              <a:rPr lang="cs-CZ" dirty="0" smtClean="0"/>
              <a:t>k právním </a:t>
            </a:r>
            <a:r>
              <a:rPr lang="cs-CZ" dirty="0"/>
              <a:t>úkonům, většinou je zastupují jejich zákonní zástupci.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Někdy může být i zletilý člověk zbaven </a:t>
            </a:r>
            <a:r>
              <a:rPr lang="cs-CZ" dirty="0" smtClean="0"/>
              <a:t>způsobilosti k právním </a:t>
            </a:r>
            <a:r>
              <a:rPr lang="cs-CZ" dirty="0"/>
              <a:t>úkonům, např. z důvodu duševní nemoci. </a:t>
            </a:r>
            <a:r>
              <a:rPr lang="cs-CZ" dirty="0" smtClean="0"/>
              <a:t>Soud </a:t>
            </a:r>
            <a:r>
              <a:rPr lang="cs-CZ" dirty="0"/>
              <a:t>pak stanoví zákonného zástupce.</a:t>
            </a:r>
          </a:p>
        </p:txBody>
      </p:sp>
      <p:pic>
        <p:nvPicPr>
          <p:cNvPr id="87048" name="Picture 8" descr="C:\Users\Vašek\AppData\Local\Microsoft\Windows\Temporary Internet Files\Content.IE5\EMQ07PKM\MC9004301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3968" y="4657754"/>
            <a:ext cx="1411287" cy="129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55" name="Picture 15" descr="C:\Users\Vašek\AppData\Local\Microsoft\Windows\Temporary Internet Files\Content.IE5\EMQ07PKM\MC9003590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192" y="4476778"/>
            <a:ext cx="1804987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56" name="Picture 16" descr="C:\Users\Vašek\AppData\Local\Microsoft\Windows\Temporary Internet Files\Content.IE5\YI63LJE3\MC90035903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688" y="4657754"/>
            <a:ext cx="1357312" cy="123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7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7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Kontrolní otázky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/>
              <a:t>Co tvoří právní řád?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/>
              <a:t>Jak rozdělujeme právní řád?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/>
              <a:t>V kolika letech vzniká způsobilost </a:t>
            </a:r>
            <a:r>
              <a:rPr lang="cs-CZ" dirty="0" smtClean="0"/>
              <a:t>k právním </a:t>
            </a:r>
            <a:r>
              <a:rPr lang="cs-CZ" dirty="0"/>
              <a:t>úkonům?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/>
              <a:t>Co znamená rovnost občanů před zákonem?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/>
              <a:t>Proč je důležité mít dobrý právní řád?</a:t>
            </a:r>
          </a:p>
        </p:txBody>
      </p:sp>
      <p:pic>
        <p:nvPicPr>
          <p:cNvPr id="86020" name="Picture 4" descr="C:\Users\Vašek\AppData\Local\Microsoft\Windows\Temporary Internet Files\Content.IE5\ZBIRAYQF\MC9000890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43813" y="3000375"/>
            <a:ext cx="103187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6024" name="Picture 8" descr="C:\Users\Vašek\AppData\Local\Microsoft\Windows\Temporary Internet Files\Content.IE5\CTBYYC1K\MC900282178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944" y="564247"/>
            <a:ext cx="81915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6025" name="Picture 9" descr="C:\Users\Vašek\AppData\Local\Microsoft\Windows\Temporary Internet Files\Content.IE5\ZBIRAYQF\MC9004042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75" y="642938"/>
            <a:ext cx="183832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Odpovědi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28625" y="1928813"/>
            <a:ext cx="8229600" cy="44958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/>
              <a:t>Právní řád tvoří souhrn všech předpisů, které vydává stát ve Sbírce zákonů. Tvoří jej ústava, ústavní zákony, zákony, nařízení </a:t>
            </a:r>
            <a:r>
              <a:rPr lang="cs-CZ" sz="2800" dirty="0" smtClean="0"/>
              <a:t>a vyhlášky</a:t>
            </a:r>
            <a:r>
              <a:rPr lang="cs-CZ" sz="2800" dirty="0"/>
              <a:t>.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dirty="0"/>
              <a:t>Právní řád rozdělujeme na právo soukromé </a:t>
            </a:r>
            <a:r>
              <a:rPr lang="cs-CZ" sz="2800" dirty="0" smtClean="0"/>
              <a:t>a veřejné</a:t>
            </a:r>
            <a:r>
              <a:rPr lang="cs-CZ" sz="2800" dirty="0"/>
              <a:t>. Do veřejného práva patří ústavní právo, trestní právo, správní právo </a:t>
            </a:r>
            <a:r>
              <a:rPr lang="cs-CZ" sz="2800" dirty="0" smtClean="0"/>
              <a:t>a finanční </a:t>
            </a:r>
            <a:r>
              <a:rPr lang="cs-CZ" sz="2800" dirty="0"/>
              <a:t>právo. Do práva soukromého zařazujeme občanské právo, rodinné právo, obchodní právo a pracovní právo.</a:t>
            </a:r>
          </a:p>
        </p:txBody>
      </p:sp>
      <p:pic>
        <p:nvPicPr>
          <p:cNvPr id="6" name="Picture 5" descr="C:\Users\Vašek\AppData\Local\Microsoft\Windows\Temporary Internet Files\Content.IE5\YI63LJE3\MC900441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0"/>
            <a:ext cx="127952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1052513"/>
            <a:ext cx="8229600" cy="4495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3"/>
              <a:defRPr/>
            </a:pPr>
            <a:r>
              <a:rPr lang="cs-CZ" dirty="0"/>
              <a:t>Způsobilost k právním úkonům vzniká zletilostí, </a:t>
            </a:r>
            <a:r>
              <a:rPr lang="cs-CZ" dirty="0" smtClean="0"/>
              <a:t>u nás </a:t>
            </a:r>
            <a:r>
              <a:rPr lang="cs-CZ" dirty="0"/>
              <a:t>od </a:t>
            </a:r>
            <a:r>
              <a:rPr lang="cs-CZ" dirty="0" smtClean="0"/>
              <a:t>18 </a:t>
            </a:r>
            <a:r>
              <a:rPr lang="cs-CZ" dirty="0"/>
              <a:t>let. Do té doby zastupují děti jejich zákonní zástupci.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3"/>
              <a:defRPr/>
            </a:pPr>
            <a:r>
              <a:rPr lang="cs-CZ" dirty="0"/>
              <a:t>Rovnost před zákonem znamená, že pro všechny občany platí stejné zákony </a:t>
            </a:r>
            <a:r>
              <a:rPr lang="cs-CZ" dirty="0" smtClean="0"/>
              <a:t>a jejich </a:t>
            </a:r>
            <a:r>
              <a:rPr lang="cs-CZ" dirty="0"/>
              <a:t>porušení znamená pro všechny stejný trest.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3"/>
              <a:defRPr/>
            </a:pPr>
            <a:r>
              <a:rPr lang="cs-CZ" dirty="0"/>
              <a:t>Dobrý právní řád chrání občany před kriminalitou, zajišťuje pořádek.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Použité zdroje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ilustrace: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pPr eaLnBrk="1" hangingPunct="1">
              <a:defRPr/>
            </a:pPr>
            <a:r>
              <a:rPr lang="en-US" sz="2400" dirty="0" smtClean="0"/>
              <a:t>[</a:t>
            </a:r>
            <a:r>
              <a:rPr lang="en-US" sz="2400" dirty="0"/>
              <a:t>1]</a:t>
            </a:r>
            <a:r>
              <a:rPr lang="cs-CZ" sz="2400" dirty="0"/>
              <a:t> KOVAŘÍKOVÁ, Hana. </a:t>
            </a:r>
            <a:r>
              <a:rPr lang="cs-CZ" sz="2400" i="1" dirty="0"/>
              <a:t>Občanská výchova pro odborná učiliště III. </a:t>
            </a:r>
            <a:r>
              <a:rPr lang="cs-CZ" sz="2400" dirty="0"/>
              <a:t>Nakladatelství Septima, Praha 2006, ISBN 80-7216-234-9 </a:t>
            </a:r>
            <a:endParaRPr lang="cs-CZ" sz="2400" dirty="0" smtClean="0"/>
          </a:p>
          <a:p>
            <a:pPr eaLnBrk="1" hangingPunct="1">
              <a:defRPr/>
            </a:pPr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 </a:t>
            </a:r>
            <a:r>
              <a:rPr lang="cs-CZ" sz="2400" dirty="0" smtClean="0"/>
              <a:t>DUDÁK, Vladislav. </a:t>
            </a:r>
            <a:r>
              <a:rPr lang="cs-CZ" sz="2400" i="1" dirty="0" smtClean="0"/>
              <a:t>Občanská nauka pro střední odborná učiliště</a:t>
            </a:r>
            <a:r>
              <a:rPr lang="cs-CZ" sz="2400" dirty="0" smtClean="0"/>
              <a:t>: </a:t>
            </a:r>
            <a:r>
              <a:rPr lang="cs-CZ" sz="2400" i="1" dirty="0" smtClean="0"/>
              <a:t>Vladislav Dudák ... [</a:t>
            </a:r>
            <a:r>
              <a:rPr lang="cs-CZ" sz="2400" i="1" dirty="0" err="1" smtClean="0"/>
              <a:t>et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al</a:t>
            </a:r>
            <a:r>
              <a:rPr lang="cs-CZ" sz="2400" i="1" dirty="0" smtClean="0"/>
              <a:t>.]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2003, 279 s. ISBN 80-723-5237-7.</a:t>
            </a:r>
            <a:endParaRPr lang="cs-CZ" sz="2400" dirty="0"/>
          </a:p>
        </p:txBody>
      </p:sp>
      <p:pic>
        <p:nvPicPr>
          <p:cNvPr id="6" name="Picture 6" descr="C:\Users\Vašek\AppData\Local\Microsoft\Windows\Temporary Internet Files\Content.IE5\ZBIRAYQF\MC9000193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0"/>
            <a:ext cx="196373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77456" y="4395788"/>
            <a:ext cx="1500188" cy="246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324</TotalTime>
  <Words>506</Words>
  <Application>Microsoft Office PowerPoint</Application>
  <PresentationFormat>Předvádění na obrazovce (4:3)</PresentationFormat>
  <Paragraphs>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ANOTACE</vt:lpstr>
      <vt:lpstr>Právní řád ČR a právní ochrana občanů</vt:lpstr>
      <vt:lpstr>Právní řád</vt:lpstr>
      <vt:lpstr>Rozdělení zákonů</vt:lpstr>
      <vt:lpstr>Prezentace aplikace PowerPoint</vt:lpstr>
      <vt:lpstr>Obsah základních právních oborů</vt:lpstr>
      <vt:lpstr>Prezentace aplikace PowerPoint</vt:lpstr>
      <vt:lpstr>Význam právního řádu</vt:lpstr>
      <vt:lpstr>Právní ochrana občanů</vt:lpstr>
      <vt:lpstr>Způsobilost k právním úkonům</vt:lpstr>
      <vt:lpstr>Kontrolní otázky</vt:lpstr>
      <vt:lpstr>Odpovědi</vt:lpstr>
      <vt:lpstr>Prezentace aplikace PowerPoint</vt:lpstr>
      <vt:lpstr>Použité zdroje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uzivatel</cp:lastModifiedBy>
  <cp:revision>21</cp:revision>
  <dcterms:created xsi:type="dcterms:W3CDTF">2012-08-31T08:13:05Z</dcterms:created>
  <dcterms:modified xsi:type="dcterms:W3CDTF">2013-06-23T09:13:27Z</dcterms:modified>
</cp:coreProperties>
</file>