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5" r:id="rId1"/>
  </p:sldMasterIdLst>
  <p:sldIdLst>
    <p:sldId id="274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19" autoAdjust="0"/>
    <p:restoredTop sz="94717" autoAdjust="0"/>
  </p:normalViewPr>
  <p:slideViewPr>
    <p:cSldViewPr>
      <p:cViewPr varScale="1">
        <p:scale>
          <a:sx n="87" d="100"/>
          <a:sy n="87" d="100"/>
        </p:scale>
        <p:origin x="-160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pPr>
              <a:defRPr/>
            </a:pPr>
            <a:fld id="{D704D657-732A-43F2-A1AC-1AD99C404336}" type="datetimeFigureOut">
              <a:rPr lang="cs-CZ" smtClean="0"/>
              <a:pPr>
                <a:defRPr/>
              </a:pPr>
              <a:t>23.6.2013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pPr>
              <a:defRPr/>
            </a:pPr>
            <a:fld id="{70B58F21-7459-46A5-B70A-5B5440CC360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fld id="{0A245BB5-36E2-4D9A-AAF5-0912CAAD978E}" type="datetimeFigureOut">
              <a:rPr lang="cs-CZ" smtClean="0"/>
              <a:pPr>
                <a:defRPr/>
              </a:pPr>
              <a:t>23.6.2013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06E5EBBB-A706-43EB-9B8A-097ADC0E65F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pPr>
              <a:defRPr/>
            </a:pPr>
            <a:fld id="{8525F0C1-E680-4273-96FA-C8D0F3A5C943}" type="datetimeFigureOut">
              <a:rPr lang="cs-CZ" smtClean="0"/>
              <a:pPr>
                <a:defRPr/>
              </a:pPr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pPr>
              <a:defRPr/>
            </a:pPr>
            <a:fld id="{2294D9BF-32FF-47A9-A170-67BE7CA6741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pu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8AB831-769F-4261-BB9E-38A42047B488}" type="datetimeFigureOut">
              <a:rPr lang="cs-CZ" smtClean="0"/>
              <a:pPr>
                <a:defRPr/>
              </a:pPr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63AD58-DA56-4061-A4C0-0A7776F555D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0382DB4-410D-4E62-9E5D-014690CC0A98}" type="datetimeFigureOut">
              <a:rPr lang="cs-CZ" smtClean="0"/>
              <a:pPr>
                <a:defRPr/>
              </a:pPr>
              <a:t>23.6.2013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393FD6-AD9C-42FC-B8F2-54082C92686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5D0CAAD7-8F40-4165-8A7C-0AEB55F40103}" type="datetimeFigureOut">
              <a:rPr lang="cs-CZ" smtClean="0"/>
              <a:pPr>
                <a:defRPr/>
              </a:pPr>
              <a:t>23.6.2013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E20FE21B-9ACA-4EE4-A511-529DEB94E7A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49387D3-F7B8-4E63-B316-FACEDA57DA9C}" type="datetimeFigureOut">
              <a:rPr lang="cs-CZ" smtClean="0"/>
              <a:pPr>
                <a:defRPr/>
              </a:pPr>
              <a:t>23.6.2013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777F4F-1322-49C8-A16F-7A141B05903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fld id="{BDC58FFE-DE9B-4B25-A0FA-D0F4C1EF32B9}" type="datetimeFigureOut">
              <a:rPr lang="cs-CZ" smtClean="0"/>
              <a:pPr>
                <a:defRPr/>
              </a:pPr>
              <a:t>23.6.2013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989183BD-C0A4-4603-81E3-8070F54DC94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AAB9FB75-D383-4D08-8650-FF94BBCEA9BF}" type="datetimeFigureOut">
              <a:rPr lang="cs-CZ" smtClean="0"/>
              <a:pPr>
                <a:defRPr/>
              </a:pPr>
              <a:t>23.6.2013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AC2676DE-DBE9-4B4E-9DB0-17832D453EB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E6AA95-E534-432C-A222-77B066A65858}" type="datetimeFigureOut">
              <a:rPr lang="cs-CZ" smtClean="0"/>
              <a:pPr>
                <a:defRPr/>
              </a:pPr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8E181E-059A-4858-A14D-3B587F83626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1742EE-5A3B-4157-A1CF-DC89C606760E}" type="datetimeFigureOut">
              <a:rPr lang="cs-CZ" smtClean="0"/>
              <a:pPr>
                <a:defRPr/>
              </a:pPr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C1B8DA-B995-47AE-8415-557CBF0772D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4CB9537C-6821-41A1-9663-7D96BAB1CD0E}" type="datetimeFigureOut">
              <a:rPr lang="cs-CZ" smtClean="0"/>
              <a:pPr>
                <a:defRPr/>
              </a:pPr>
              <a:t>23.6.2013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2F6682D-6ABF-424B-BD09-A27C44235E8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  <p:sldLayoutId id="2147483978" r:id="rId3"/>
    <p:sldLayoutId id="2147483979" r:id="rId4"/>
    <p:sldLayoutId id="2147483980" r:id="rId5"/>
    <p:sldLayoutId id="2147483981" r:id="rId6"/>
    <p:sldLayoutId id="2147483982" r:id="rId7"/>
    <p:sldLayoutId id="2147483983" r:id="rId8"/>
    <p:sldLayoutId id="2147483984" r:id="rId9"/>
    <p:sldLayoutId id="2147483985" r:id="rId10"/>
    <p:sldLayoutId id="2147483986" r:id="rId11"/>
  </p:sldLayoutIdLst>
  <p:transition>
    <p:push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w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aphicFrame>
        <p:nvGraphicFramePr>
          <p:cNvPr id="4150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3078614"/>
              </p:ext>
            </p:extLst>
          </p:nvPr>
        </p:nvGraphicFramePr>
        <p:xfrm>
          <a:off x="323850" y="1196975"/>
          <a:ext cx="8642350" cy="4330642"/>
        </p:xfrm>
        <a:graphic>
          <a:graphicData uri="http://schemas.openxmlformats.org/drawingml/2006/table">
            <a:tbl>
              <a:tblPr/>
              <a:tblGrid>
                <a:gridCol w="2784475"/>
                <a:gridCol w="5857875"/>
              </a:tblGrid>
              <a:tr h="236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N</a:t>
                      </a: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á</a:t>
                      </a: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zev S</a:t>
                      </a: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Š</a:t>
                      </a: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Mgr. Věra Dudová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N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á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Orgány právní ochrany občanů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N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á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zev sady: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Výuka občanské nauky v 2. ročníku odborného učiliště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Č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í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1.5.2012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–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 30.03.2014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122" name="Picture 30" descr="logolinkI_b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00" y="0"/>
            <a:ext cx="3529013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23" name="Text Box 43"/>
          <p:cNvSpPr txBox="1">
            <a:spLocks noChangeArrowheads="1"/>
          </p:cNvSpPr>
          <p:nvPr/>
        </p:nvSpPr>
        <p:spPr bwMode="auto">
          <a:xfrm>
            <a:off x="468313" y="6021388"/>
            <a:ext cx="83486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i="1">
                <a:latin typeface="Arial" charset="0"/>
                <a:cs typeface="Arial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sp>
        <p:nvSpPr>
          <p:cNvPr id="2" name="Obdélník 1"/>
          <p:cNvSpPr/>
          <p:nvPr/>
        </p:nvSpPr>
        <p:spPr>
          <a:xfrm>
            <a:off x="2671479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</a:pPr>
            <a:endParaRPr lang="cs-CZ" b="1" dirty="0"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247470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 idx="4294967295"/>
          </p:nvPr>
        </p:nvSpPr>
        <p:spPr>
          <a:xfrm>
            <a:off x="0" y="285750"/>
            <a:ext cx="8229600" cy="1143000"/>
          </a:xfrm>
        </p:spPr>
        <p:txBody>
          <a:bodyPr/>
          <a:lstStyle/>
          <a:p>
            <a:r>
              <a:rPr lang="cs-CZ" b="1" smtClean="0">
                <a:solidFill>
                  <a:schemeClr val="tx1"/>
                </a:solidFill>
              </a:rPr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900613"/>
          </a:xfrm>
        </p:spPr>
        <p:txBody>
          <a:bodyPr>
            <a:normAutofit fontScale="92500"/>
          </a:bodyPr>
          <a:lstStyle/>
          <a:p>
            <a:pPr marL="274320" fontAlgn="auto">
              <a:lnSpc>
                <a:spcPct val="8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3200" dirty="0">
                <a:latin typeface="Arial" charset="0"/>
                <a:cs typeface="Arial" charset="0"/>
              </a:rPr>
              <a:t>Záměrem této sady výukových materiálů s názvem </a:t>
            </a:r>
            <a:r>
              <a:rPr lang="cs-CZ" sz="3200" u="sng" dirty="0">
                <a:latin typeface="Arial" charset="0"/>
                <a:cs typeface="Arial" charset="0"/>
              </a:rPr>
              <a:t>Výuka občanské nauky v</a:t>
            </a:r>
            <a:r>
              <a:rPr lang="cs-CZ" sz="3200" u="sng">
                <a:latin typeface="Arial" charset="0"/>
                <a:cs typeface="Arial" charset="0"/>
              </a:rPr>
              <a:t> </a:t>
            </a:r>
            <a:r>
              <a:rPr lang="cs-CZ" sz="3200" u="sng" smtClean="0">
                <a:latin typeface="Arial" charset="0"/>
                <a:cs typeface="Arial" charset="0"/>
              </a:rPr>
              <a:t>2.</a:t>
            </a:r>
            <a:r>
              <a:rPr lang="cs-CZ" sz="3200" u="sng" dirty="0">
                <a:latin typeface="Arial" charset="0"/>
                <a:cs typeface="Arial" charset="0"/>
              </a:rPr>
              <a:t> ročníku odborného učiliště </a:t>
            </a:r>
            <a:r>
              <a:rPr lang="cs-CZ" sz="3200" dirty="0" smtClean="0">
                <a:latin typeface="Arial" charset="0"/>
                <a:cs typeface="Arial" charset="0"/>
              </a:rPr>
              <a:t>je aktivizace žáků  v hodinách občanské nauky a jejich orientace v základních odvětvích práva, se kterými se mohou setkat ve svém životě. Rovněž další témata jsou  vyučována s důrazem na praktický život. </a:t>
            </a:r>
            <a:r>
              <a:rPr lang="cs-CZ" sz="3200" dirty="0">
                <a:latin typeface="Arial" charset="0"/>
                <a:cs typeface="Arial" charset="0"/>
              </a:rPr>
              <a:t>Jednotlivé </a:t>
            </a:r>
            <a:r>
              <a:rPr lang="cs-CZ" sz="3200" dirty="0" err="1">
                <a:latin typeface="Arial" charset="0"/>
                <a:cs typeface="Arial" charset="0"/>
              </a:rPr>
              <a:t>DUMy</a:t>
            </a:r>
            <a:r>
              <a:rPr lang="cs-CZ" sz="3200" dirty="0">
                <a:latin typeface="Arial" charset="0"/>
                <a:cs typeface="Arial" charset="0"/>
              </a:rPr>
              <a:t> (prezentace) v této sadě se zabývají především oblastmi práva a postavením člověka ve společnosti.</a:t>
            </a:r>
          </a:p>
          <a:p>
            <a:pPr marL="274320" fontAlgn="auto">
              <a:lnSpc>
                <a:spcPct val="8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3200" dirty="0">
                <a:latin typeface="Arial" charset="0"/>
                <a:cs typeface="Arial" charset="0"/>
              </a:rPr>
              <a:t>Konkrétně tato prezentace je zaměřena na </a:t>
            </a:r>
            <a:r>
              <a:rPr lang="cs-CZ" sz="3200" u="sng" dirty="0" smtClean="0">
                <a:latin typeface="Arial" charset="0"/>
                <a:cs typeface="Arial" charset="0"/>
              </a:rPr>
              <a:t>orgány právní ochrany </a:t>
            </a:r>
            <a:r>
              <a:rPr lang="cs-CZ" sz="3200" u="sng" dirty="0">
                <a:latin typeface="Arial" charset="0"/>
                <a:cs typeface="Arial" charset="0"/>
              </a:rPr>
              <a:t>občanů. </a:t>
            </a: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14414" y="1071546"/>
            <a:ext cx="7500990" cy="243839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Orgány právní ochrany občanů</a:t>
            </a:r>
            <a:endParaRPr lang="cs-CZ" dirty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42875" y="1285875"/>
            <a:ext cx="8786813" cy="4389438"/>
          </a:xfrm>
        </p:spPr>
        <p:txBody>
          <a:bodyPr>
            <a:normAutofit/>
          </a:bodyPr>
          <a:lstStyle/>
          <a:p>
            <a:pPr indent="-179388">
              <a:spcBef>
                <a:spcPct val="0"/>
              </a:spcBef>
              <a:buFont typeface="Wingdings 2" pitchFamily="18" charset="2"/>
              <a:buNone/>
            </a:pPr>
            <a:r>
              <a:rPr lang="cs-CZ" sz="3200" smtClean="0"/>
              <a:t>K ochraně práv a kontrole povinností má stát své orgány:</a:t>
            </a:r>
          </a:p>
          <a:p>
            <a:pPr indent="-179388">
              <a:spcBef>
                <a:spcPct val="0"/>
              </a:spcBef>
              <a:buFont typeface="Wingdings 2" pitchFamily="18" charset="2"/>
              <a:buNone/>
            </a:pPr>
            <a:endParaRPr lang="cs-CZ" sz="3200" smtClean="0"/>
          </a:p>
          <a:p>
            <a:pPr indent="-179388">
              <a:spcBef>
                <a:spcPct val="0"/>
              </a:spcBef>
            </a:pPr>
            <a:r>
              <a:rPr lang="cs-CZ" sz="3200" smtClean="0"/>
              <a:t>policii,</a:t>
            </a:r>
          </a:p>
          <a:p>
            <a:pPr indent="-179388">
              <a:spcBef>
                <a:spcPct val="0"/>
              </a:spcBef>
            </a:pPr>
            <a:r>
              <a:rPr lang="cs-CZ" sz="3200" smtClean="0"/>
              <a:t>státní zastupitelství,</a:t>
            </a:r>
          </a:p>
          <a:p>
            <a:pPr indent="-179388">
              <a:spcBef>
                <a:spcPct val="0"/>
              </a:spcBef>
            </a:pPr>
            <a:r>
              <a:rPr lang="cs-CZ" sz="3200" smtClean="0"/>
              <a:t>soudy,</a:t>
            </a:r>
          </a:p>
          <a:p>
            <a:pPr indent="-179388">
              <a:spcBef>
                <a:spcPct val="0"/>
              </a:spcBef>
            </a:pPr>
            <a:r>
              <a:rPr lang="cs-CZ" sz="3200" smtClean="0"/>
              <a:t>správní orgány (úřady),</a:t>
            </a:r>
          </a:p>
          <a:p>
            <a:pPr indent="-179388">
              <a:spcBef>
                <a:spcPct val="0"/>
              </a:spcBef>
            </a:pPr>
            <a:r>
              <a:rPr lang="cs-CZ" sz="3200" smtClean="0">
                <a:latin typeface="Arial" charset="0"/>
              </a:rPr>
              <a:t>o</a:t>
            </a:r>
            <a:r>
              <a:rPr lang="cs-CZ" sz="3200" smtClean="0"/>
              <a:t>mbudsmana</a:t>
            </a:r>
            <a:r>
              <a:rPr lang="cs-CZ" sz="3200" smtClean="0">
                <a:latin typeface="Arial" charset="0"/>
              </a:rPr>
              <a:t>.</a:t>
            </a: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229600" cy="1143000"/>
          </a:xfrm>
        </p:spPr>
        <p:txBody>
          <a:bodyPr/>
          <a:lstStyle/>
          <a:p>
            <a:r>
              <a:rPr lang="cs-CZ" smtClean="0"/>
              <a:t>Policie ČR</a:t>
            </a:r>
          </a:p>
        </p:txBody>
      </p:sp>
      <p:sp>
        <p:nvSpPr>
          <p:cNvPr id="17410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85750" y="1500188"/>
            <a:ext cx="8429625" cy="4929187"/>
          </a:xfrm>
        </p:spPr>
        <p:txBody>
          <a:bodyPr>
            <a:normAutofit lnSpcReduction="10000"/>
          </a:bodyPr>
          <a:lstStyle/>
          <a:p>
            <a:r>
              <a:rPr lang="cs-CZ" sz="2800" smtClean="0"/>
              <a:t>Je ozbrojený bezpečnostní sbor, který má za úkol udržovat pořádek na území státu a chránit bezpečnost občanů a jejich majetek.</a:t>
            </a:r>
          </a:p>
          <a:p>
            <a:r>
              <a:rPr lang="cs-CZ" sz="2800" smtClean="0"/>
              <a:t>Odhaluje a vyšetřuje trestné činy</a:t>
            </a:r>
          </a:p>
          <a:p>
            <a:r>
              <a:rPr lang="cs-CZ" sz="2800" smtClean="0"/>
              <a:t>Je podřízena Ministerstvu vnitra ČR.</a:t>
            </a:r>
          </a:p>
          <a:p>
            <a:r>
              <a:rPr lang="cs-CZ" sz="2800" smtClean="0"/>
              <a:t>Dohlíží na plynulost a bezpečnost silničního provozu.</a:t>
            </a:r>
          </a:p>
          <a:p>
            <a:r>
              <a:rPr lang="cs-CZ" sz="2800" smtClean="0"/>
              <a:t>Zajišťuje ochranu státních hranic (cizinecká a pohraniční policie)</a:t>
            </a:r>
          </a:p>
          <a:p>
            <a:r>
              <a:rPr lang="cs-CZ" sz="2800" smtClean="0"/>
              <a:t>Vede boj proti terorismu a organizovanému zločinu</a:t>
            </a:r>
          </a:p>
          <a:p>
            <a:endParaRPr lang="cs-CZ" sz="2800" smtClean="0"/>
          </a:p>
        </p:txBody>
      </p:sp>
      <p:pic>
        <p:nvPicPr>
          <p:cNvPr id="17411" name="Picture 6" descr="C:\Users\Vašek\AppData\Local\Microsoft\Windows\Temporary Internet Files\Content.IE5\EMQ07PKM\MC90034411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8" y="571500"/>
            <a:ext cx="1571625" cy="96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7" descr="C:\Users\Vašek\AppData\Local\Microsoft\Windows\Temporary Internet Files\Content.IE5\YI63LJE3\MC90035702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2286000"/>
            <a:ext cx="1081088" cy="186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3" descr="C:\Users\Vašek\AppData\Local\Microsoft\Windows\Temporary Internet Files\Content.IE5\ZBIRAYQF\MC90023903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3688" y="357188"/>
            <a:ext cx="1820862" cy="97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14313" y="642938"/>
            <a:ext cx="8229600" cy="4389437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/>
              <a:t>Vedle Policie ČR si zřizují města a některé obce vlastní </a:t>
            </a:r>
            <a:r>
              <a:rPr lang="cs-CZ" sz="2800" b="1" dirty="0" smtClean="0"/>
              <a:t>městskou nebo obecní policii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Tato má omezené pravomoci, spolupracuje </a:t>
            </a:r>
            <a:r>
              <a:rPr lang="cs-CZ" sz="2800" dirty="0" smtClean="0"/>
              <a:t>s Policií </a:t>
            </a:r>
            <a:r>
              <a:rPr lang="cs-CZ" sz="2800" dirty="0" smtClean="0"/>
              <a:t>ČR.</a:t>
            </a:r>
          </a:p>
          <a:p>
            <a:r>
              <a:rPr lang="cs-CZ" sz="2800" dirty="0" smtClean="0"/>
              <a:t>K hlavním úkolům městské policie patří zejména kontrola dodržování vyhlášek města, kontrola pořádku, kontrola podávání alkoholu dětem a mladistvým, dohlíží na přechodech pro chodce, měří předepsanou rychlost, ověřuje totožnost osob.</a:t>
            </a:r>
          </a:p>
          <a:p>
            <a:pPr>
              <a:buSzPct val="92000"/>
              <a:buFont typeface="Wingdings 2" pitchFamily="18" charset="2"/>
              <a:buNone/>
            </a:pPr>
            <a:endParaRPr lang="cs-CZ" sz="2800" dirty="0" smtClean="0"/>
          </a:p>
        </p:txBody>
      </p:sp>
      <p:pic>
        <p:nvPicPr>
          <p:cNvPr id="18434" name="Picture 5" descr="C:\Users\Vašek\AppData\Local\Microsoft\Windows\Temporary Internet Files\Content.IE5\EMQ07PKM\MC90028762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25" y="5000625"/>
            <a:ext cx="2032000" cy="154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7" descr="C:\Users\Vašek\AppData\Local\Microsoft\Windows\Temporary Internet Files\Content.IE5\EMQ07PKM\MC90035165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13" y="4786313"/>
            <a:ext cx="1798637" cy="17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10" descr="C:\Users\Vašek\AppData\Local\Microsoft\Windows\Temporary Internet Files\Content.IE5\YI63LJE3\MC90042291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75" y="5357813"/>
            <a:ext cx="2070100" cy="92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>
          <a:xfrm>
            <a:off x="428625" y="571500"/>
            <a:ext cx="8229600" cy="1143000"/>
          </a:xfrm>
        </p:spPr>
        <p:txBody>
          <a:bodyPr/>
          <a:lstStyle/>
          <a:p>
            <a:r>
              <a:rPr lang="cs-CZ" dirty="0" smtClean="0"/>
              <a:t>Státní zastupitelství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14313" y="1857375"/>
            <a:ext cx="8229600" cy="4389438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800" dirty="0" smtClean="0"/>
              <a:t>Dohlížejí na zachovávání zákonů a upozorňují na nezákonnosti.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800" dirty="0" smtClean="0"/>
              <a:t>Jejich úkolem je stíhat osoby, které se dopustily trestných činů.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800" dirty="0" smtClean="0"/>
              <a:t>Vypracovávají a podávají jménem státu soudu obžaloby v trestních záležitostech.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800" dirty="0" smtClean="0"/>
              <a:t>Státní zástupce dohlíží na vyšetřování trestného činu policií.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800" dirty="0" smtClean="0"/>
              <a:t>U soudu vystupuje státní zástupce jako žalobce, navrhuje trest.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dirty="0"/>
          </a:p>
        </p:txBody>
      </p:sp>
      <p:pic>
        <p:nvPicPr>
          <p:cNvPr id="19459" name="Picture 11" descr="C:\Users\Vašek\AppData\Local\Microsoft\Windows\Temporary Internet Files\Content.IE5\ZBIRAYQF\MC90014956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3" y="5576887"/>
            <a:ext cx="1643063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15" descr="C:\Users\Vašek\AppData\Local\Microsoft\Windows\Temporary Internet Files\Content.IE5\CTBYYC1K\MC90033401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25" y="0"/>
            <a:ext cx="1662113" cy="182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28625" y="1000125"/>
            <a:ext cx="8229600" cy="4389438"/>
          </a:xfrm>
        </p:spPr>
        <p:txBody>
          <a:bodyPr>
            <a:normAutofit lnSpcReduction="10000"/>
          </a:bodyPr>
          <a:lstStyle/>
          <a:p>
            <a:pPr>
              <a:buFont typeface="Wingdings 2" pitchFamily="18" charset="2"/>
              <a:buNone/>
            </a:pPr>
            <a:r>
              <a:rPr lang="cs-CZ" sz="3200" b="1" smtClean="0"/>
              <a:t>Soustava úřadů státního zastupitelství </a:t>
            </a:r>
          </a:p>
          <a:p>
            <a:pPr>
              <a:buFont typeface="Wingdings 2" pitchFamily="18" charset="2"/>
              <a:buNone/>
            </a:pPr>
            <a:r>
              <a:rPr lang="cs-CZ" sz="3200" smtClean="0"/>
              <a:t>(je obdobná jako soustava soudů)</a:t>
            </a:r>
          </a:p>
          <a:p>
            <a:endParaRPr lang="cs-CZ" sz="3200" smtClean="0"/>
          </a:p>
          <a:p>
            <a:r>
              <a:rPr lang="cs-CZ" sz="3200" smtClean="0"/>
              <a:t>Nejvyšší státní zastupitelství</a:t>
            </a:r>
          </a:p>
          <a:p>
            <a:r>
              <a:rPr lang="cs-CZ" sz="3200" smtClean="0"/>
              <a:t>Vrchní státní zastupitelství</a:t>
            </a:r>
          </a:p>
          <a:p>
            <a:r>
              <a:rPr lang="cs-CZ" sz="3200" smtClean="0"/>
              <a:t>Krajská státní zastupitelství</a:t>
            </a:r>
          </a:p>
          <a:p>
            <a:r>
              <a:rPr lang="cs-CZ" sz="3200" smtClean="0"/>
              <a:t>Okresní státní zastupitelství</a:t>
            </a:r>
          </a:p>
        </p:txBody>
      </p:sp>
      <p:sp>
        <p:nvSpPr>
          <p:cNvPr id="9" name="Šipka dolů 8"/>
          <p:cNvSpPr/>
          <p:nvPr/>
        </p:nvSpPr>
        <p:spPr>
          <a:xfrm>
            <a:off x="6286500" y="2857500"/>
            <a:ext cx="500063" cy="22145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0483" name="Picture 2" descr="C:\Users\Vašek\AppData\Local\Microsoft\Windows\Temporary Internet Files\Content.IE5\EMQ07PKM\MC90023302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38" y="2857500"/>
            <a:ext cx="2000250" cy="203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>
          <a:xfrm>
            <a:off x="500063" y="500063"/>
            <a:ext cx="8229600" cy="1143000"/>
          </a:xfrm>
        </p:spPr>
        <p:txBody>
          <a:bodyPr/>
          <a:lstStyle/>
          <a:p>
            <a:r>
              <a:rPr lang="cs-CZ" dirty="0" smtClean="0"/>
              <a:t>Soudy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147248" cy="4873752"/>
          </a:xfrm>
        </p:spPr>
        <p:txBody>
          <a:bodyPr>
            <a:noAutofit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800" dirty="0" smtClean="0"/>
              <a:t>Dohlíží na dodržování zákonů, rozhodují </a:t>
            </a:r>
            <a:r>
              <a:rPr lang="cs-CZ" sz="2800" dirty="0" smtClean="0"/>
              <a:t>o vině </a:t>
            </a:r>
            <a:r>
              <a:rPr lang="cs-CZ" sz="2800" dirty="0" smtClean="0"/>
              <a:t>a trestu, rozhodují spory mezi občany, mohou přezkoumávat rozhodnutí státní správy. Jsou nezávislé, nepodléhají žádným státním orgánům.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800" dirty="0" smtClean="0"/>
              <a:t>Každý občan má možnost domáhat se svých práv u soudu.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2800" dirty="0" smtClean="0"/>
              <a:t>Rozlišují se 2 základní typy soudů: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arenR"/>
              <a:defRPr/>
            </a:pPr>
            <a:r>
              <a:rPr lang="cs-CZ" sz="2800" dirty="0" smtClean="0"/>
              <a:t>soud civilní – projednává občanskoprávní spory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arenR"/>
              <a:defRPr/>
            </a:pPr>
            <a:r>
              <a:rPr lang="cs-CZ" sz="2800" dirty="0" smtClean="0"/>
              <a:t>soud trestní – projednává trestné činy</a:t>
            </a:r>
          </a:p>
        </p:txBody>
      </p:sp>
      <p:pic>
        <p:nvPicPr>
          <p:cNvPr id="21507" name="Picture 2" descr="C:\Program Files (x86)\Microsoft Office\MEDIA\CAGCAT10\j0300840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0"/>
            <a:ext cx="1814513" cy="152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6" descr="C:\Users\Vašek\AppData\Local\Microsoft\Windows\Temporary Internet Files\Content.IE5\EMQ07PKM\MP90020220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91922" y="0"/>
            <a:ext cx="2458541" cy="165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Soustava soudů</a:t>
            </a:r>
          </a:p>
        </p:txBody>
      </p:sp>
      <p:sp>
        <p:nvSpPr>
          <p:cNvPr id="22530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800" dirty="0" smtClean="0"/>
              <a:t>Nejvyšší soud (Brno)</a:t>
            </a:r>
          </a:p>
          <a:p>
            <a:r>
              <a:rPr lang="cs-CZ" sz="2800" dirty="0" smtClean="0"/>
              <a:t>Vrchní soudy (Praha, Olomouc)</a:t>
            </a:r>
          </a:p>
          <a:p>
            <a:r>
              <a:rPr lang="cs-CZ" sz="2800" dirty="0" smtClean="0"/>
              <a:t>Krajské soudy </a:t>
            </a:r>
          </a:p>
          <a:p>
            <a:r>
              <a:rPr lang="cs-CZ" sz="2800" dirty="0" smtClean="0"/>
              <a:t>Okresní soudy</a:t>
            </a:r>
          </a:p>
          <a:p>
            <a:endParaRPr lang="cs-CZ" sz="2800" dirty="0" smtClean="0"/>
          </a:p>
          <a:p>
            <a:r>
              <a:rPr lang="cs-CZ" sz="2800" dirty="0" smtClean="0"/>
              <a:t>Zvláštní úkoly má Ústavní soud ČR, který sídlí v Brně. Jeho úkolem je dohlížet na dodržování Ústavy.</a:t>
            </a:r>
          </a:p>
        </p:txBody>
      </p:sp>
      <p:pic>
        <p:nvPicPr>
          <p:cNvPr id="22531" name="Picture 2" descr="C:\Users\Vašek\AppData\Local\Microsoft\Windows\Temporary Internet Files\Content.IE5\ZBIRAYQF\MC90028717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25" y="642938"/>
            <a:ext cx="1881188" cy="251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2" descr="C:\Users\Vašek\AppData\Local\Microsoft\Windows\Temporary Internet Files\Content.IE5\YI63LJE3\MC90044139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5653" y="2564904"/>
            <a:ext cx="185737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Správní orgány</a:t>
            </a:r>
          </a:p>
        </p:txBody>
      </p:sp>
      <p:sp>
        <p:nvSpPr>
          <p:cNvPr id="23554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dirty="0" smtClean="0"/>
              <a:t>   </a:t>
            </a:r>
            <a:r>
              <a:rPr lang="cs-CZ" sz="2800" dirty="0" smtClean="0"/>
              <a:t>Orgány státní správy rozhodují </a:t>
            </a:r>
            <a:r>
              <a:rPr lang="cs-CZ" sz="2800" dirty="0" smtClean="0"/>
              <a:t>o záležitostech </a:t>
            </a:r>
            <a:r>
              <a:rPr lang="cs-CZ" sz="2800" dirty="0" smtClean="0"/>
              <a:t>občanů a organizací ve správním řízení. Řídí se správním řádem. Např. když si občan chce postavit rodinný domek, požádá o povolení stavby příslušný stavební úřad. Úřad musí ve stanovené lhůtě vydat rozhodnutí, které pošle všem účastníkům řízení.</a:t>
            </a:r>
          </a:p>
          <a:p>
            <a:pPr>
              <a:buFont typeface="Wingdings 2" pitchFamily="18" charset="2"/>
              <a:buNone/>
            </a:pPr>
            <a:endParaRPr lang="cs-CZ" dirty="0" smtClean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Ombudsman</a:t>
            </a:r>
          </a:p>
        </p:txBody>
      </p:sp>
      <p:sp>
        <p:nvSpPr>
          <p:cNvPr id="24578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mtClean="0"/>
              <a:t>Je veřejným ochráncem práv.</a:t>
            </a:r>
          </a:p>
          <a:p>
            <a:r>
              <a:rPr lang="cs-CZ" smtClean="0"/>
              <a:t>Pomáhá lidem domoci se svých práv na úřadech.</a:t>
            </a:r>
          </a:p>
          <a:p>
            <a:r>
              <a:rPr lang="cs-CZ" smtClean="0"/>
              <a:t>Je prostředníkem mezi občanem a státem.</a:t>
            </a:r>
          </a:p>
          <a:p>
            <a:r>
              <a:rPr lang="cs-CZ" smtClean="0"/>
              <a:t>Sídlem ombudsmana je Brno.</a:t>
            </a:r>
          </a:p>
        </p:txBody>
      </p:sp>
      <p:pic>
        <p:nvPicPr>
          <p:cNvPr id="24579" name="Picture 5" descr="C:\Users\Vašek\AppData\Local\Microsoft\Windows\Temporary Internet Files\Content.IE5\CTBYYC1K\MC90023352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3857625"/>
            <a:ext cx="2132013" cy="268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6" descr="C:\Users\Vašek\AppData\Local\Microsoft\Windows\Temporary Internet Files\Content.IE5\YI63LJE3\MC90023303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88" y="4071938"/>
            <a:ext cx="2424112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14" descr="C:\Users\Vašek\AppData\Local\Microsoft\Windows\Temporary Internet Files\Content.IE5\ZBIRAYQF\MC90005621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7625" y="4286250"/>
            <a:ext cx="1412875" cy="182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19" descr="C:\Users\Vašek\AppData\Local\Microsoft\Windows\Temporary Internet Files\Content.IE5\EMQ07PKM\MC90002446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86438" y="642938"/>
            <a:ext cx="2573337" cy="150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Kontrolní otázky</a:t>
            </a:r>
          </a:p>
        </p:txBody>
      </p:sp>
      <p:sp>
        <p:nvSpPr>
          <p:cNvPr id="25602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Font typeface="Calibri" pitchFamily="34" charset="0"/>
              <a:buAutoNum type="arabicPeriod"/>
            </a:pPr>
            <a:r>
              <a:rPr lang="cs-CZ" sz="3200" dirty="0" smtClean="0"/>
              <a:t>Jaké úkoly plní Policie ČR?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cs-CZ" sz="3200" dirty="0" smtClean="0"/>
              <a:t>Jaké úkoly plní státní zastupitelství?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cs-CZ" sz="3200" dirty="0" smtClean="0"/>
              <a:t>Jaké úkoly mají soudy?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cs-CZ" sz="3200" dirty="0" smtClean="0"/>
              <a:t>Které soudy znáš?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cs-CZ" sz="3200" dirty="0" smtClean="0"/>
              <a:t>Co je úkolem ombudsmana?</a:t>
            </a:r>
          </a:p>
        </p:txBody>
      </p:sp>
      <p:pic>
        <p:nvPicPr>
          <p:cNvPr id="25603" name="Picture 5" descr="C:\Users\Vašek\AppData\Local\Microsoft\Windows\Temporary Internet Files\Content.IE5\CTBYYC1K\MC90028217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25" y="3714750"/>
            <a:ext cx="1643063" cy="189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6" descr="C:\Users\Vašek\AppData\Local\Microsoft\Windows\Temporary Internet Files\Content.IE5\YI63LJE3\MC90008904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188" y="214313"/>
            <a:ext cx="1357312" cy="238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7" descr="C:\Users\Vašek\AppData\Local\Microsoft\Windows\Temporary Internet Files\Content.IE5\CTBYYC1K\MC90040426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50" y="4869160"/>
            <a:ext cx="1838325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29600" cy="1143000"/>
          </a:xfrm>
        </p:spPr>
        <p:txBody>
          <a:bodyPr/>
          <a:lstStyle/>
          <a:p>
            <a:r>
              <a:rPr lang="cs-CZ" dirty="0" smtClean="0"/>
              <a:t>Odpovědi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57188" y="2143125"/>
            <a:ext cx="8429625" cy="4929188"/>
          </a:xfrm>
        </p:spPr>
        <p:txBody>
          <a:bodyPr>
            <a:normAutofit lnSpcReduction="10000"/>
          </a:bodyPr>
          <a:lstStyle/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cs-CZ" sz="2800" dirty="0" smtClean="0"/>
              <a:t>Úkolem policie je chránit bezpečnost občanů a jejich majetek, vyšetřuje trestné činy, dohlíží na bezpečnost silničního provozu, zajišťuje ochranu státních hranic…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cs-CZ" sz="2800" dirty="0" smtClean="0"/>
              <a:t>Státní zastupitelství dohlíží na vyšetřování trestných činů, vypracovává obžalobu </a:t>
            </a:r>
            <a:r>
              <a:rPr lang="cs-CZ" sz="2800" dirty="0" smtClean="0"/>
              <a:t>a podává </a:t>
            </a:r>
            <a:r>
              <a:rPr lang="cs-CZ" sz="2800" dirty="0" smtClean="0"/>
              <a:t>návrh trestu, státní zástupce zastupuje u soudu stát jako žalobce…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cs-CZ" sz="2800" dirty="0" smtClean="0"/>
              <a:t>Soudy rozhodují spory mezi občany, rozhodují o vině a trestu, mohou přezkoumávat rozhodnutí státní správy.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dirty="0" smtClean="0"/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endParaRPr lang="cs-CZ" dirty="0" smtClean="0"/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endParaRPr lang="cs-CZ" dirty="0"/>
          </a:p>
        </p:txBody>
      </p:sp>
      <p:pic>
        <p:nvPicPr>
          <p:cNvPr id="26627" name="Picture 5" descr="C:\Users\Vašek\AppData\Local\Microsoft\Windows\Temporary Internet Files\Content.IE5\YI63LJE3\MC90044188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88" y="285750"/>
            <a:ext cx="1279525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28625" y="1357313"/>
            <a:ext cx="8229600" cy="4389437"/>
          </a:xfrm>
        </p:spPr>
        <p:txBody>
          <a:bodyPr/>
          <a:lstStyle/>
          <a:p>
            <a:pPr marL="514350" indent="-514350">
              <a:buFont typeface="Calibri" pitchFamily="34" charset="0"/>
              <a:buAutoNum type="arabicPeriod" startAt="4"/>
            </a:pPr>
            <a:r>
              <a:rPr lang="cs-CZ" sz="2800" dirty="0" smtClean="0"/>
              <a:t>Soustavu soudů tvoří Nejvyšší soud, vrchní soudy, krajské soudy a okresní soudy. Zvláštní postavení má Ústavní soud ČR.</a:t>
            </a:r>
          </a:p>
          <a:p>
            <a:pPr marL="514350" indent="-514350">
              <a:buFont typeface="Calibri" pitchFamily="34" charset="0"/>
              <a:buAutoNum type="arabicPeriod" startAt="4"/>
            </a:pPr>
            <a:r>
              <a:rPr lang="cs-CZ" sz="2800" dirty="0" smtClean="0"/>
              <a:t>Úkolem ombudsmana je pomáhat lidem domoci se svých práv na úřadech, je to veřejný ochránce práv, k němuž se obracejí lidé v případě, že mají pocit, že došlo </a:t>
            </a:r>
            <a:r>
              <a:rPr lang="cs-CZ" sz="2800" dirty="0" smtClean="0"/>
              <a:t>k omezení </a:t>
            </a:r>
            <a:r>
              <a:rPr lang="cs-CZ" sz="2800" dirty="0" smtClean="0"/>
              <a:t>nebo porušení jejich práv.</a:t>
            </a:r>
          </a:p>
          <a:p>
            <a:pPr marL="514350" indent="-514350">
              <a:buFont typeface="Calibri" pitchFamily="34" charset="0"/>
              <a:buAutoNum type="arabicPeriod" startAt="4"/>
            </a:pPr>
            <a:endParaRPr lang="cs-CZ" dirty="0" smtClean="0"/>
          </a:p>
          <a:p>
            <a:pPr marL="514350" indent="-514350">
              <a:buFont typeface="Calibri" pitchFamily="34" charset="0"/>
              <a:buAutoNum type="arabicPeriod" startAt="4"/>
            </a:pPr>
            <a:endParaRPr lang="cs-CZ" dirty="0" smtClean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28674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2800" smtClean="0"/>
              <a:t>[1]</a:t>
            </a:r>
            <a:r>
              <a:rPr lang="cs-CZ" sz="2800" smtClean="0"/>
              <a:t> KOVAŘÍKOVÁ, Hana. </a:t>
            </a:r>
            <a:r>
              <a:rPr lang="cs-CZ" sz="2800" i="1" smtClean="0"/>
              <a:t>Občanská výchova pro odborná učiliště III. </a:t>
            </a:r>
            <a:r>
              <a:rPr lang="cs-CZ" sz="2800" smtClean="0"/>
              <a:t>Nakladatelství Septima, Praha 2006, ISBN 80-7216-234-9 </a:t>
            </a:r>
          </a:p>
          <a:p>
            <a:r>
              <a:rPr lang="en-US" sz="2800" smtClean="0"/>
              <a:t>[</a:t>
            </a:r>
            <a:r>
              <a:rPr lang="cs-CZ" sz="2800" smtClean="0"/>
              <a:t>2</a:t>
            </a:r>
            <a:r>
              <a:rPr lang="en-US" sz="2800" smtClean="0">
                <a:solidFill>
                  <a:srgbClr val="000000"/>
                </a:solidFill>
              </a:rPr>
              <a:t>]</a:t>
            </a:r>
            <a:r>
              <a:rPr lang="en-US" sz="2800" smtClean="0"/>
              <a:t> </a:t>
            </a:r>
            <a:r>
              <a:rPr lang="cs-CZ" smtClean="0"/>
              <a:t>DUDÁK, Vladislav. </a:t>
            </a:r>
            <a:r>
              <a:rPr lang="cs-CZ" i="1" smtClean="0"/>
              <a:t>Občanská nauka pro střední odborná učiliště</a:t>
            </a:r>
            <a:r>
              <a:rPr lang="cs-CZ" smtClean="0"/>
              <a:t>: </a:t>
            </a:r>
            <a:r>
              <a:rPr lang="cs-CZ" i="1" smtClean="0"/>
              <a:t>Vladislav Dudák ... [et al.]</a:t>
            </a:r>
            <a:r>
              <a:rPr lang="cs-CZ" smtClean="0"/>
              <a:t>. 1. vyd. Praha: SPN - pedagogické nakladatelství, 2003, 279 s. ISBN 80-723-5237-7.</a:t>
            </a:r>
          </a:p>
          <a:p>
            <a:r>
              <a:rPr lang="cs-CZ" smtClean="0"/>
              <a:t>ilustrace: </a:t>
            </a:r>
            <a:r>
              <a:rPr lang="cs-CZ" smtClean="0">
                <a:hlinkClick r:id="rId2"/>
              </a:rPr>
              <a:t>www.office.microsoft.com</a:t>
            </a:r>
            <a:endParaRPr lang="cs-CZ" smtClean="0"/>
          </a:p>
          <a:p>
            <a:pPr>
              <a:buFont typeface="Wingdings 2" pitchFamily="18" charset="2"/>
              <a:buNone/>
            </a:pPr>
            <a:endParaRPr lang="cs-CZ" smtClean="0"/>
          </a:p>
        </p:txBody>
      </p:sp>
      <p:pic>
        <p:nvPicPr>
          <p:cNvPr id="28675" name="Picture 3" descr="C:\Program Files (x86)\Microsoft Office\MEDIA\CAGCAT10\j0299125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63" y="4643438"/>
            <a:ext cx="1065212" cy="174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6" descr="C:\Users\Vašek\AppData\Local\Microsoft\Windows\Temporary Internet Files\Content.IE5\ZBIRAYQF\MC90001930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47669" y="260648"/>
            <a:ext cx="1963738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187</TotalTime>
  <Words>470</Words>
  <Application>Microsoft Office PowerPoint</Application>
  <PresentationFormat>Předvádění na obrazovce (4:3)</PresentationFormat>
  <Paragraphs>84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Arkýř</vt:lpstr>
      <vt:lpstr>Prezentace aplikace PowerPoint</vt:lpstr>
      <vt:lpstr>ANOTACE</vt:lpstr>
      <vt:lpstr>Orgány právní ochrany občanů</vt:lpstr>
      <vt:lpstr>Prezentace aplikace PowerPoint</vt:lpstr>
      <vt:lpstr>Policie ČR</vt:lpstr>
      <vt:lpstr>Prezentace aplikace PowerPoint</vt:lpstr>
      <vt:lpstr>Státní zastupitelství</vt:lpstr>
      <vt:lpstr>Prezentace aplikace PowerPoint</vt:lpstr>
      <vt:lpstr>Soudy</vt:lpstr>
      <vt:lpstr>Soustava soudů</vt:lpstr>
      <vt:lpstr>Správní orgány</vt:lpstr>
      <vt:lpstr>Ombudsman</vt:lpstr>
      <vt:lpstr>Kontrolní otázky</vt:lpstr>
      <vt:lpstr>Odpovědi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Vašek</dc:creator>
  <cp:lastModifiedBy>uzivatel</cp:lastModifiedBy>
  <cp:revision>26</cp:revision>
  <dcterms:created xsi:type="dcterms:W3CDTF">2012-09-01T12:50:24Z</dcterms:created>
  <dcterms:modified xsi:type="dcterms:W3CDTF">2013-06-23T09:17:00Z</dcterms:modified>
</cp:coreProperties>
</file>