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6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87" d="100"/>
          <a:sy n="87" d="100"/>
        </p:scale>
        <p:origin x="-148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52BE63D-A6B0-4475-8E89-BECBF026A9FF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16FC42E5-D70B-4229-99C1-B930D590F34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52BE63D-A6B0-4475-8E89-BECBF026A9FF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6FC42E5-D70B-4229-99C1-B930D590F34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52BE63D-A6B0-4475-8E89-BECBF026A9FF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16FC42E5-D70B-4229-99C1-B930D590F34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BE63D-A6B0-4475-8E89-BECBF026A9FF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C42E5-D70B-4229-99C1-B930D590F34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BE63D-A6B0-4475-8E89-BECBF026A9FF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C42E5-D70B-4229-99C1-B930D590F34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52BE63D-A6B0-4475-8E89-BECBF026A9FF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6FC42E5-D70B-4229-99C1-B930D590F34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BE63D-A6B0-4475-8E89-BECBF026A9FF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C42E5-D70B-4229-99C1-B930D590F3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52BE63D-A6B0-4475-8E89-BECBF026A9FF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6FC42E5-D70B-4229-99C1-B930D590F349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52BE63D-A6B0-4475-8E89-BECBF026A9FF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6FC42E5-D70B-4229-99C1-B930D590F349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BE63D-A6B0-4475-8E89-BECBF026A9FF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C42E5-D70B-4229-99C1-B930D590F3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BE63D-A6B0-4475-8E89-BECBF026A9FF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C42E5-D70B-4229-99C1-B930D590F3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52BE63D-A6B0-4475-8E89-BECBF026A9FF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6FC42E5-D70B-4229-99C1-B930D590F34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iuridictum.pecina.cz/index.php?title=Spot%C5%99ebitelsk%C3%A9_pr%C3%A1vo&amp;printable=yes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aphicFrame>
        <p:nvGraphicFramePr>
          <p:cNvPr id="4150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6559119"/>
              </p:ext>
            </p:extLst>
          </p:nvPr>
        </p:nvGraphicFramePr>
        <p:xfrm>
          <a:off x="323850" y="1196975"/>
          <a:ext cx="8642350" cy="4330642"/>
        </p:xfrm>
        <a:graphic>
          <a:graphicData uri="http://schemas.openxmlformats.org/drawingml/2006/table">
            <a:tbl>
              <a:tblPr/>
              <a:tblGrid>
                <a:gridCol w="2784475"/>
                <a:gridCol w="5857875"/>
              </a:tblGrid>
              <a:tr h="2365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N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á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zev S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Š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Mgr. Věra Dudová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3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N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á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Občanské právo 2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3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N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á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zev sady: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Výuka občanské nauky v 2. ročníku odborného učiliště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1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Č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í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9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1.5.2012 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–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 30.03.2014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122" name="Picture 30" descr="logolinkI_ba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2500" y="0"/>
            <a:ext cx="3529013" cy="1009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23" name="Text Box 43"/>
          <p:cNvSpPr txBox="1">
            <a:spLocks noChangeArrowheads="1"/>
          </p:cNvSpPr>
          <p:nvPr/>
        </p:nvSpPr>
        <p:spPr bwMode="auto">
          <a:xfrm>
            <a:off x="468313" y="6021388"/>
            <a:ext cx="83486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i="1">
                <a:latin typeface="Arial" charset="0"/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177274238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 idx="4294967295"/>
          </p:nvPr>
        </p:nvSpPr>
        <p:spPr>
          <a:xfrm>
            <a:off x="0" y="285750"/>
            <a:ext cx="8229600" cy="1143000"/>
          </a:xfrm>
        </p:spPr>
        <p:txBody>
          <a:bodyPr anchor="b"/>
          <a:lstStyle/>
          <a:p>
            <a:r>
              <a:rPr lang="cs-CZ" b="1" dirty="0">
                <a:solidFill>
                  <a:schemeClr val="tx1"/>
                </a:solidFill>
              </a:rPr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900613"/>
          </a:xfrm>
        </p:spPr>
        <p:txBody>
          <a:bodyPr>
            <a:normAutofit fontScale="92500"/>
          </a:bodyPr>
          <a:lstStyle/>
          <a:p>
            <a:pPr indent="-273050">
              <a:lnSpc>
                <a:spcPct val="80000"/>
              </a:lnSpc>
            </a:pPr>
            <a:r>
              <a:rPr lang="cs-CZ" sz="3200" dirty="0">
                <a:latin typeface="Arial" charset="0"/>
                <a:cs typeface="Arial" charset="0"/>
              </a:rPr>
              <a:t>Záměrem této sady výukových materiálů s názvem </a:t>
            </a:r>
            <a:r>
              <a:rPr lang="cs-CZ" sz="3200" u="sng" dirty="0">
                <a:latin typeface="Arial" charset="0"/>
                <a:cs typeface="Arial" charset="0"/>
              </a:rPr>
              <a:t>Výuka občanské nauky v </a:t>
            </a:r>
            <a:r>
              <a:rPr lang="cs-CZ" sz="3200" u="sng" dirty="0" smtClean="0">
                <a:latin typeface="Arial" charset="0"/>
                <a:cs typeface="Arial" charset="0"/>
              </a:rPr>
              <a:t>2.</a:t>
            </a:r>
            <a:r>
              <a:rPr lang="cs-CZ" sz="3200" u="sng" dirty="0">
                <a:latin typeface="Arial" charset="0"/>
                <a:cs typeface="Arial" charset="0"/>
              </a:rPr>
              <a:t> ročníku odborného učiliště </a:t>
            </a:r>
            <a:r>
              <a:rPr lang="cs-CZ" sz="3200" dirty="0" smtClean="0">
                <a:latin typeface="Arial" charset="0"/>
                <a:cs typeface="Arial" charset="0"/>
              </a:rPr>
              <a:t>je aktivizace žáků  v hodinách občanské nauky a jejich orientace v základních odvětvích práva, se kterými se mohou setkat ve svém životě. Rovněž další témata jsou  vyučována s důrazem na praktický život. </a:t>
            </a:r>
            <a:r>
              <a:rPr lang="cs-CZ" sz="3200" dirty="0">
                <a:latin typeface="Arial" charset="0"/>
                <a:cs typeface="Arial" charset="0"/>
              </a:rPr>
              <a:t>Jednotlivé </a:t>
            </a:r>
            <a:r>
              <a:rPr lang="cs-CZ" sz="3200" dirty="0" err="1">
                <a:latin typeface="Arial" charset="0"/>
                <a:cs typeface="Arial" charset="0"/>
              </a:rPr>
              <a:t>DUMy</a:t>
            </a:r>
            <a:r>
              <a:rPr lang="cs-CZ" sz="3200" dirty="0">
                <a:latin typeface="Arial" charset="0"/>
                <a:cs typeface="Arial" charset="0"/>
              </a:rPr>
              <a:t> (prezentace) v této sadě se zabývají především oblastmi práva a postavením člověka ve společnosti.</a:t>
            </a:r>
          </a:p>
          <a:p>
            <a:pPr indent="-273050">
              <a:lnSpc>
                <a:spcPct val="80000"/>
              </a:lnSpc>
            </a:pPr>
            <a:r>
              <a:rPr lang="cs-CZ" sz="3200" dirty="0">
                <a:latin typeface="Arial" charset="0"/>
                <a:cs typeface="Arial" charset="0"/>
              </a:rPr>
              <a:t>Konkrétně tato prezentace je zaměřena na </a:t>
            </a:r>
            <a:r>
              <a:rPr lang="cs-CZ" sz="3200" u="sng" dirty="0" smtClean="0">
                <a:latin typeface="Arial" charset="0"/>
                <a:cs typeface="Arial" charset="0"/>
              </a:rPr>
              <a:t>občanské právo. </a:t>
            </a:r>
            <a:endParaRPr lang="cs-CZ" sz="3200" u="sng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093686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bčanské právo 2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894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Odpovědnost za škodu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Dle občanského zákoníku platí zásada, že </a:t>
            </a:r>
            <a:r>
              <a:rPr lang="cs-CZ" b="1" dirty="0" smtClean="0"/>
              <a:t>každý, kdo způsobí škodu, je povinen ji nahradit </a:t>
            </a:r>
            <a:r>
              <a:rPr lang="cs-CZ" dirty="0" smtClean="0"/>
              <a:t>(většinou penězi).</a:t>
            </a:r>
          </a:p>
          <a:p>
            <a:r>
              <a:rPr lang="cs-CZ" dirty="0" smtClean="0"/>
              <a:t>Existují výjimky, které se vztahují např. na nezletilé  a na osoby stižené duševní poruchou.</a:t>
            </a:r>
          </a:p>
          <a:p>
            <a:r>
              <a:rPr lang="cs-CZ" dirty="0" smtClean="0"/>
              <a:t>V praxi je vhodné myslet na možnost pojištění, které může některé způsobené škody uhradit (např. povinné pojištění motorových vozidel </a:t>
            </a:r>
            <a:r>
              <a:rPr lang="cs-CZ" dirty="0" smtClean="0"/>
              <a:t>v případě </a:t>
            </a:r>
            <a:r>
              <a:rPr lang="cs-CZ" dirty="0" smtClean="0"/>
              <a:t>nehody hradí škodu pojišťovna).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022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Uzavíraní smluv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Do oblasti občanského práva patří i uzavírání smluv. Může se jednat např. smlouvu kupní, darovací, smlouvu o dílo, nájemní smlouvu, </a:t>
            </a:r>
            <a:r>
              <a:rPr lang="cs-CZ" dirty="0" err="1" smtClean="0"/>
              <a:t>smlouvu</a:t>
            </a:r>
            <a:r>
              <a:rPr lang="cs-CZ" dirty="0" smtClean="0"/>
              <a:t> o půjčce atd.</a:t>
            </a:r>
          </a:p>
          <a:p>
            <a:r>
              <a:rPr lang="cs-CZ" dirty="0" smtClean="0"/>
              <a:t> Některé ze smluv musí být uzavírány písemně, </a:t>
            </a:r>
            <a:r>
              <a:rPr lang="cs-CZ" dirty="0" smtClean="0"/>
              <a:t>u jiných </a:t>
            </a:r>
            <a:r>
              <a:rPr lang="cs-CZ" dirty="0" smtClean="0"/>
              <a:t>stačí ústní sjednání. </a:t>
            </a:r>
            <a:r>
              <a:rPr lang="cs-CZ" b="1" dirty="0" smtClean="0"/>
              <a:t>Vždy je lepší uzavírat smlouvy písemně</a:t>
            </a:r>
            <a:r>
              <a:rPr lang="cs-CZ" dirty="0" smtClean="0"/>
              <a:t>, neboť v případě sporu je písemná smlouva důkazem.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6225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Náležitosti smlouvy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Každá písemná smlouva by měla obsahovat následující údaje: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cs-CZ" b="1" dirty="0" smtClean="0"/>
              <a:t>jméno, příjmení, bydliště, datum narození </a:t>
            </a:r>
            <a:r>
              <a:rPr lang="cs-CZ" dirty="0" smtClean="0"/>
              <a:t>apod. obou </a:t>
            </a:r>
            <a:r>
              <a:rPr lang="cs-CZ" b="1" dirty="0" smtClean="0"/>
              <a:t>smluvních stran,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cs-CZ" b="1" dirty="0" smtClean="0"/>
              <a:t>předmět smlouvy </a:t>
            </a:r>
            <a:r>
              <a:rPr lang="cs-CZ" dirty="0" smtClean="0"/>
              <a:t>např. prodej určité věci, pronájem bytu,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cs-CZ" dirty="0" smtClean="0"/>
              <a:t>přesný </a:t>
            </a:r>
            <a:r>
              <a:rPr lang="cs-CZ" b="1" dirty="0" smtClean="0"/>
              <a:t>popis předmětu smlouvy </a:t>
            </a:r>
            <a:r>
              <a:rPr lang="cs-CZ" dirty="0" smtClean="0"/>
              <a:t>např. adresa, velikost a vybavení pronajímaného bytu,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cs-CZ" dirty="0" smtClean="0"/>
              <a:t>dohodnutou </a:t>
            </a:r>
            <a:r>
              <a:rPr lang="cs-CZ" b="1" dirty="0" smtClean="0"/>
              <a:t>cenu a způsob</a:t>
            </a:r>
            <a:r>
              <a:rPr lang="cs-CZ" dirty="0" smtClean="0"/>
              <a:t> jejího </a:t>
            </a:r>
            <a:r>
              <a:rPr lang="cs-CZ" b="1" dirty="0" smtClean="0"/>
              <a:t>placení,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cs-CZ" b="1" dirty="0" smtClean="0"/>
              <a:t>podpisy smluvních stran, datum a místo.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U důležitých smluv je lépe požádat o sepsání </a:t>
            </a:r>
            <a:r>
              <a:rPr lang="cs-CZ" b="1" dirty="0" smtClean="0"/>
              <a:t>notáře či advokáta.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714979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Dědictví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Majetek se dědí buď </a:t>
            </a:r>
            <a:r>
              <a:rPr lang="cs-CZ" b="1" dirty="0" smtClean="0"/>
              <a:t>ze závěti</a:t>
            </a:r>
            <a:r>
              <a:rPr lang="cs-CZ" dirty="0" smtClean="0"/>
              <a:t>, nebo </a:t>
            </a:r>
            <a:r>
              <a:rPr lang="cs-CZ" b="1" dirty="0" smtClean="0"/>
              <a:t>ze zákona</a:t>
            </a:r>
            <a:r>
              <a:rPr lang="cs-CZ" dirty="0" smtClean="0"/>
              <a:t>, nebo z obou těchto důvodů.</a:t>
            </a:r>
          </a:p>
          <a:p>
            <a:r>
              <a:rPr lang="cs-CZ" dirty="0" smtClean="0"/>
              <a:t>Dědit mohou osoby fyzické i právnické. Dědictví ze závěti má přednost před dědictvím ze zákona. Zákon stanovuje pořadí dědiců ve 4 skupinách: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Děti a manžel(</a:t>
            </a:r>
            <a:r>
              <a:rPr lang="cs-CZ" dirty="0" err="1" smtClean="0"/>
              <a:t>ka</a:t>
            </a:r>
            <a:r>
              <a:rPr lang="cs-CZ" dirty="0" smtClean="0"/>
              <a:t>) rovným dílem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Manžel(</a:t>
            </a:r>
            <a:r>
              <a:rPr lang="cs-CZ" dirty="0" err="1" smtClean="0"/>
              <a:t>ka</a:t>
            </a:r>
            <a:r>
              <a:rPr lang="cs-CZ" dirty="0" smtClean="0"/>
              <a:t>), rodiče a blízké osoby (tj. ty, které žily nejméně rok se zůstavitelem ve společné domácnosti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Sourozenci a osoby </a:t>
            </a:r>
            <a:r>
              <a:rPr lang="cs-CZ" dirty="0" err="1" smtClean="0"/>
              <a:t>spolužijící</a:t>
            </a:r>
            <a:r>
              <a:rPr lang="cs-CZ" dirty="0" smtClean="0"/>
              <a:t> se zůstavitelem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Prarodiče zůstavitele či jejich děti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7859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196752"/>
            <a:ext cx="8229600" cy="4389120"/>
          </a:xfrm>
        </p:spPr>
        <p:txBody>
          <a:bodyPr>
            <a:normAutofit/>
          </a:bodyPr>
          <a:lstStyle/>
          <a:p>
            <a:r>
              <a:rPr lang="cs-CZ" dirty="0" smtClean="0"/>
              <a:t>Pokud nejsou žádní příbuzní a neexistuje závěť, připadá majetek státu.</a:t>
            </a:r>
          </a:p>
          <a:p>
            <a:r>
              <a:rPr lang="cs-CZ" dirty="0" smtClean="0"/>
              <a:t>Potomci jsou </a:t>
            </a:r>
            <a:r>
              <a:rPr lang="cs-CZ" b="1" dirty="0" smtClean="0"/>
              <a:t>neopomenutelní dědicové</a:t>
            </a:r>
            <a:r>
              <a:rPr lang="cs-CZ" dirty="0" smtClean="0"/>
              <a:t>. Zůstavitel </a:t>
            </a:r>
            <a:r>
              <a:rPr lang="cs-CZ" b="1" dirty="0" smtClean="0"/>
              <a:t>může své potomky vydědit </a:t>
            </a:r>
            <a:r>
              <a:rPr lang="cs-CZ" dirty="0" smtClean="0"/>
              <a:t>jen ze závažných důvodů (např. pokud se o zůstavitele nezajímali).</a:t>
            </a:r>
          </a:p>
          <a:p>
            <a:r>
              <a:rPr lang="cs-CZ" dirty="0" smtClean="0"/>
              <a:t>Vydědění musí být písemně. </a:t>
            </a:r>
            <a:r>
              <a:rPr lang="cs-CZ" b="1" dirty="0" smtClean="0"/>
              <a:t>S majetkem se dědí </a:t>
            </a:r>
            <a:r>
              <a:rPr lang="cs-CZ" b="1" dirty="0" smtClean="0"/>
              <a:t>i dluhy</a:t>
            </a:r>
            <a:r>
              <a:rPr lang="cs-CZ" b="1" dirty="0" smtClean="0"/>
              <a:t>.</a:t>
            </a:r>
          </a:p>
          <a:p>
            <a:r>
              <a:rPr lang="cs-CZ" dirty="0" smtClean="0"/>
              <a:t>Dědictví lze odmítnout. Rozhodnutí však nelze měnit.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1649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Práva spotřebitele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Každé zboží musí být </a:t>
            </a:r>
            <a:r>
              <a:rPr lang="cs-CZ" b="1" dirty="0" smtClean="0"/>
              <a:t>označeno cenou</a:t>
            </a:r>
            <a:r>
              <a:rPr lang="cs-CZ" dirty="0" smtClean="0"/>
              <a:t>. Spotřebitel </a:t>
            </a:r>
            <a:r>
              <a:rPr lang="cs-CZ" b="1" dirty="0" smtClean="0"/>
              <a:t>nesmí být klamán nepravdivou reklamou</a:t>
            </a:r>
            <a:r>
              <a:rPr lang="cs-CZ" dirty="0" smtClean="0"/>
              <a:t>. Prodávající musí vždy na své zboží poskytnout </a:t>
            </a:r>
            <a:r>
              <a:rPr lang="cs-CZ" b="1" dirty="0" smtClean="0"/>
              <a:t>záruku</a:t>
            </a:r>
            <a:r>
              <a:rPr lang="cs-CZ" dirty="0" smtClean="0"/>
              <a:t>, která činí u běžného zboží </a:t>
            </a:r>
            <a:r>
              <a:rPr lang="cs-CZ" b="1" dirty="0" smtClean="0"/>
              <a:t>24 měsíců</a:t>
            </a:r>
            <a:r>
              <a:rPr lang="cs-CZ" dirty="0" smtClean="0"/>
              <a:t>, u potravin, pokud není </a:t>
            </a:r>
            <a:r>
              <a:rPr lang="cs-CZ" smtClean="0"/>
              <a:t>uvedeno jinak </a:t>
            </a:r>
            <a:r>
              <a:rPr lang="cs-CZ" dirty="0" smtClean="0"/>
              <a:t>8 dnů. V záruční době je prodávající povinen bezplatně opravit všechny vady, není – li to možné kupujícímu zboží buď vymění, nebo mu vrátí kupní cenu. Byla- li spotřebitelská smlouva uzavřena mimo obvyklou provozovnu např. v bytě zákazníka, předváděcí akci, může spotřebitel od smlouvy odstoupit do 14 dnů bez udání důvodu. </a:t>
            </a:r>
            <a:r>
              <a:rPr lang="cs-CZ" b="1" dirty="0" smtClean="0"/>
              <a:t>Faktická ochrana spotřebitele je v ČR zatím neuspokojivá.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286128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indent="-457200">
              <a:buAutoNum type="arabicPeriod"/>
            </a:pPr>
            <a:r>
              <a:rPr lang="cs-CZ" dirty="0" smtClean="0"/>
              <a:t>Kdo má odpovědnost za škodu, lze se  odpovědnosti vyhnout ?</a:t>
            </a:r>
          </a:p>
          <a:p>
            <a:pPr marL="457200" indent="-457200">
              <a:buAutoNum type="arabicPeriod"/>
            </a:pPr>
            <a:r>
              <a:rPr lang="cs-CZ" dirty="0" smtClean="0"/>
              <a:t>Jaké znáte druhy smluv, proč je lépe uzavírat smlouvy písemně ?</a:t>
            </a:r>
          </a:p>
          <a:p>
            <a:pPr marL="457200" indent="-457200">
              <a:buAutoNum type="arabicPeriod"/>
            </a:pPr>
            <a:r>
              <a:rPr lang="cs-CZ" dirty="0" smtClean="0"/>
              <a:t>Jaké údaje by měla smlouva obsahovat ?</a:t>
            </a:r>
          </a:p>
          <a:p>
            <a:pPr marL="457200" indent="-457200">
              <a:buAutoNum type="arabicPeriod"/>
            </a:pPr>
            <a:r>
              <a:rPr lang="cs-CZ" dirty="0" smtClean="0"/>
              <a:t>Co víte o způsobech dědění.</a:t>
            </a:r>
          </a:p>
          <a:p>
            <a:pPr marL="457200" indent="-457200">
              <a:buAutoNum type="arabicPeriod"/>
            </a:pPr>
            <a:r>
              <a:rPr lang="cs-CZ" dirty="0" smtClean="0"/>
              <a:t>Kdo je neopomenutelným dědicem a co to znamená ?</a:t>
            </a:r>
          </a:p>
          <a:p>
            <a:pPr marL="457200" indent="-457200">
              <a:buAutoNum type="arabicPeriod"/>
            </a:pPr>
            <a:r>
              <a:rPr lang="cs-CZ" dirty="0" smtClean="0"/>
              <a:t>Co víte o </a:t>
            </a:r>
            <a:r>
              <a:rPr lang="cs-CZ" smtClean="0"/>
              <a:t>právech spotřebitele.</a:t>
            </a:r>
            <a:endParaRPr lang="cs-CZ" dirty="0" smtClean="0"/>
          </a:p>
          <a:p>
            <a:pPr marL="457200" indent="-4572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7630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US" sz="2800" dirty="0" smtClean="0"/>
              <a:t>[1]</a:t>
            </a:r>
            <a:r>
              <a:rPr lang="cs-CZ" sz="2800" dirty="0" smtClean="0"/>
              <a:t> KOVAŘÍKOVÁ, Hana. </a:t>
            </a:r>
            <a:r>
              <a:rPr lang="cs-CZ" sz="2800" i="1" dirty="0" smtClean="0"/>
              <a:t>Občanská výchova pro odborná učiliště III. </a:t>
            </a:r>
            <a:r>
              <a:rPr lang="cs-CZ" sz="2800" dirty="0" smtClean="0"/>
              <a:t>Nakladatelství Septima, Praha 2006, ISBN 80-7216-234-9 </a:t>
            </a:r>
          </a:p>
          <a:p>
            <a:r>
              <a:rPr lang="en-US" sz="2800" dirty="0" smtClean="0"/>
              <a:t>[</a:t>
            </a:r>
            <a:r>
              <a:rPr lang="cs-CZ" sz="2800" dirty="0" smtClean="0"/>
              <a:t>2</a:t>
            </a:r>
            <a:r>
              <a:rPr lang="en-US" sz="2800" dirty="0" smtClean="0">
                <a:solidFill>
                  <a:prstClr val="black"/>
                </a:solidFill>
              </a:rPr>
              <a:t>]</a:t>
            </a:r>
            <a:r>
              <a:rPr lang="en-US" sz="2800" dirty="0" smtClean="0"/>
              <a:t> </a:t>
            </a:r>
            <a:r>
              <a:rPr lang="cs-CZ" dirty="0" smtClean="0"/>
              <a:t>DUDÁK, Vladislav. </a:t>
            </a:r>
            <a:r>
              <a:rPr lang="cs-CZ" i="1" dirty="0" smtClean="0"/>
              <a:t>Občanská nauka pro střední odborná učiliště</a:t>
            </a:r>
            <a:r>
              <a:rPr lang="cs-CZ" dirty="0" smtClean="0"/>
              <a:t>: </a:t>
            </a:r>
            <a:r>
              <a:rPr lang="cs-CZ" i="1" dirty="0" smtClean="0"/>
              <a:t>Vladislav Dudák ... [</a:t>
            </a:r>
            <a:r>
              <a:rPr lang="cs-CZ" i="1" dirty="0" err="1" smtClean="0"/>
              <a:t>et</a:t>
            </a:r>
            <a:r>
              <a:rPr lang="cs-CZ" i="1" dirty="0" smtClean="0"/>
              <a:t> </a:t>
            </a:r>
            <a:r>
              <a:rPr lang="cs-CZ" i="1" dirty="0" err="1" smtClean="0"/>
              <a:t>al</a:t>
            </a:r>
            <a:r>
              <a:rPr lang="cs-CZ" i="1" dirty="0" smtClean="0"/>
              <a:t>.]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SPN - pedagogické nakladatelství, 2003, 279 s. ISBN 80-723-5237-7.</a:t>
            </a:r>
          </a:p>
          <a:p>
            <a:r>
              <a:rPr lang="cs-CZ" dirty="0" smtClean="0"/>
              <a:t>NEZNÁMÝ</a:t>
            </a:r>
            <a:r>
              <a:rPr lang="cs-CZ" dirty="0"/>
              <a:t>. </a:t>
            </a:r>
            <a:r>
              <a:rPr lang="cs-CZ" i="1" dirty="0"/>
              <a:t>Spotřebitelské právo</a:t>
            </a:r>
            <a:r>
              <a:rPr lang="cs-CZ" dirty="0"/>
              <a:t> [online]. [cit. </a:t>
            </a:r>
            <a:r>
              <a:rPr lang="cs-CZ" dirty="0" smtClean="0"/>
              <a:t>26.8.2012]. </a:t>
            </a:r>
            <a:r>
              <a:rPr lang="cs-CZ" dirty="0"/>
              <a:t>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iuridictum.pecina.cz/index.php?title=Spot%C5%99ebitelsk%C3%A9_pr%C3%A1vo&amp;printable=yes</a:t>
            </a:r>
            <a:endParaRPr lang="cs-CZ" dirty="0" smtClean="0"/>
          </a:p>
          <a:p>
            <a:r>
              <a:rPr lang="cs-CZ" dirty="0" smtClean="0"/>
              <a:t>ilustrace: </a:t>
            </a:r>
            <a:r>
              <a:rPr lang="cs-CZ" dirty="0" smtClean="0">
                <a:hlinkClick r:id="rId3"/>
              </a:rPr>
              <a:t>www.office.</a:t>
            </a:r>
            <a:r>
              <a:rPr lang="cs-CZ" dirty="0" err="1" smtClean="0">
                <a:hlinkClick r:id="rId3"/>
              </a:rPr>
              <a:t>microsoft.com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2291" name="Picture 3" descr="C:\Program Files (x86)\Microsoft Office\MEDIA\CAGCAT10\j0299125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79202" y="5583338"/>
            <a:ext cx="648072" cy="1063421"/>
          </a:xfrm>
          <a:prstGeom prst="rect">
            <a:avLst/>
          </a:prstGeom>
          <a:noFill/>
        </p:spPr>
      </p:pic>
      <p:pic>
        <p:nvPicPr>
          <p:cNvPr id="12294" name="Picture 6" descr="C:\Users\Vašek\AppData\Local\Microsoft\Windows\Temporary Internet Files\Content.IE5\ZBIRAYQF\MC90001930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9" y="260648"/>
            <a:ext cx="1964314" cy="171448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7961282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16</TotalTime>
  <Words>549</Words>
  <Application>Microsoft Office PowerPoint</Application>
  <PresentationFormat>Předvádění na obrazovce (4:3)</PresentationFormat>
  <Paragraphs>58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Prezentace aplikace PowerPoint</vt:lpstr>
      <vt:lpstr>ANOTACE</vt:lpstr>
      <vt:lpstr>Občanské právo 2</vt:lpstr>
      <vt:lpstr>Odpovědnost za škodu</vt:lpstr>
      <vt:lpstr>Uzavíraní smluv</vt:lpstr>
      <vt:lpstr>Náležitosti smlouvy</vt:lpstr>
      <vt:lpstr>Dědictví</vt:lpstr>
      <vt:lpstr>Prezentace aplikace PowerPoint</vt:lpstr>
      <vt:lpstr>Práva spotřebitele</vt:lpstr>
      <vt:lpstr>Kontrolní otázky :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uzivatel</cp:lastModifiedBy>
  <cp:revision>5</cp:revision>
  <dcterms:created xsi:type="dcterms:W3CDTF">2013-01-27T15:11:17Z</dcterms:created>
  <dcterms:modified xsi:type="dcterms:W3CDTF">2013-06-23T09:21:27Z</dcterms:modified>
</cp:coreProperties>
</file>