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9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8A7627-978F-46D1-8546-7A9826B1393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8CE18-085C-45BB-ACCC-20CA267D55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146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B8CE18-085C-45BB-ACCC-20CA267D55F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514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CD681-FE8B-4F63-92A0-70C8369DD6D3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38C0D1-8CF3-4D79-B834-F6231FA04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EA230B6-A12E-4A68-876B-7A0A4C934F44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EB83A4-A153-4734-B70A-07276A3A4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FE749-216F-4C2B-8780-46BAA95E67EB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B4905-6523-467D-BD77-92D1BD0D9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3929F-447D-41DC-AD39-66885DE8C7FF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0566B-FE54-4642-9DFF-B873A81AF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54B3C-4811-4517-AEA4-6CD926AAC05B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997B4-2048-4E93-AA0D-8D83AB81C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4923E4D-6F65-40FC-85F2-1629FEA48B32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51A81BD-E359-447F-893B-B668D1F19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ACFE-B930-4084-945D-C6CABF1D03FA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4189E-630F-447C-AB20-85A63C3E7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CD06387-D984-4D4B-81BC-66B723D1A230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5C2720F-3C98-4D1F-826F-6F5763B5C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C907C09-7936-417E-9D47-0053162B7EF6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05D9B5-5D14-4982-9309-1E58A0425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D8520-E137-4A42-9027-D9EACAAC5175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13438-68E4-431E-9F18-40F4D6EDE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46266-FF64-47C7-ABDB-A2F8EC4B3A10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A4FE1-2472-4DA0-A47A-E52FC3D39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EB29CCA-02EC-4896-8D4C-AEABD731DB3C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BC8B4D66-357C-436E-8128-0EAAEA245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7" r:id="rId6"/>
    <p:sldLayoutId id="2147483681" r:id="rId7"/>
    <p:sldLayoutId id="2147483688" r:id="rId8"/>
    <p:sldLayoutId id="2147483689" r:id="rId9"/>
    <p:sldLayoutId id="2147483680" r:id="rId10"/>
    <p:sldLayoutId id="2147483679" r:id="rId11"/>
  </p:sldLayoutIdLst>
  <p:transition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971943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Rodinné právo 1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829175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</a:t>
            </a:r>
            <a:r>
              <a:rPr lang="cs-CZ" sz="3200" u="sng">
                <a:latin typeface="Arial" charset="0"/>
                <a:cs typeface="Arial" charset="0"/>
              </a:rPr>
              <a:t> </a:t>
            </a:r>
            <a:r>
              <a:rPr lang="cs-CZ" sz="3200" u="sng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Jednotlivé </a:t>
            </a:r>
            <a:r>
              <a:rPr lang="cs-CZ" sz="3200" dirty="0" err="1" smtClean="0">
                <a:latin typeface="Arial" charset="0"/>
                <a:cs typeface="Arial" charset="0"/>
              </a:rPr>
              <a:t>DUMy</a:t>
            </a:r>
            <a:r>
              <a:rPr lang="cs-CZ" sz="3200" dirty="0" smtClean="0">
                <a:latin typeface="Arial" charset="0"/>
                <a:cs typeface="Arial" charset="0"/>
              </a:rPr>
              <a:t> (prezentace) v této sadě se zabývají především oblastmi práva a postavením člověka ve společnosti</a:t>
            </a:r>
            <a:r>
              <a:rPr lang="cs-CZ" sz="3200" dirty="0">
                <a:latin typeface="Arial" charset="0"/>
                <a:cs typeface="Arial" charset="0"/>
              </a:rPr>
              <a:t>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oblast rodinného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57438" y="1928813"/>
            <a:ext cx="6172200" cy="18938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Rodinné právo 1</a:t>
            </a:r>
            <a:endParaRPr lang="cs-CZ" sz="4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313" y="0"/>
            <a:ext cx="7467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Manželství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313" y="1428750"/>
            <a:ext cx="8286750" cy="5259388"/>
          </a:xfrm>
        </p:spPr>
        <p:txBody>
          <a:bodyPr/>
          <a:lstStyle/>
          <a:p>
            <a:r>
              <a:rPr lang="cs-CZ" sz="2800" smtClean="0"/>
              <a:t>Je trvalé společenství muže a ženy, které vzniklo zákonem stanoveným způsobem.</a:t>
            </a:r>
          </a:p>
          <a:p>
            <a:r>
              <a:rPr lang="cs-CZ" sz="2800" smtClean="0"/>
              <a:t>Jeho hlavním účelem je založení rodiny a řádná výchova dětí.</a:t>
            </a:r>
          </a:p>
          <a:p>
            <a:r>
              <a:rPr lang="cs-CZ" sz="2800" smtClean="0"/>
              <a:t>Vzniká prohlášením muže a ženy, že spolu dobrovolně vstupují do manželství a to v přítomnosti oddávajícího a dvou svědků.</a:t>
            </a:r>
          </a:p>
          <a:p>
            <a:r>
              <a:rPr lang="cs-CZ" sz="2800" smtClean="0"/>
              <a:t>Obřad se koná buď před zástupcem státu (civilní sňatek), nebo před představitelem státem zaregistrované církve (církevní sňatek).</a:t>
            </a:r>
          </a:p>
        </p:txBody>
      </p:sp>
      <p:pic>
        <p:nvPicPr>
          <p:cNvPr id="16387" name="Picture 2" descr="C:\Users\Vašek\AppData\Local\Microsoft\Windows\Temporary Internet Files\Content.IE5\EMQ07PKM\MP9004484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688" y="142875"/>
            <a:ext cx="200025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50" y="571500"/>
            <a:ext cx="6967538" cy="47148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600" smtClean="0"/>
              <a:t>Pro uzavření manželství je třeba předložit žádost o uzavření manželství, občanské průkazy a rodné nebo křestní listy snoubenců.</a:t>
            </a:r>
          </a:p>
          <a:p>
            <a:pPr>
              <a:lnSpc>
                <a:spcPct val="80000"/>
              </a:lnSpc>
            </a:pPr>
            <a:r>
              <a:rPr lang="cs-CZ" sz="2600" smtClean="0"/>
              <a:t>Manželství je zapsáno v matriční knize a manželé obdrží oddací list.</a:t>
            </a:r>
          </a:p>
          <a:p>
            <a:pPr>
              <a:lnSpc>
                <a:spcPct val="80000"/>
              </a:lnSpc>
            </a:pPr>
            <a:r>
              <a:rPr lang="cs-CZ" sz="2600" smtClean="0"/>
              <a:t>Manželé se před vstupem do manželství musí dohodnout, které příjmení budou společně používat a jaké příjmení budou používat jejich budoucí děti.</a:t>
            </a:r>
          </a:p>
          <a:p>
            <a:pPr>
              <a:lnSpc>
                <a:spcPct val="80000"/>
              </a:lnSpc>
            </a:pPr>
            <a:r>
              <a:rPr lang="cs-CZ" sz="2600" smtClean="0"/>
              <a:t>Při obřadu snoubenci prohlašují, že znají navzájem svůj zdravotní stav a do manželství vstupují dobrovolně.</a:t>
            </a:r>
          </a:p>
          <a:p>
            <a:pPr>
              <a:lnSpc>
                <a:spcPct val="80000"/>
              </a:lnSpc>
            </a:pPr>
            <a:endParaRPr lang="cs-CZ" sz="26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17410" name="Picture 2" descr="C:\Users\Vašek\AppData\Local\Microsoft\Windows\Temporary Internet Files\Content.IE5\CTBYYC1K\MP9004000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4643438"/>
            <a:ext cx="1357313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5" descr="C:\Users\Vašek\AppData\Local\Microsoft\Windows\Temporary Internet Files\Content.IE5\YI63LJE3\MP9004072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50" y="5072063"/>
            <a:ext cx="267970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Překážky vzniku 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Manželství nelze uzavřít: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/>
              <a:t>s ženatým mužem nebo vdanou ženou (bigamie),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/>
              <a:t>s blízkým příbuzným (rodiče a děti, sourozenci),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/>
              <a:t>s neplnoletým (výjimečně na základě rozhodnutí soudu v 16. letech),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/>
              <a:t>s nesvéprávným člověkem (člověk, který byl soudem zbaven způsobilosti k právním úkonům, např. kvůli duševní nemoci).</a:t>
            </a:r>
            <a:endParaRPr lang="cs-CZ" sz="2800" dirty="0"/>
          </a:p>
        </p:txBody>
      </p:sp>
      <p:pic>
        <p:nvPicPr>
          <p:cNvPr id="18435" name="Picture 2" descr="C:\Users\Vašek\AppData\Local\Microsoft\Windows\Temporary Internet Files\Content.IE5\ZBIRAYQF\MP9004222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0663" y="549275"/>
            <a:ext cx="257333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7467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Práva a povinnosti manželů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625" y="1285875"/>
            <a:ext cx="7467600" cy="4873625"/>
          </a:xfrm>
        </p:spPr>
        <p:txBody>
          <a:bodyPr/>
          <a:lstStyle/>
          <a:p>
            <a:r>
              <a:rPr lang="cs-CZ" sz="2700" smtClean="0"/>
              <a:t>Oba manželé jsou zcela rovnoprávní.</a:t>
            </a:r>
          </a:p>
          <a:p>
            <a:r>
              <a:rPr lang="cs-CZ" sz="2700" smtClean="0"/>
              <a:t>Uzavřením manželství se zavazují žít spolu, vzájemně si pomáhat a vychovávat své budoucí děti.</a:t>
            </a:r>
          </a:p>
          <a:p>
            <a:r>
              <a:rPr lang="cs-CZ" sz="2700" smtClean="0"/>
              <a:t>O podstatných věcech rozhodují manželé společně.</a:t>
            </a:r>
          </a:p>
          <a:p>
            <a:r>
              <a:rPr lang="cs-CZ" sz="2700" smtClean="0"/>
              <a:t>Vznikem manželství vzniká společné jmění manželů – majetek získaný za dobu trvání manželství je společný. V případě rozvodu se dělí rovným dílem. Někdy řeší majetkové záležitosti odlišně tzv. předmanželská smlouva.</a:t>
            </a:r>
          </a:p>
        </p:txBody>
      </p:sp>
      <p:pic>
        <p:nvPicPr>
          <p:cNvPr id="19459" name="Picture 3" descr="C:\Users\Vašek\AppData\Local\Microsoft\Windows\Temporary Internet Files\Content.IE5\ZBIRAYQF\MP900439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13" y="95250"/>
            <a:ext cx="2071687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Zánik manželství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800" dirty="0" smtClean="0"/>
              <a:t>Manželství zaniká: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smrtí jednoho z manželů,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jeho prohlášením za mrtvého,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rozvodem.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Rozvod řeší soud na základě žádosti jednoho z manželů.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Před rozvodem musí být rozhodnuto o dětech (komu bude dítě svěřeno do výchovy, vyživovací povinnost).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Rozvodem končí také společné jmění a je nutno vypořádat majetkové záležitosti.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20483" name="Picture 3" descr="C:\Users\Vašek\AppData\Local\Microsoft\Windows\Temporary Internet Files\Content.IE5\EMQ07PKM\MC9003329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88" y="642938"/>
            <a:ext cx="1812925" cy="122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9" descr="C:\Users\Vašek\AppData\Local\Microsoft\Windows\Temporary Internet Files\Content.IE5\EMQ07PKM\MC9002906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2750" y="2117725"/>
            <a:ext cx="16637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Jakým způsobem je možno v ČR uzavřít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manželství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Jaké znáte překážky vzniku manželství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Jaké jsou práva a povinnosti manželů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Co víte o majetku v manželství, musí vždy vzniknout společné </a:t>
            </a:r>
            <a:r>
              <a:rPr lang="cs-CZ" smtClean="0"/>
              <a:t>jmění manželů ?</a:t>
            </a:r>
            <a:endParaRPr lang="cs-CZ" dirty="0" smtClean="0"/>
          </a:p>
          <a:p>
            <a:pPr marL="457200" indent="-457200">
              <a:buAutoNum type="arabicPeriod" startAt="2"/>
            </a:pPr>
            <a:r>
              <a:rPr lang="cs-CZ" dirty="0" smtClean="0"/>
              <a:t>Jaké jsou způsoby zániku manželství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57812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US" smtClean="0"/>
              <a:t>[1]</a:t>
            </a:r>
            <a:r>
              <a:rPr lang="cs-CZ" smtClean="0"/>
              <a:t> KOVAŘÍKOVÁ, Hana. </a:t>
            </a:r>
            <a:r>
              <a:rPr lang="cs-CZ" i="1" smtClean="0"/>
              <a:t>Občanská výchova pro odborná učiliště III. </a:t>
            </a:r>
            <a:r>
              <a:rPr lang="cs-CZ" smtClean="0"/>
              <a:t>Nakladatelství Septima, Praha 2006, ISBN 80-7216-234-9 </a:t>
            </a:r>
          </a:p>
          <a:p>
            <a:r>
              <a:rPr lang="en-US" smtClean="0"/>
              <a:t>[</a:t>
            </a:r>
            <a:r>
              <a:rPr lang="cs-CZ" smtClean="0"/>
              <a:t>2</a:t>
            </a:r>
            <a:r>
              <a:rPr lang="en-US" smtClean="0"/>
              <a:t>] </a:t>
            </a:r>
            <a:r>
              <a:rPr lang="cs-CZ" smtClean="0"/>
              <a:t>DUDÁK, Vladislav. </a:t>
            </a:r>
            <a:r>
              <a:rPr lang="cs-CZ" i="1" smtClean="0"/>
              <a:t>Občanská nauka pro střední odborná učiliště</a:t>
            </a:r>
            <a:r>
              <a:rPr lang="cs-CZ" smtClean="0"/>
              <a:t>: </a:t>
            </a:r>
            <a:r>
              <a:rPr lang="cs-CZ" i="1" smtClean="0"/>
              <a:t>Vladislav Dudák ... [et al.]</a:t>
            </a:r>
            <a:r>
              <a:rPr lang="cs-CZ" smtClean="0"/>
              <a:t>. 1. vyd. Praha: SPN - pedagogické nakladatelství, 2003, 279 s. ISBN 80-723-5237-7.</a:t>
            </a:r>
          </a:p>
          <a:p>
            <a:r>
              <a:rPr lang="cs-CZ" smtClean="0"/>
              <a:t>ilustrace: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275</TotalTime>
  <Words>382</Words>
  <Application>Microsoft Office PowerPoint</Application>
  <PresentationFormat>Předvádění na obrazovce (4:3)</PresentationFormat>
  <Paragraphs>58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Rodinné právo 1</vt:lpstr>
      <vt:lpstr>Manželství</vt:lpstr>
      <vt:lpstr>Prezentace aplikace PowerPoint</vt:lpstr>
      <vt:lpstr>Překážky vzniku manželství</vt:lpstr>
      <vt:lpstr>Práva a povinnosti manželů</vt:lpstr>
      <vt:lpstr>Zánik manželství</vt:lpstr>
      <vt:lpstr>Kontrolní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Vašek</dc:creator>
  <cp:lastModifiedBy>uzivatel</cp:lastModifiedBy>
  <cp:revision>29</cp:revision>
  <dcterms:created xsi:type="dcterms:W3CDTF">2012-09-01T15:50:59Z</dcterms:created>
  <dcterms:modified xsi:type="dcterms:W3CDTF">2013-06-23T09:22:49Z</dcterms:modified>
</cp:coreProperties>
</file>