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64" r:id="rId5"/>
    <p:sldId id="265" r:id="rId6"/>
    <p:sldId id="266" r:id="rId7"/>
    <p:sldId id="267" r:id="rId8"/>
    <p:sldId id="26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ovací čára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Elipsa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Elipsa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Elipsa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CD681-FE8B-4F63-92A0-70C8369DD6D3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38C0D1-8CF3-4D79-B834-F6231FA043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EA230B6-A12E-4A68-876B-7A0A4C934F44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EEB83A4-A153-4734-B70A-07276A3A46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ovací čára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ovací čára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Elipsa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Elipsa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Elipsa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Elipsa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ovací čára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2FE749-216F-4C2B-8780-46BAA95E67EB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2B4905-6523-467D-BD77-92D1BD0D9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13929F-447D-41DC-AD39-66885DE8C7FF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0566B-FE54-4642-9DFF-B873A81AF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D54B3C-4811-4517-AEA4-6CD926AAC05B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997B4-2048-4E93-AA0D-8D83AB81C6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4923E4D-6F65-40FC-85F2-1629FEA48B32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51A81BD-E359-447F-893B-B668D1F197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ACFE-B930-4084-945D-C6CABF1D03FA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D4189E-630F-447C-AB20-85A63C3E77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ovací čára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Elipsa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CD06387-D984-4D4B-81BC-66B723D1A230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5C2720F-3C98-4D1F-826F-6F5763B5C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Elipsa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ovací čára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C907C09-7936-417E-9D47-0053162B7EF6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05D9B5-5D14-4982-9309-1E58A04251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3D8520-E137-4A42-9027-D9EACAAC5175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613438-68E4-431E-9F18-40F4D6EDE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46266-FF64-47C7-ABDB-A2F8EC4B3A10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CA4FE1-2472-4DA0-A47A-E52FC3D390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EEB29CCA-02EC-4896-8D4C-AEABD731DB3C}" type="datetimeFigureOut">
              <a:rPr lang="cs-CZ"/>
              <a:pPr>
                <a:defRPr/>
              </a:pPr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BC8B4D66-357C-436E-8128-0EAAEA245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3" r:id="rId4"/>
    <p:sldLayoutId id="2147483682" r:id="rId5"/>
    <p:sldLayoutId id="2147483687" r:id="rId6"/>
    <p:sldLayoutId id="2147483681" r:id="rId7"/>
    <p:sldLayoutId id="2147483688" r:id="rId8"/>
    <p:sldLayoutId id="2147483689" r:id="rId9"/>
    <p:sldLayoutId id="2147483680" r:id="rId10"/>
    <p:sldLayoutId id="2147483679" r:id="rId11"/>
  </p:sldLayoutIdLst>
  <p:transition>
    <p:fade/>
  </p:transition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4150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7607799"/>
              </p:ext>
            </p:extLst>
          </p:nvPr>
        </p:nvGraphicFramePr>
        <p:xfrm>
          <a:off x="323850" y="1196975"/>
          <a:ext cx="8642350" cy="4330642"/>
        </p:xfrm>
        <a:graphic>
          <a:graphicData uri="http://schemas.openxmlformats.org/drawingml/2006/table">
            <a:tbl>
              <a:tblPr/>
              <a:tblGrid>
                <a:gridCol w="2784475"/>
                <a:gridCol w="5857875"/>
              </a:tblGrid>
              <a:tr h="2365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Š</a:t>
                      </a: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Mgr. Věra Dudová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Rodinné právo 2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3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N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á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Výuka občanské nauky v 2. ročníku odborného učiliště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11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Č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í</a:t>
                      </a: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9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1.5.2012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/>
                          <a:cs typeface="Arial" charset="0"/>
                        </a:rPr>
                        <a:t>–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 30.03.2014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7" name="Picture 30" descr="logolinkI_bar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2500" y="0"/>
            <a:ext cx="3529013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38" name="Text Box 43"/>
          <p:cNvSpPr txBox="1">
            <a:spLocks noChangeArrowheads="1"/>
          </p:cNvSpPr>
          <p:nvPr/>
        </p:nvSpPr>
        <p:spPr bwMode="auto">
          <a:xfrm>
            <a:off x="468313" y="6021388"/>
            <a:ext cx="8348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i="1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>
                <a:solidFill>
                  <a:schemeClr val="tx1"/>
                </a:solidFill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829175"/>
          </a:xfrm>
        </p:spPr>
        <p:txBody>
          <a:bodyPr>
            <a:normAutofit fontScale="92500"/>
          </a:bodyPr>
          <a:lstStyle/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3200" u="sng" dirty="0">
                <a:latin typeface="Arial" charset="0"/>
                <a:cs typeface="Arial" charset="0"/>
              </a:rPr>
              <a:t>Výuka občanské nauky v</a:t>
            </a:r>
            <a:r>
              <a:rPr lang="cs-CZ" sz="3200" u="sng">
                <a:latin typeface="Arial" charset="0"/>
                <a:cs typeface="Arial" charset="0"/>
              </a:rPr>
              <a:t> </a:t>
            </a:r>
            <a:r>
              <a:rPr lang="cs-CZ" sz="3200" u="sng" smtClean="0">
                <a:latin typeface="Arial" charset="0"/>
                <a:cs typeface="Arial" charset="0"/>
              </a:rPr>
              <a:t>2.</a:t>
            </a:r>
            <a:r>
              <a:rPr lang="cs-CZ" sz="3200" u="sng" dirty="0">
                <a:latin typeface="Arial" charset="0"/>
                <a:cs typeface="Arial" charset="0"/>
              </a:rPr>
              <a:t> ročníku odborného učiliště </a:t>
            </a:r>
            <a:r>
              <a:rPr lang="cs-CZ" sz="3200" dirty="0" smtClean="0">
                <a:latin typeface="Arial" charset="0"/>
                <a:cs typeface="Arial" charset="0"/>
              </a:rPr>
              <a:t>je aktivizace žáků  v hodinách občanské nauky a jejich orientace v základních odvětvích práva, se kterými se mohou setkat ve svém životě. Rovněž další témata jsou  vyučována s důrazem na praktický život. Jednotlivé </a:t>
            </a:r>
            <a:r>
              <a:rPr lang="cs-CZ" sz="3200" dirty="0" err="1" smtClean="0">
                <a:latin typeface="Arial" charset="0"/>
                <a:cs typeface="Arial" charset="0"/>
              </a:rPr>
              <a:t>DUMy</a:t>
            </a:r>
            <a:r>
              <a:rPr lang="cs-CZ" sz="3200" dirty="0" smtClean="0">
                <a:latin typeface="Arial" charset="0"/>
                <a:cs typeface="Arial" charset="0"/>
              </a:rPr>
              <a:t> (prezentace) v této sadě se zabývají především oblastmi práva a postavením člověka ve společnosti</a:t>
            </a:r>
            <a:r>
              <a:rPr lang="cs-CZ" sz="3200" dirty="0">
                <a:latin typeface="Arial" charset="0"/>
                <a:cs typeface="Arial" charset="0"/>
              </a:rPr>
              <a:t>.</a:t>
            </a:r>
          </a:p>
          <a:p>
            <a:pPr marL="274320" fontAlgn="auto">
              <a:lnSpc>
                <a:spcPct val="80000"/>
              </a:lnSpc>
              <a:spcAft>
                <a:spcPts val="0"/>
              </a:spcAft>
              <a:buFont typeface="Wingdings"/>
              <a:buChar char=""/>
              <a:defRPr/>
            </a:pPr>
            <a:r>
              <a:rPr lang="cs-CZ" sz="3200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sz="3200" u="sng" dirty="0" smtClean="0">
                <a:latin typeface="Arial" charset="0"/>
                <a:cs typeface="Arial" charset="0"/>
              </a:rPr>
              <a:t>oblast rodinného práva. </a:t>
            </a:r>
            <a:endParaRPr lang="cs-CZ" sz="3200" u="sng" dirty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57438" y="1928813"/>
            <a:ext cx="6172200" cy="1893887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/>
              <a:t>Rodinné právo 2</a:t>
            </a:r>
            <a:endParaRPr lang="cs-CZ" sz="4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Rodiče a 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Rodiče a děti mají ve vzájemných vztazích řadu práv a povinností.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Zákon stanovuje odpovědnost rodičů vůči dětem, rodiče mají ke svému dítěti vyživovací povinnost, která trvá, dokud děti nejsou schopny se samy živit.V dospělosti mají i děti vyživovací povinnost ke svým rodičům, pokud to rodiče potřebují.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Rodiče mají pečovat o zdraví, tělesný i duševní vývoj dítěte. Odpovídají za jeho výchovu.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Do zletilosti zastupují své dítě jako jeho zákonní zástupci.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Dítě má povinnost podle svých schopností rodičům pomáhat a jakmile má vlastní příjmy přispívat na úhradu domácnosti.</a:t>
            </a:r>
            <a:endParaRPr lang="cs-CZ" dirty="0"/>
          </a:p>
        </p:txBody>
      </p:sp>
      <p:pic>
        <p:nvPicPr>
          <p:cNvPr id="21507" name="Picture 3" descr="C:\Users\Vašek\AppData\Local\Microsoft\Windows\Temporary Internet Files\Content.IE5\EMQ07PKM\MP9004482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00938" y="4643438"/>
            <a:ext cx="1295400" cy="194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Users\Vašek\AppData\Local\Microsoft\Windows\Temporary Internet Files\Content.IE5\ZBIRAYQF\MP90018526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75" y="142875"/>
            <a:ext cx="2244725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Náhradní péče o děti</a:t>
            </a:r>
            <a:endParaRPr lang="cs-CZ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mtClean="0"/>
              <a:t>V případě, že o nezletilé dítě nemohou, nebo nechtějí pečovat jeho biologičtí rodiče, zajišťuje stát náhradní péči.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Formy náhradní výchovy:</a:t>
            </a:r>
          </a:p>
          <a:p>
            <a:r>
              <a:rPr lang="cs-CZ" smtClean="0"/>
              <a:t>náhradní rodinná péče,</a:t>
            </a:r>
          </a:p>
          <a:p>
            <a:r>
              <a:rPr lang="cs-CZ" smtClean="0"/>
              <a:t>ústavní péče.</a:t>
            </a:r>
          </a:p>
          <a:p>
            <a:endParaRPr lang="cs-CZ" smtClean="0"/>
          </a:p>
          <a:p>
            <a:r>
              <a:rPr lang="cs-CZ" smtClean="0"/>
              <a:t>Náhradní rodinná péče má vždy přednost před péčí ústavní.</a:t>
            </a:r>
          </a:p>
        </p:txBody>
      </p:sp>
      <p:pic>
        <p:nvPicPr>
          <p:cNvPr id="22531" name="Picture 7" descr="C:\Users\Vašek\AppData\Local\Microsoft\Windows\Temporary Internet Files\Content.IE5\YI63LJE3\MP90039940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29188" y="2357438"/>
            <a:ext cx="3357562" cy="223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Formy Náhradní rodinné péče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b="1" smtClean="0"/>
              <a:t>Osvojení</a:t>
            </a:r>
            <a:r>
              <a:rPr lang="cs-CZ" smtClean="0"/>
              <a:t> – zrušitelné nebo nezrušitelné. Osvojení je přijetí cizího dítěte za vlastní. Náhradní rodiče jsou uvedeni v rodném listu dítěte, dítě přebírá jejich příjmení.</a:t>
            </a:r>
          </a:p>
          <a:p>
            <a:r>
              <a:rPr lang="cs-CZ" b="1" smtClean="0"/>
              <a:t>Pěstounská péče – </a:t>
            </a:r>
            <a:r>
              <a:rPr lang="cs-CZ" smtClean="0"/>
              <a:t>je dočasná. Dítě nemění příjmení podle pěstounů, může se stýkat s vlastními rodiči.</a:t>
            </a:r>
            <a:endParaRPr lang="cs-CZ" b="1" smtClean="0"/>
          </a:p>
          <a:p>
            <a:r>
              <a:rPr lang="cs-CZ" b="1" smtClean="0"/>
              <a:t>Poručnictví – </a:t>
            </a:r>
            <a:r>
              <a:rPr lang="cs-CZ" smtClean="0"/>
              <a:t>je opatření pro případ, když rodiče zemřou nebo byli soudně zbaveni rodičovské zodpovědnosti. Soud stanoví dítěti poručníka, který dítě zastupuje a vychovává místo rodičů (nejčastěji příbuzní).</a:t>
            </a:r>
            <a:endParaRPr lang="cs-CZ" b="1" smtClean="0"/>
          </a:p>
        </p:txBody>
      </p:sp>
      <p:pic>
        <p:nvPicPr>
          <p:cNvPr id="23555" name="Picture 2" descr="C:\Users\Vašek\AppData\Local\Microsoft\Windows\Temporary Internet Files\Content.IE5\YI63LJE3\MC9003976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13" y="0"/>
            <a:ext cx="1830387" cy="198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50" y="1984375"/>
            <a:ext cx="7467600" cy="487362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 Co víte o vzájemných vztazích rodičů a dětí,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zejména o povinnostech rodičů k nezletilým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dětem ?</a:t>
            </a:r>
          </a:p>
          <a:p>
            <a:pPr marL="0" indent="0">
              <a:buNone/>
            </a:pPr>
            <a:r>
              <a:rPr lang="cs-CZ" dirty="0" smtClean="0"/>
              <a:t>2.  Jaké jsou možnosti náhradní péče o děti ?</a:t>
            </a:r>
          </a:p>
          <a:p>
            <a:pPr marL="0" indent="0">
              <a:buNone/>
            </a:pPr>
            <a:r>
              <a:rPr lang="cs-CZ" dirty="0" smtClean="0"/>
              <a:t>3   Jaký je rozdíl mezi adopcí a pěstounskou péčí ?</a:t>
            </a:r>
          </a:p>
          <a:p>
            <a:pPr marL="0" indent="0">
              <a:buNone/>
            </a:pPr>
            <a:r>
              <a:rPr lang="cs-CZ" dirty="0" smtClean="0"/>
              <a:t>4.   Ma</a:t>
            </a:r>
            <a:r>
              <a:rPr lang="cs-CZ" dirty="0" smtClean="0"/>
              <a:t>jí také děti nějaké povinnosti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</a:t>
            </a:r>
            <a:r>
              <a:rPr lang="cs-CZ" dirty="0" smtClean="0"/>
              <a:t>ke svým rodičům ?</a:t>
            </a:r>
            <a:endParaRPr lang="cs-CZ" dirty="0" smtClean="0"/>
          </a:p>
        </p:txBody>
      </p:sp>
      <p:pic>
        <p:nvPicPr>
          <p:cNvPr id="24579" name="Picture 2" descr="C:\Users\Vašek\AppData\Local\Microsoft\Windows\Temporary Internet Files\Content.IE5\EMQ07PKM\MP90039950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13" y="4286250"/>
            <a:ext cx="1643062" cy="246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en-US" smtClean="0"/>
              <a:t>[1]</a:t>
            </a:r>
            <a:r>
              <a:rPr lang="cs-CZ" smtClean="0"/>
              <a:t> KOVAŘÍKOVÁ, Hana. </a:t>
            </a:r>
            <a:r>
              <a:rPr lang="cs-CZ" i="1" smtClean="0"/>
              <a:t>Občanská výchova pro odborná učiliště III. </a:t>
            </a:r>
            <a:r>
              <a:rPr lang="cs-CZ" smtClean="0"/>
              <a:t>Nakladatelství Septima, Praha 2006, ISBN 80-7216-234-9 </a:t>
            </a:r>
          </a:p>
          <a:p>
            <a:r>
              <a:rPr lang="en-US" smtClean="0"/>
              <a:t>[</a:t>
            </a:r>
            <a:r>
              <a:rPr lang="cs-CZ" smtClean="0"/>
              <a:t>2</a:t>
            </a:r>
            <a:r>
              <a:rPr lang="en-US" smtClean="0"/>
              <a:t>] </a:t>
            </a:r>
            <a:r>
              <a:rPr lang="cs-CZ" smtClean="0"/>
              <a:t>DUDÁK, Vladislav. </a:t>
            </a:r>
            <a:r>
              <a:rPr lang="cs-CZ" i="1" smtClean="0"/>
              <a:t>Občanská nauka pro střední odborná učiliště</a:t>
            </a:r>
            <a:r>
              <a:rPr lang="cs-CZ" smtClean="0"/>
              <a:t>: </a:t>
            </a:r>
            <a:r>
              <a:rPr lang="cs-CZ" i="1" smtClean="0"/>
              <a:t>Vladislav Dudák ... [et al.]</a:t>
            </a:r>
            <a:r>
              <a:rPr lang="cs-CZ" smtClean="0"/>
              <a:t>. 1. vyd. Praha: SPN - pedagogické nakladatelství, 2003, 279 s. ISBN 80-723-5237-7.</a:t>
            </a:r>
          </a:p>
          <a:p>
            <a:r>
              <a:rPr lang="cs-CZ" smtClean="0"/>
              <a:t>ilustrace: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276</TotalTime>
  <Words>334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ANOTACE</vt:lpstr>
      <vt:lpstr>Rodinné právo 2</vt:lpstr>
      <vt:lpstr>Rodiče a děti</vt:lpstr>
      <vt:lpstr>Náhradní péče o děti</vt:lpstr>
      <vt:lpstr>Formy Náhradní rodinné péče</vt:lpstr>
      <vt:lpstr>Kontrolní 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Vašek</dc:creator>
  <cp:lastModifiedBy>uzivatel</cp:lastModifiedBy>
  <cp:revision>29</cp:revision>
  <dcterms:created xsi:type="dcterms:W3CDTF">2012-09-01T15:50:59Z</dcterms:created>
  <dcterms:modified xsi:type="dcterms:W3CDTF">2013-06-22T15:09:50Z</dcterms:modified>
</cp:coreProperties>
</file>