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3" r:id="rId8"/>
    <p:sldId id="264" r:id="rId9"/>
    <p:sldId id="270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8299404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Trestní právo 1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0" y="28575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829175"/>
          </a:xfrm>
        </p:spPr>
        <p:txBody>
          <a:bodyPr>
            <a:normAutofit fontScale="92500"/>
          </a:bodyPr>
          <a:lstStyle/>
          <a:p>
            <a:pPr marL="274320" fontAlgn="auto">
              <a:lnSpc>
                <a:spcPct val="8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sz="3200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3200" u="sng" dirty="0">
                <a:latin typeface="Arial" charset="0"/>
                <a:cs typeface="Arial" charset="0"/>
              </a:rPr>
              <a:t>Výuka občanské nauky v </a:t>
            </a:r>
            <a:r>
              <a:rPr lang="cs-CZ" sz="3200" u="sng" dirty="0" smtClean="0">
                <a:latin typeface="Arial" charset="0"/>
                <a:cs typeface="Arial" charset="0"/>
              </a:rPr>
              <a:t>2.</a:t>
            </a:r>
            <a:r>
              <a:rPr lang="cs-CZ" sz="3200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sz="3200" dirty="0" smtClean="0">
                <a:latin typeface="Arial" charset="0"/>
                <a:cs typeface="Arial" charset="0"/>
              </a:rPr>
              <a:t>je aktivizace žáků  v hodinách občanské nauky a jejich orientace v základních odvětvích práva, se kterými se mohou setkat ve svém životě. Rovněž další témata jsou  vyučována s důrazem na praktický život. Jednotlivé </a:t>
            </a:r>
            <a:r>
              <a:rPr lang="cs-CZ" sz="3200" dirty="0" err="1" smtClean="0">
                <a:latin typeface="Arial" charset="0"/>
                <a:cs typeface="Arial" charset="0"/>
              </a:rPr>
              <a:t>DUMy</a:t>
            </a:r>
            <a:r>
              <a:rPr lang="cs-CZ" sz="3200" dirty="0" smtClean="0">
                <a:latin typeface="Arial" charset="0"/>
                <a:cs typeface="Arial" charset="0"/>
              </a:rPr>
              <a:t> (prezentace) v této sadě se zabývají především oblastmi práva a postavením člověka ve společnosti</a:t>
            </a:r>
            <a:r>
              <a:rPr lang="cs-CZ" sz="3200" dirty="0">
                <a:latin typeface="Arial" charset="0"/>
                <a:cs typeface="Arial" charset="0"/>
              </a:rPr>
              <a:t>.</a:t>
            </a:r>
          </a:p>
          <a:p>
            <a:pPr marL="274320" fontAlgn="auto">
              <a:lnSpc>
                <a:spcPct val="8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sz="3200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sz="3200" u="sng" dirty="0" smtClean="0">
                <a:latin typeface="Arial" charset="0"/>
                <a:cs typeface="Arial" charset="0"/>
              </a:rPr>
              <a:t>oblast trestného práva. </a:t>
            </a:r>
            <a:endParaRPr lang="cs-CZ" sz="3200" u="sng" dirty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3573016"/>
            <a:ext cx="6172200" cy="189436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Trestní právo 1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556792"/>
            <a:ext cx="7467600" cy="4873752"/>
          </a:xfrm>
        </p:spPr>
        <p:txBody>
          <a:bodyPr/>
          <a:lstStyle/>
          <a:p>
            <a:r>
              <a:rPr lang="cs-CZ" dirty="0" smtClean="0"/>
              <a:t>Trestní právo je souhrn právních předpisů, které chrání společnost a občany před nežádoucím a nebezpečným jednáním.</a:t>
            </a:r>
          </a:p>
          <a:p>
            <a:r>
              <a:rPr lang="cs-CZ" dirty="0" smtClean="0"/>
              <a:t>Základní předpisy trestního práva: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trestní zákon – vymezuje jednotlivé trestné činy a tresty, které se za ně ukládají,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trestní řád – upravuje postup trestního řízení.</a:t>
            </a:r>
          </a:p>
          <a:p>
            <a:pPr marL="457200" indent="-457200">
              <a:buNone/>
            </a:pPr>
            <a:r>
              <a:rPr lang="cs-CZ" dirty="0" smtClean="0"/>
              <a:t>      </a:t>
            </a:r>
          </a:p>
          <a:p>
            <a:pPr marL="457200" indent="-457200"/>
            <a:r>
              <a:rPr lang="cs-CZ" dirty="0" smtClean="0"/>
              <a:t>Porušení zákona se nazývá buď přestupek, nebo trestný čin. Přesné rozlišení je popsáno v zákoně.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Přestupek a trestný čin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Přestupek</a:t>
            </a:r>
            <a:r>
              <a:rPr lang="cs-CZ" dirty="0" smtClean="0"/>
              <a:t> je menší provinění, které porušuje pořádek ve společnosti např. krádež v obchodě do určité ceny, nedodržení předepsané rychlosti apod. Přestupky projednávají </a:t>
            </a:r>
            <a:r>
              <a:rPr lang="cs-CZ" b="1" dirty="0" smtClean="0"/>
              <a:t>správní orgány </a:t>
            </a:r>
            <a:r>
              <a:rPr lang="cs-CZ" dirty="0" smtClean="0"/>
              <a:t>např. obecní úřad, krajský úřad a většinou za ně udělují pokuty.</a:t>
            </a:r>
          </a:p>
          <a:p>
            <a:r>
              <a:rPr lang="cs-CZ" b="1" dirty="0" smtClean="0"/>
              <a:t>Trestný čin </a:t>
            </a:r>
            <a:r>
              <a:rPr lang="cs-CZ" dirty="0" smtClean="0"/>
              <a:t>je závažné, nebezpečné provinění, které ohrožuje společnost např. vloupání, držení drog, znásilnění apod. Trestný čin vyšetřují </a:t>
            </a:r>
            <a:r>
              <a:rPr lang="cs-CZ" dirty="0" smtClean="0"/>
              <a:t>a projednávají </a:t>
            </a:r>
            <a:r>
              <a:rPr lang="cs-CZ" dirty="0" smtClean="0"/>
              <a:t>státní </a:t>
            </a:r>
            <a:r>
              <a:rPr lang="cs-CZ" b="1" dirty="0" smtClean="0"/>
              <a:t>orgány činné v trestním řízení: policie, státní zastupitelství a soudy. </a:t>
            </a:r>
            <a:r>
              <a:rPr lang="cs-CZ" dirty="0" smtClean="0"/>
              <a:t>Rozhodují o vině či nevině pachatele a výši trestu.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Trestní řízení a jeho průběh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Policie se musí zabývat každým podezřelým činem, který je jí oznámen. Policisté na místě činu rozhodnou, zda se jedná o trestný čin, který je třeba vyšetřit. Tím je zahájeno </a:t>
            </a:r>
            <a:r>
              <a:rPr lang="cs-CZ" b="1" dirty="0" smtClean="0"/>
              <a:t>trestní řízení. </a:t>
            </a:r>
            <a:r>
              <a:rPr lang="cs-CZ" dirty="0" smtClean="0"/>
              <a:t>Na místě musí zajistit stopy, vyslechnout svědky a hledat další </a:t>
            </a:r>
            <a:r>
              <a:rPr lang="cs-CZ" b="1" dirty="0" smtClean="0"/>
              <a:t>důkazy. </a:t>
            </a:r>
            <a:r>
              <a:rPr lang="cs-CZ" dirty="0" smtClean="0"/>
              <a:t>Když policejní vyšetřovatelé na základě důkazů obviní podezřelého ze spáchání trestného činu, podají </a:t>
            </a:r>
            <a:r>
              <a:rPr lang="cs-CZ" b="1" dirty="0" smtClean="0"/>
              <a:t>státnímu zástupci </a:t>
            </a:r>
            <a:r>
              <a:rPr lang="cs-CZ" dirty="0" smtClean="0"/>
              <a:t>návrh na obžalobu. Státní zástupce vypracuje obžalobu a na jejím základě zahájí soud trestní řízení soudní.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Vyšetřovatelé mohou se souhlasem státního zástupce podezřelého zadržet a uvalit na něj vazbu.</a:t>
            </a:r>
          </a:p>
          <a:p>
            <a:r>
              <a:rPr lang="cs-CZ" dirty="0" smtClean="0"/>
              <a:t>Příslušný soud projednává trestný čin </a:t>
            </a:r>
            <a:r>
              <a:rPr lang="cs-CZ" b="1" dirty="0" smtClean="0"/>
              <a:t>v soudním </a:t>
            </a:r>
            <a:r>
              <a:rPr lang="cs-CZ" b="1" dirty="0" smtClean="0"/>
              <a:t>líčení. </a:t>
            </a:r>
            <a:r>
              <a:rPr lang="cs-CZ" dirty="0" smtClean="0"/>
              <a:t>Líčení bývají přístupná veřejnosti. Soud obvykle tvoří </a:t>
            </a:r>
            <a:r>
              <a:rPr lang="cs-CZ" b="1" dirty="0" smtClean="0"/>
              <a:t>předseda a dva přísedící. </a:t>
            </a:r>
            <a:r>
              <a:rPr lang="cs-CZ" dirty="0" smtClean="0"/>
              <a:t>Předseda řídí jednání a na závěr vynáší rozsudek o vině, či nevině a případném trestu.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Účastníci soudního jednání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Státní zástupce </a:t>
            </a:r>
            <a:r>
              <a:rPr lang="cs-CZ" dirty="0" smtClean="0"/>
              <a:t>– vystupuje jako žalobce a navrhuje výši trestu.</a:t>
            </a:r>
          </a:p>
          <a:p>
            <a:r>
              <a:rPr lang="cs-CZ" b="1" dirty="0" smtClean="0"/>
              <a:t>Obhájce (advokát) </a:t>
            </a:r>
            <a:r>
              <a:rPr lang="cs-CZ" dirty="0" smtClean="0"/>
              <a:t>– obhajuje obžalovaného, snaží se dokázat, že je obžalovaný nevinen, či najít polehčující okolnosti.</a:t>
            </a:r>
          </a:p>
          <a:p>
            <a:r>
              <a:rPr lang="cs-CZ" b="1" dirty="0" smtClean="0"/>
              <a:t>Obžalovaný</a:t>
            </a:r>
            <a:r>
              <a:rPr lang="cs-CZ" dirty="0" smtClean="0"/>
              <a:t> – má právo vyjádřit se k obvinění, případně má právo nevypovídat.</a:t>
            </a:r>
          </a:p>
          <a:p>
            <a:r>
              <a:rPr lang="cs-CZ" b="1" dirty="0" smtClean="0"/>
              <a:t>Svědci</a:t>
            </a:r>
            <a:r>
              <a:rPr lang="cs-CZ" dirty="0" smtClean="0"/>
              <a:t> – každý občan, který je předvolán je povinen se dostavit a pravdivě vypovídat.</a:t>
            </a:r>
          </a:p>
          <a:p>
            <a:r>
              <a:rPr lang="cs-CZ" b="1" dirty="0" smtClean="0"/>
              <a:t>Zapisovatel</a:t>
            </a:r>
            <a:r>
              <a:rPr lang="cs-CZ" dirty="0" smtClean="0"/>
              <a:t> – podrobně zapisuje vše, co se u soudu řekne.</a:t>
            </a:r>
          </a:p>
          <a:p>
            <a:r>
              <a:rPr lang="cs-CZ" b="1" dirty="0" smtClean="0"/>
              <a:t>Soudní znalec </a:t>
            </a:r>
            <a:r>
              <a:rPr lang="cs-CZ" dirty="0" smtClean="0"/>
              <a:t>– bývá přizván v některých případech např. psychiatr, odborník na dopravu…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Vysvětlete rozdíl mezi přestupkem a trestným činem.</a:t>
            </a:r>
          </a:p>
          <a:p>
            <a:pPr marL="457200" indent="-457200">
              <a:buAutoNum type="arabicPeriod"/>
            </a:pPr>
            <a:r>
              <a:rPr lang="cs-CZ" dirty="0" smtClean="0"/>
              <a:t>Kdo uděluje trest za přestupky a jaké hrozí tresty ?</a:t>
            </a:r>
          </a:p>
          <a:p>
            <a:pPr marL="457200" indent="-457200">
              <a:buAutoNum type="arabicPeriod"/>
            </a:pPr>
            <a:r>
              <a:rPr lang="cs-CZ" dirty="0" smtClean="0"/>
              <a:t>Kdo uděluje trest za trestný čin a jaké druhy trestů hrozí ?</a:t>
            </a:r>
          </a:p>
          <a:p>
            <a:pPr marL="457200" indent="-457200">
              <a:buAutoNum type="arabicPeriod"/>
            </a:pPr>
            <a:r>
              <a:rPr lang="cs-CZ" dirty="0" smtClean="0"/>
              <a:t>Popište průběh trestního řízení.</a:t>
            </a:r>
          </a:p>
          <a:p>
            <a:pPr marL="457200" indent="-457200">
              <a:buAutoNum type="arabicPeriod"/>
            </a:pPr>
            <a:r>
              <a:rPr lang="cs-CZ" dirty="0" smtClean="0"/>
              <a:t>Kdo jsou účastnící soudního jednání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054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US" dirty="0" smtClean="0"/>
              <a:t>[1]</a:t>
            </a:r>
            <a:r>
              <a:rPr lang="cs-CZ" dirty="0" smtClean="0"/>
              <a:t> KOVAŘÍKOVÁ, Hana. </a:t>
            </a:r>
            <a:r>
              <a:rPr lang="cs-CZ" i="1" dirty="0" smtClean="0"/>
              <a:t>Občanská výchova pro odborná učiliště III. </a:t>
            </a:r>
            <a:r>
              <a:rPr lang="cs-CZ" dirty="0" smtClean="0"/>
              <a:t>Nakladatelství Septima, Praha 2006, ISBN 80-7216-234-9 </a:t>
            </a:r>
          </a:p>
          <a:p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 </a:t>
            </a:r>
            <a:r>
              <a:rPr lang="cs-CZ" dirty="0" smtClean="0"/>
              <a:t>DUDÁK, Vladislav. </a:t>
            </a:r>
            <a:r>
              <a:rPr lang="cs-CZ" i="1" dirty="0" smtClean="0"/>
              <a:t>Občanská nauka pro střední odborná učiliště</a:t>
            </a:r>
            <a:r>
              <a:rPr lang="cs-CZ" dirty="0" smtClean="0"/>
              <a:t>: </a:t>
            </a:r>
            <a:r>
              <a:rPr lang="cs-CZ" i="1" dirty="0" smtClean="0"/>
              <a:t>Vladislav Dudák ... [</a:t>
            </a:r>
            <a:r>
              <a:rPr lang="cs-CZ" i="1" dirty="0" err="1" smtClean="0"/>
              <a:t>et</a:t>
            </a:r>
            <a:r>
              <a:rPr lang="cs-CZ" i="1" dirty="0" smtClean="0"/>
              <a:t> </a:t>
            </a:r>
            <a:r>
              <a:rPr lang="cs-CZ" i="1" dirty="0" err="1" smtClean="0"/>
              <a:t>al</a:t>
            </a:r>
            <a:r>
              <a:rPr lang="cs-CZ" i="1" dirty="0" smtClean="0"/>
              <a:t>.]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2003, 279 s. ISBN 80-723-5237-7.</a:t>
            </a:r>
          </a:p>
          <a:p>
            <a:r>
              <a:rPr lang="cs-CZ" dirty="0" smtClean="0"/>
              <a:t>RYSKA, Radovan a Monika PUŠKINOVÁ. </a:t>
            </a:r>
            <a:r>
              <a:rPr lang="cs-CZ" i="1" dirty="0" smtClean="0"/>
              <a:t>Právo pro střední školy: podle nového občanského zákoníku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7., V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Eduko</a:t>
            </a:r>
            <a:r>
              <a:rPr lang="cs-CZ" dirty="0" smtClean="0"/>
              <a:t> 1., </a:t>
            </a:r>
            <a:r>
              <a:rPr lang="cs-CZ" dirty="0" err="1" smtClean="0"/>
              <a:t>přeprac</a:t>
            </a:r>
            <a:r>
              <a:rPr lang="cs-CZ" dirty="0" smtClean="0"/>
              <a:t>. Praha: </a:t>
            </a:r>
            <a:r>
              <a:rPr lang="cs-CZ" dirty="0" err="1" smtClean="0"/>
              <a:t>Eduko</a:t>
            </a:r>
            <a:r>
              <a:rPr lang="cs-CZ" dirty="0" smtClean="0"/>
              <a:t>, 2012, 86 s. ISBN 978-80-87204-57-3.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181</TotalTime>
  <Words>517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</vt:lpstr>
      <vt:lpstr>Trestní právo 1</vt:lpstr>
      <vt:lpstr>úvod</vt:lpstr>
      <vt:lpstr>Přestupek a trestný čin</vt:lpstr>
      <vt:lpstr>Trestní řízení a jeho průběh</vt:lpstr>
      <vt:lpstr>Prezentace aplikace PowerPoint</vt:lpstr>
      <vt:lpstr>Účastníci soudního jednání</vt:lpstr>
      <vt:lpstr>Kontrolní otázky 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Vašek</dc:creator>
  <cp:lastModifiedBy>uzivatel</cp:lastModifiedBy>
  <cp:revision>18</cp:revision>
  <dcterms:created xsi:type="dcterms:W3CDTF">2012-11-18T17:53:43Z</dcterms:created>
  <dcterms:modified xsi:type="dcterms:W3CDTF">2013-06-23T09:25:26Z</dcterms:modified>
</cp:coreProperties>
</file>