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62" r:id="rId3"/>
    <p:sldId id="256" r:id="rId4"/>
    <p:sldId id="265" r:id="rId5"/>
    <p:sldId id="266" r:id="rId6"/>
    <p:sldId id="260" r:id="rId7"/>
    <p:sldId id="267" r:id="rId8"/>
    <p:sldId id="270" r:id="rId9"/>
    <p:sldId id="26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BB4947B-5E89-4D53-A13A-ED15C1A84D9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102CE0D-410F-4A51-9583-434E901ED6B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BB4947B-5E89-4D53-A13A-ED15C1A84D9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102CE0D-410F-4A51-9583-434E901ED6B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BB4947B-5E89-4D53-A13A-ED15C1A84D9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102CE0D-410F-4A51-9583-434E901ED6B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4947B-5E89-4D53-A13A-ED15C1A84D9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2CE0D-410F-4A51-9583-434E901ED6B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4947B-5E89-4D53-A13A-ED15C1A84D9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2CE0D-410F-4A51-9583-434E901ED6B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BB4947B-5E89-4D53-A13A-ED15C1A84D9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102CE0D-410F-4A51-9583-434E901ED6B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4947B-5E89-4D53-A13A-ED15C1A84D9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2CE0D-410F-4A51-9583-434E901ED6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BB4947B-5E89-4D53-A13A-ED15C1A84D9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102CE0D-410F-4A51-9583-434E901ED6BF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BB4947B-5E89-4D53-A13A-ED15C1A84D9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102CE0D-410F-4A51-9583-434E901ED6BF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4947B-5E89-4D53-A13A-ED15C1A84D9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2CE0D-410F-4A51-9583-434E901ED6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4947B-5E89-4D53-A13A-ED15C1A84D9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2CE0D-410F-4A51-9583-434E901ED6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BB4947B-5E89-4D53-A13A-ED15C1A84D9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102CE0D-410F-4A51-9583-434E901ED6B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aphicFrame>
        <p:nvGraphicFramePr>
          <p:cNvPr id="4150" name="Group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94965120"/>
              </p:ext>
            </p:extLst>
          </p:nvPr>
        </p:nvGraphicFramePr>
        <p:xfrm>
          <a:off x="323850" y="1196975"/>
          <a:ext cx="8642350" cy="4330642"/>
        </p:xfrm>
        <a:graphic>
          <a:graphicData uri="http://schemas.openxmlformats.org/drawingml/2006/table">
            <a:tbl>
              <a:tblPr/>
              <a:tblGrid>
                <a:gridCol w="2784475"/>
                <a:gridCol w="5857875"/>
              </a:tblGrid>
              <a:tr h="2365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N</a:t>
                      </a:r>
                      <a:r>
                        <a:rPr kumimoji="0" lang="cs-CZ" sz="2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/>
                          <a:cs typeface="Arial" charset="0"/>
                        </a:rPr>
                        <a:t>á</a:t>
                      </a:r>
                      <a:r>
                        <a:rPr kumimoji="0" lang="cs-CZ" sz="2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zev S</a:t>
                      </a:r>
                      <a:r>
                        <a:rPr kumimoji="0" lang="cs-CZ" sz="2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/>
                          <a:cs typeface="Arial" charset="0"/>
                        </a:rPr>
                        <a:t>Š</a:t>
                      </a:r>
                      <a:r>
                        <a:rPr kumimoji="0" lang="cs-CZ" sz="2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15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Mgr. Věra Dudová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33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N</a:t>
                      </a: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/>
                          <a:cs typeface="Arial" charset="0"/>
                        </a:rPr>
                        <a:t>á</a:t>
                      </a: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Trestní právo 2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33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N</a:t>
                      </a: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/>
                          <a:cs typeface="Arial" charset="0"/>
                        </a:rPr>
                        <a:t>á</a:t>
                      </a: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zev sady: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Výuka občanské nauky v 2. ročníku odborného učiliště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11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Č</a:t>
                      </a: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/>
                          <a:cs typeface="Arial" charset="0"/>
                        </a:rPr>
                        <a:t>í</a:t>
                      </a: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95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1.5.2012 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/>
                          <a:cs typeface="Arial" charset="0"/>
                        </a:rPr>
                        <a:t>–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 30.03.2014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3337" name="Picture 30" descr="logolinkI_ba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2500" y="0"/>
            <a:ext cx="3529013" cy="1009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38" name="Text Box 43"/>
          <p:cNvSpPr txBox="1">
            <a:spLocks noChangeArrowheads="1"/>
          </p:cNvSpPr>
          <p:nvPr/>
        </p:nvSpPr>
        <p:spPr bwMode="auto">
          <a:xfrm>
            <a:off x="468313" y="6021388"/>
            <a:ext cx="834866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i="1">
                <a:cs typeface="Arial" charset="0"/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 idx="4294967295"/>
          </p:nvPr>
        </p:nvSpPr>
        <p:spPr>
          <a:xfrm>
            <a:off x="0" y="285750"/>
            <a:ext cx="82296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b="1" dirty="0">
                <a:solidFill>
                  <a:schemeClr val="tx1"/>
                </a:solidFill>
              </a:rPr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829175"/>
          </a:xfrm>
        </p:spPr>
        <p:txBody>
          <a:bodyPr>
            <a:normAutofit fontScale="92500"/>
          </a:bodyPr>
          <a:lstStyle/>
          <a:p>
            <a:pPr marL="274320" fontAlgn="auto">
              <a:lnSpc>
                <a:spcPct val="80000"/>
              </a:lnSpc>
              <a:spcAft>
                <a:spcPts val="0"/>
              </a:spcAft>
              <a:buFont typeface="Wingdings"/>
              <a:buChar char=""/>
              <a:defRPr/>
            </a:pPr>
            <a:r>
              <a:rPr lang="cs-CZ" sz="3200" dirty="0">
                <a:latin typeface="Arial" charset="0"/>
                <a:cs typeface="Arial" charset="0"/>
              </a:rPr>
              <a:t>Záměrem této sady výukových materiálů s názvem </a:t>
            </a:r>
            <a:r>
              <a:rPr lang="cs-CZ" sz="3200" u="sng" dirty="0">
                <a:latin typeface="Arial" charset="0"/>
                <a:cs typeface="Arial" charset="0"/>
              </a:rPr>
              <a:t>Výuka občanské nauky v </a:t>
            </a:r>
            <a:r>
              <a:rPr lang="cs-CZ" sz="3200" u="sng" dirty="0" smtClean="0">
                <a:latin typeface="Arial" charset="0"/>
                <a:cs typeface="Arial" charset="0"/>
              </a:rPr>
              <a:t>2.</a:t>
            </a:r>
            <a:r>
              <a:rPr lang="cs-CZ" sz="3200" u="sng" dirty="0">
                <a:latin typeface="Arial" charset="0"/>
                <a:cs typeface="Arial" charset="0"/>
              </a:rPr>
              <a:t> ročníku odborného učiliště </a:t>
            </a:r>
            <a:r>
              <a:rPr lang="cs-CZ" sz="3200" dirty="0" smtClean="0">
                <a:latin typeface="Arial" charset="0"/>
                <a:cs typeface="Arial" charset="0"/>
              </a:rPr>
              <a:t>je aktivizace žáků  v hodinách občanské nauky a jejich orientace v základních odvětvích práva, se kterými se mohou setkat ve svém životě. Rovněž další témata jsou  vyučována s důrazem na praktický život. Jednotlivé </a:t>
            </a:r>
            <a:r>
              <a:rPr lang="cs-CZ" sz="3200" dirty="0" err="1" smtClean="0">
                <a:latin typeface="Arial" charset="0"/>
                <a:cs typeface="Arial" charset="0"/>
              </a:rPr>
              <a:t>DUMy</a:t>
            </a:r>
            <a:r>
              <a:rPr lang="cs-CZ" sz="3200" dirty="0" smtClean="0">
                <a:latin typeface="Arial" charset="0"/>
                <a:cs typeface="Arial" charset="0"/>
              </a:rPr>
              <a:t> (prezentace) v této sadě se zabývají především oblastmi práva a postavením člověka ve společnosti</a:t>
            </a:r>
            <a:r>
              <a:rPr lang="cs-CZ" sz="3200" dirty="0">
                <a:latin typeface="Arial" charset="0"/>
                <a:cs typeface="Arial" charset="0"/>
              </a:rPr>
              <a:t>.</a:t>
            </a:r>
          </a:p>
          <a:p>
            <a:pPr marL="274320" fontAlgn="auto">
              <a:lnSpc>
                <a:spcPct val="80000"/>
              </a:lnSpc>
              <a:spcAft>
                <a:spcPts val="0"/>
              </a:spcAft>
              <a:buFont typeface="Wingdings"/>
              <a:buChar char=""/>
              <a:defRPr/>
            </a:pPr>
            <a:r>
              <a:rPr lang="cs-CZ" sz="3200" dirty="0">
                <a:latin typeface="Arial" charset="0"/>
                <a:cs typeface="Arial" charset="0"/>
              </a:rPr>
              <a:t>Konkrétně tato prezentace je zaměřena na </a:t>
            </a:r>
            <a:r>
              <a:rPr lang="cs-CZ" sz="3200" u="sng" dirty="0" smtClean="0">
                <a:latin typeface="Arial" charset="0"/>
                <a:cs typeface="Arial" charset="0"/>
              </a:rPr>
              <a:t>oblast trestného práva. </a:t>
            </a:r>
            <a:endParaRPr lang="cs-CZ" sz="3200" u="sng" dirty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23728" y="3573016"/>
            <a:ext cx="6172200" cy="1894362"/>
          </a:xfrm>
        </p:spPr>
        <p:txBody>
          <a:bodyPr>
            <a:normAutofit/>
          </a:bodyPr>
          <a:lstStyle/>
          <a:p>
            <a:r>
              <a:rPr lang="cs-CZ" sz="4000" dirty="0" smtClean="0"/>
              <a:t>Trestní právo 2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Okolnosti vylučující trestnost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 marL="457200" indent="-457200"/>
            <a:r>
              <a:rPr lang="cs-CZ" dirty="0" smtClean="0"/>
              <a:t>I když došlo k naplnění skutkové podstaty a byla zjištěna vina, je jednající osoba někdy beztrestná. Jedná se o tyto případy: 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Nedostatečný věk – beztrestný je ten, komu nebylo </a:t>
            </a:r>
            <a:r>
              <a:rPr lang="cs-CZ" dirty="0" smtClean="0"/>
              <a:t>v době </a:t>
            </a:r>
            <a:r>
              <a:rPr lang="cs-CZ" dirty="0" smtClean="0"/>
              <a:t>spáchání 15 let.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Nutná obrana – chování, při němž člověk odvrací útok (posuzovaná je míra, meze nutné obrany.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Krajní nouze – situace, kdy někdo odvrací nebezpečí přímo hrozící (např. člověk pod vlivem alkoholu veze do nemocnice zraněného).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Nepříčetnost – ten, kdo pro duševní poruchu v době spáchání činu nerozeznal jeho nebezpečnost nebo nemohl ovládat své jednání.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7467600" cy="1143000"/>
          </a:xfrm>
        </p:spPr>
        <p:txBody>
          <a:bodyPr/>
          <a:lstStyle/>
          <a:p>
            <a:r>
              <a:rPr lang="cs-CZ" dirty="0" smtClean="0"/>
              <a:t>Druhy trestů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Odnětí svobody - do výše 20 let, výjimečně na 30 let nebo doživotí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Domácí vězení 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Obecně prospěšné práce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Propadnutí majetku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Peněžitý trest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Propadnutí věci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Zákaz činnosti 1-10let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Zákaz pobytu 1-10let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Zákaz vstupu na sportovní či společenské akce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Ztráta čestných titulů, vyznamenání, vojenské hodnosti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Vyhoštění z území ČR – pouze pro cizince</a:t>
            </a:r>
          </a:p>
          <a:p>
            <a:pPr marL="457200" indent="-457200">
              <a:buFont typeface="+mj-lt"/>
              <a:buAutoNum type="arabicPeriod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Za méně závažné trestné činy lze uložit </a:t>
            </a:r>
            <a:r>
              <a:rPr lang="cs-CZ" b="1" dirty="0" smtClean="0"/>
              <a:t>podmíněný trest </a:t>
            </a:r>
            <a:r>
              <a:rPr lang="cs-CZ" dirty="0" smtClean="0"/>
              <a:t>odnětí svobody. Znamená to, že pokud odsouzený ve zkušební době povede řádný život, trest se mu odpustí. Jinak mu bude trest změněn na nepodmíněný.</a:t>
            </a:r>
          </a:p>
          <a:p>
            <a:r>
              <a:rPr lang="cs-CZ" b="1" dirty="0" smtClean="0"/>
              <a:t>Ochranná opatření. </a:t>
            </a:r>
            <a:r>
              <a:rPr lang="cs-CZ" dirty="0" smtClean="0"/>
              <a:t>Kromě trestů lze ukládat ochranná opatření např. ochranné léčení, ochrannou výchovu mladistvým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Trestní odpovědnost mladistvých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Ve věku od 15 do 18 let už let člověk trestně odpovědný, trestný čin mladistvého –</a:t>
            </a:r>
            <a:r>
              <a:rPr lang="cs-CZ" b="1" dirty="0" smtClean="0"/>
              <a:t> provinění</a:t>
            </a:r>
            <a:r>
              <a:rPr lang="cs-CZ" dirty="0" smtClean="0"/>
              <a:t>.</a:t>
            </a:r>
          </a:p>
          <a:p>
            <a:r>
              <a:rPr lang="cs-CZ" dirty="0" smtClean="0"/>
              <a:t>U mladistvých provinilců soudy pro mládež </a:t>
            </a:r>
            <a:r>
              <a:rPr lang="cs-CZ" b="1" dirty="0" smtClean="0"/>
              <a:t>snižují trestní sazby na polovinu.</a:t>
            </a:r>
          </a:p>
          <a:p>
            <a:r>
              <a:rPr lang="cs-CZ" dirty="0" smtClean="0"/>
              <a:t>Zdůrazňuje se výchovná složka, často se ukládají výchovná opatření – např. dohled probačního úředníka, výchovná omezení, výchovné povinnosti. Dále může být nařízeno ochranné léčení a ochranná výchova. U závažných činů lze </a:t>
            </a:r>
            <a:r>
              <a:rPr lang="cs-CZ" dirty="0" smtClean="0"/>
              <a:t>i mladistvému </a:t>
            </a:r>
            <a:r>
              <a:rPr lang="cs-CZ" dirty="0" smtClean="0"/>
              <a:t>uložit trestní opatření včetně odnětí svobody nepodmíněně.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1. V jakých případech  nebude člověk potrestán,</a:t>
            </a:r>
          </a:p>
          <a:p>
            <a:pPr marL="0" indent="0">
              <a:buNone/>
            </a:pPr>
            <a:r>
              <a:rPr lang="cs-CZ" dirty="0" smtClean="0"/>
              <a:t>    i když byl spáchán čin, který by jinak byl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hodnocen jako trestný ?</a:t>
            </a:r>
          </a:p>
          <a:p>
            <a:pPr marL="0" indent="0">
              <a:buNone/>
            </a:pPr>
            <a:r>
              <a:rPr lang="cs-CZ" dirty="0" smtClean="0"/>
              <a:t>2. Co znamená podmíněné odsouzení pachatele ?</a:t>
            </a:r>
          </a:p>
          <a:p>
            <a:pPr marL="0" indent="0">
              <a:buNone/>
            </a:pPr>
            <a:r>
              <a:rPr lang="cs-CZ" dirty="0"/>
              <a:t>3</a:t>
            </a:r>
            <a:r>
              <a:rPr lang="cs-CZ" dirty="0" smtClean="0"/>
              <a:t>. Jaké druhy trestů může soud udělit za trestný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čin ?</a:t>
            </a:r>
          </a:p>
          <a:p>
            <a:pPr marL="0" indent="0">
              <a:buNone/>
            </a:pPr>
            <a:r>
              <a:rPr lang="cs-CZ" dirty="0"/>
              <a:t>4</a:t>
            </a:r>
            <a:r>
              <a:rPr lang="cs-CZ" dirty="0" smtClean="0"/>
              <a:t>. Jaký je rozdíl v posuzování trestní odpovědnosti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mladistvých a dospělých 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4036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27650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en-US" dirty="0" smtClean="0"/>
              <a:t>[1]</a:t>
            </a:r>
            <a:r>
              <a:rPr lang="cs-CZ" dirty="0" smtClean="0"/>
              <a:t> KOVAŘÍKOVÁ, Hana. </a:t>
            </a:r>
            <a:r>
              <a:rPr lang="cs-CZ" i="1" dirty="0" smtClean="0"/>
              <a:t>Občanská výchova pro odborná učiliště III. </a:t>
            </a:r>
            <a:r>
              <a:rPr lang="cs-CZ" dirty="0" smtClean="0"/>
              <a:t>Nakladatelství Septima, Praha 2006, ISBN 80-7216-234-9 </a:t>
            </a:r>
          </a:p>
          <a:p>
            <a:r>
              <a:rPr lang="en-US" dirty="0" smtClean="0"/>
              <a:t>[</a:t>
            </a:r>
            <a:r>
              <a:rPr lang="cs-CZ" dirty="0" smtClean="0"/>
              <a:t>2</a:t>
            </a:r>
            <a:r>
              <a:rPr lang="en-US" dirty="0" smtClean="0"/>
              <a:t>] </a:t>
            </a:r>
            <a:r>
              <a:rPr lang="cs-CZ" dirty="0" smtClean="0"/>
              <a:t>DUDÁK, Vladislav. </a:t>
            </a:r>
            <a:r>
              <a:rPr lang="cs-CZ" i="1" dirty="0" smtClean="0"/>
              <a:t>Občanská nauka pro střední odborná učiliště</a:t>
            </a:r>
            <a:r>
              <a:rPr lang="cs-CZ" dirty="0" smtClean="0"/>
              <a:t>: </a:t>
            </a:r>
            <a:r>
              <a:rPr lang="cs-CZ" i="1" dirty="0" smtClean="0"/>
              <a:t>Vladislav Dudák ... [</a:t>
            </a:r>
            <a:r>
              <a:rPr lang="cs-CZ" i="1" dirty="0" err="1" smtClean="0"/>
              <a:t>et</a:t>
            </a:r>
            <a:r>
              <a:rPr lang="cs-CZ" i="1" dirty="0" smtClean="0"/>
              <a:t> </a:t>
            </a:r>
            <a:r>
              <a:rPr lang="cs-CZ" i="1" dirty="0" err="1" smtClean="0"/>
              <a:t>al</a:t>
            </a:r>
            <a:r>
              <a:rPr lang="cs-CZ" i="1" dirty="0" smtClean="0"/>
              <a:t>.]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Praha: SPN - pedagogické nakladatelství, 2003, 279 s. ISBN 80-723-5237-7.</a:t>
            </a:r>
          </a:p>
          <a:p>
            <a:r>
              <a:rPr lang="cs-CZ" dirty="0" smtClean="0"/>
              <a:t>RYSKA, Radovan a Monika PUŠKINOVÁ. </a:t>
            </a:r>
            <a:r>
              <a:rPr lang="cs-CZ" i="1" dirty="0" smtClean="0"/>
              <a:t>Právo pro střední školy: podle nového občanského zákoníku</a:t>
            </a:r>
            <a:r>
              <a:rPr lang="cs-CZ" dirty="0" smtClean="0"/>
              <a:t>. </a:t>
            </a:r>
            <a:r>
              <a:rPr lang="cs-CZ" dirty="0" err="1" smtClean="0"/>
              <a:t>Vyd</a:t>
            </a:r>
            <a:r>
              <a:rPr lang="cs-CZ" dirty="0" smtClean="0"/>
              <a:t>. 7., V </a:t>
            </a:r>
            <a:r>
              <a:rPr lang="cs-CZ" dirty="0" err="1" smtClean="0"/>
              <a:t>nakl</a:t>
            </a:r>
            <a:r>
              <a:rPr lang="cs-CZ" dirty="0" smtClean="0"/>
              <a:t>. </a:t>
            </a:r>
            <a:r>
              <a:rPr lang="cs-CZ" dirty="0" err="1" smtClean="0"/>
              <a:t>Eduko</a:t>
            </a:r>
            <a:r>
              <a:rPr lang="cs-CZ" dirty="0" smtClean="0"/>
              <a:t> 1., </a:t>
            </a:r>
            <a:r>
              <a:rPr lang="cs-CZ" dirty="0" err="1" smtClean="0"/>
              <a:t>přeprac</a:t>
            </a:r>
            <a:r>
              <a:rPr lang="cs-CZ" dirty="0" smtClean="0"/>
              <a:t>. Praha: </a:t>
            </a:r>
            <a:r>
              <a:rPr lang="cs-CZ" dirty="0" err="1" smtClean="0"/>
              <a:t>Eduko</a:t>
            </a:r>
            <a:r>
              <a:rPr lang="cs-CZ" dirty="0" smtClean="0"/>
              <a:t>, 2012, 86 s.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</a:t>
            </a:r>
            <a:r>
              <a:rPr lang="cs-CZ" dirty="0" smtClean="0"/>
              <a:t>ISBN 978-80-87204-57-3.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None/>
            </a:pPr>
            <a:endParaRPr lang="cs-CZ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190</TotalTime>
  <Words>466</Words>
  <Application>Microsoft Office PowerPoint</Application>
  <PresentationFormat>Předvádění na obrazovce (4:3)</PresentationFormat>
  <Paragraphs>55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Prezentace aplikace PowerPoint</vt:lpstr>
      <vt:lpstr>ANOTACE</vt:lpstr>
      <vt:lpstr>Trestní právo 2</vt:lpstr>
      <vt:lpstr>Okolnosti vylučující trestnost</vt:lpstr>
      <vt:lpstr>Druhy trestů</vt:lpstr>
      <vt:lpstr>Prezentace aplikace PowerPoint</vt:lpstr>
      <vt:lpstr>Trestní odpovědnost mladistvých</vt:lpstr>
      <vt:lpstr>Kontrolní otázky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Vašek</dc:creator>
  <cp:lastModifiedBy>uzivatel</cp:lastModifiedBy>
  <cp:revision>17</cp:revision>
  <dcterms:created xsi:type="dcterms:W3CDTF">2012-11-18T17:53:43Z</dcterms:created>
  <dcterms:modified xsi:type="dcterms:W3CDTF">2013-06-23T09:26:45Z</dcterms:modified>
</cp:coreProperties>
</file>