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1" r:id="rId2"/>
    <p:sldId id="263" r:id="rId3"/>
    <p:sldId id="256" r:id="rId4"/>
    <p:sldId id="257" r:id="rId5"/>
    <p:sldId id="258" r:id="rId6"/>
    <p:sldId id="259" r:id="rId7"/>
    <p:sldId id="260" r:id="rId8"/>
    <p:sldId id="264" r:id="rId9"/>
    <p:sldId id="265" r:id="rId10"/>
    <p:sldId id="266" r:id="rId11"/>
    <p:sldId id="267" r:id="rId12"/>
    <p:sldId id="269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8B5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95" autoAdjust="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606821D-35CE-4C6A-A36D-A9B5F2536E08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5FE981A-3058-4D5A-B696-83DEDD3CEF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4897397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Pracovní právo 1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900613"/>
          </a:xfrm>
        </p:spPr>
        <p:txBody>
          <a:bodyPr>
            <a:normAutofit fontScale="92500"/>
          </a:bodyPr>
          <a:lstStyle/>
          <a:p>
            <a:pPr marL="274320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 </a:t>
            </a:r>
            <a:r>
              <a:rPr lang="cs-CZ" sz="3200" u="sng" dirty="0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</a:t>
            </a:r>
            <a:r>
              <a:rPr lang="cs-CZ" sz="3200" dirty="0">
                <a:latin typeface="Arial" charset="0"/>
                <a:cs typeface="Arial" charset="0"/>
              </a:rPr>
              <a:t>Jednotlivé </a:t>
            </a:r>
            <a:r>
              <a:rPr lang="cs-CZ" sz="3200" dirty="0" err="1">
                <a:latin typeface="Arial" charset="0"/>
                <a:cs typeface="Arial" charset="0"/>
              </a:rPr>
              <a:t>DUMy</a:t>
            </a:r>
            <a:r>
              <a:rPr lang="cs-CZ" sz="3200" dirty="0">
                <a:latin typeface="Arial" charset="0"/>
                <a:cs typeface="Arial" charset="0"/>
              </a:rPr>
              <a:t> (prezentace) v této sadě se zabývají především oblastmi práva a postavením člověka ve společnosti.</a:t>
            </a:r>
          </a:p>
          <a:p>
            <a:pPr marL="274320" fontAlgn="auto">
              <a:lnSpc>
                <a:spcPct val="80000"/>
              </a:lnSpc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</a:t>
            </a:r>
            <a:r>
              <a:rPr lang="cs-CZ" sz="3200" dirty="0" smtClean="0">
                <a:latin typeface="Arial" charset="0"/>
                <a:cs typeface="Arial" charset="0"/>
              </a:rPr>
              <a:t>na </a:t>
            </a:r>
            <a:r>
              <a:rPr lang="cs-CZ" sz="3200" u="sng" dirty="0" smtClean="0">
                <a:latin typeface="Arial" charset="0"/>
                <a:cs typeface="Arial" charset="0"/>
              </a:rPr>
              <a:t>základní znalosti z oblasti pracovního práva.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Pracovní právo 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právo – úvod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12776"/>
            <a:ext cx="8420472" cy="4896544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Pracovní právo  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 souhrn právních norem o pracovních vztazích a vztazích, které s výkonem práce souvisejí.</a:t>
            </a:r>
          </a:p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Základním pramenem pracovního práva je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zákoník práce,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který upravuje  především vztahy mezi zaměstnavatelem 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a zaměstnanci.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Každý občan se může svobodně rozhodnout buď pro samostatné podnikání, nebo pro vstup do pracovního, popř. služebního poměru.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Kdo si neobstará práci sám, může se o ni ucházet za pomoci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úřadu práce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</a:t>
            </a:r>
          </a:p>
          <a:p>
            <a:pPr>
              <a:buNone/>
            </a:pPr>
            <a:endParaRPr lang="cs-CZ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poměr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556792"/>
            <a:ext cx="8496944" cy="504056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Pracovní poměr 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 nejvýznamnější pracovněprávní vztah, je to vztah mezi zaměstnancem 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a zaměstnavatelem, ve kterém mají obě strany své povinnosti a svá práva.</a:t>
            </a:r>
          </a:p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Pracovní poměr vzniká nejčastěji uzavřením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pracovní smlouvy . 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(méně často může vzniknout také jmenováním vedoucího zaměstnance např. ředitele.)</a:t>
            </a:r>
          </a:p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Při nástupu do práce musí být zaměstnanec seznámen  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 předpisy 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 bezpečnosti a ochraně zdraví při práci.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pracovního poměru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700808"/>
            <a:ext cx="8496944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Podle délky pracovní doby: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a) na plnou pracovní dobu  (40 hodin týdně)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b) na zkrácenou  pracovní dobu (méně než 40 hod.)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2. Podle doby ukončení: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a) na dobu určitou (je určeno dokdy bude poměr trvat)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b) na dobu neurčitou (ukončení není ujednáno)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Další dělení: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- hlavní pracovní poměr (na plnou pracovní dobu)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- vedlejší pracovní poměr (na kratší pracovní dobu)</a:t>
            </a:r>
            <a:endParaRPr lang="cs-CZ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smlouva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447800"/>
            <a:ext cx="8363272" cy="493352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Před nástupem do zaměstnání musí zaměstnavatel se zaměstnancem uzavřít pracovní smlouvu. Tím vzniká pracovní poměr. Pracovní smlouva musí být uzavřena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písemně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 musí obsahovat tyto náležitosti :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- druh práce, pro který je zaměstnanec přijímán (např. zedník),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- místo výkonu práce (sídlo provozovny, ale i např. celá ČR),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- den nástupu do práce.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Vedle těchto povinných údajů může smlouva obsahovat i jiné náležitosti např. zkušební dobu, mzdu, rozvržení pracovní doby atd.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Zkušební doba může být dohodnuta maximálně na 3 měsíce, 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u vedoucího zaměstnance na 6 měsíců.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Doklady potřebné k uzavření pracovní smlouvy: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občanský průkaz,</a:t>
            </a:r>
          </a:p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doklady o dosaženém vzdělání ( výuční list, maturitní vysvědčení, řidičský průkaz),</a:t>
            </a:r>
          </a:p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zápočtový list, kde jsou uvedena minulá zaměstnání 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a počet odpracovaných let,</a:t>
            </a:r>
          </a:p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pro některá povolání také výpis z trestního rejstříku.</a:t>
            </a:r>
          </a:p>
          <a:p>
            <a:endParaRPr lang="cs-CZ" b="1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Před podepsáním pracovní smlouvy je důležité si ji pečlivě pročíst, v případě nejasností se poradit 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i s právníkem.</a:t>
            </a:r>
            <a:endParaRPr lang="cs-CZ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Ukončení pracovního poměru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Ukončit pracovní poměr lze několika způsoby: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dohodou o rozvázání pracovního poměru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2. výpovědí a) ze strany zaměstnavatele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             b) ze strany zaměstnance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3.okamžitým  zrušením pracovního poměru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 zrušením ve zkušební době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5. uplynutím dohodnuté doby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6. skončením dohodnutých prací</a:t>
            </a:r>
          </a:p>
          <a:p>
            <a:pPr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7. úmrtím zaměstnance</a:t>
            </a:r>
            <a:endParaRPr lang="cs-CZ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Poznámky k ukončení pracovního poměru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556792"/>
            <a:ext cx="8280920" cy="4572000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Dohoda o rozvázání pracovního poměru se uzavírá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písemně.</a:t>
            </a:r>
          </a:p>
          <a:p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Výpověď musí být dána písemně a doručena druhému účastníkovi, pracovní poměr končí uplynutím výpovědní doby, která trvá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nejméně dva měsíce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a začíná prvním dnem kalendářního měsíce po doručení výpovědi.</a:t>
            </a:r>
          </a:p>
          <a:p>
            <a:pPr>
              <a:buNone/>
            </a:pP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Zaměstnanec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může dát výpověď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 jakéhokoli důvodu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nebo i bez uvedení důvodu.</a:t>
            </a:r>
          </a:p>
          <a:p>
            <a:pPr>
              <a:buNone/>
            </a:pP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Zaměstnavatel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musí výpověď vždy </a:t>
            </a: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odůvodnit podle </a:t>
            </a:r>
          </a:p>
          <a:p>
            <a:pPr>
              <a:buNone/>
            </a:pP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zákoníku  práce.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97808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Okamžité zrušení pracovního poměru</a:t>
            </a: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219256" cy="4861520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Důvody ze strany zaměstnavatele 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zaměstnanec byl pravomocně odsouzen za úmyslný             </a:t>
            </a:r>
          </a:p>
          <a:p>
            <a:pPr marL="514350" indent="-514350"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trestný čin k nepodmíněnému trestu</a:t>
            </a:r>
          </a:p>
          <a:p>
            <a:pPr>
              <a:buNone/>
            </a:pPr>
            <a:r>
              <a:rPr lang="cs-CZ" sz="1500" b="1" dirty="0" smtClean="0">
                <a:solidFill>
                  <a:srgbClr val="F38B5D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b)     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zaměstnanec porušil zvlášť hrubým způsobem své pracovní povinnosti</a:t>
            </a:r>
          </a:p>
          <a:p>
            <a:pPr marL="514350" indent="-514350">
              <a:buAutoNum type="arabicParenR" startAt="2"/>
            </a:pPr>
            <a:r>
              <a:rPr lang="cs-CZ" b="1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Důvody ze strany zaměstnance</a:t>
            </a: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zaměstnavatel nevyplatil zaměstnanci mzdu do 15 dnů po uplynutí splatnosti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zaměstnanec podle lékařského posudku nemůže dále konat práci bez vážného ohrožení svého zdraví  </a:t>
            </a:r>
          </a:p>
          <a:p>
            <a:pPr marL="514350" indent="-514350">
              <a:buNone/>
            </a:pPr>
            <a:r>
              <a:rPr lang="cs-CZ" b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      a zaměstnavatel ho v době do 15 dnů od předložení posudku  nepřevedl na jinou, vhodnou práci</a:t>
            </a:r>
            <a:endParaRPr lang="cs-CZ" b="1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Kde bychom našli poučení o právních normách,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které se týkají pracovních vztahů ?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Jakým způsobem vzniká pracovní poměr ?</a:t>
            </a:r>
          </a:p>
          <a:p>
            <a:pPr marL="457200" indent="-457200">
              <a:buAutoNum type="arabicPeriod" startAt="2"/>
            </a:pPr>
            <a:r>
              <a:rPr lang="cs-CZ" dirty="0" smtClean="0"/>
              <a:t>Které povinné údaje musí obsahovat pracovní</a:t>
            </a:r>
          </a:p>
          <a:p>
            <a:pPr marL="0" indent="0">
              <a:buNone/>
            </a:pPr>
            <a:r>
              <a:rPr lang="cs-CZ" dirty="0" smtClean="0"/>
              <a:t>     smlouva ?</a:t>
            </a:r>
          </a:p>
          <a:p>
            <a:pPr marL="457200" indent="-457200">
              <a:buAutoNum type="arabicPeriod" startAt="4"/>
            </a:pPr>
            <a:r>
              <a:rPr lang="cs-CZ" dirty="0" smtClean="0"/>
              <a:t>Jaké doklady potřebuješ při uzavírání pracovní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smlouvy ?</a:t>
            </a:r>
          </a:p>
          <a:p>
            <a:pPr marL="457200" indent="-457200">
              <a:buAutoNum type="arabicPeriod" startAt="5"/>
            </a:pPr>
            <a:r>
              <a:rPr lang="cs-CZ" dirty="0" smtClean="0"/>
              <a:t>Jakými způsoby lze pracovní poměr ukončit ?</a:t>
            </a:r>
          </a:p>
          <a:p>
            <a:pPr marL="457200" indent="-457200">
              <a:buAutoNum type="arabicPeriod" startAt="5"/>
            </a:pPr>
            <a:r>
              <a:rPr lang="cs-CZ" dirty="0" smtClean="0"/>
              <a:t>Za jakých podmínek může dojít k okamžitému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mtClean="0"/>
              <a:t>zrušení pracovního poměru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562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[1]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KOVAŘÍKOVÁ, Hana.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Občanská výchova pro odborná učiliště III.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Nakladatelství Septima, Praha 2006, ISBN 80-7216-234-9 </a:t>
            </a:r>
          </a:p>
          <a:p>
            <a:r>
              <a:rPr lang="en-US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[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</a:t>
            </a:r>
            <a:r>
              <a:rPr lang="en-US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] 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DUDÁK, Vladislav.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Občanská nauka pro střední odborná učiliště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Vladislav Dudák ... [</a:t>
            </a:r>
            <a:r>
              <a:rPr lang="cs-CZ" i="1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et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i="1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al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.]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1.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vyd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Praha: SPN - pedagogické nakladatelství, 2003, 279 s. ISBN 80-723-5237-7.</a:t>
            </a:r>
          </a:p>
          <a:p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RYSKA, Radovan a Monika PUŠKINOVÁ. </a:t>
            </a:r>
            <a:r>
              <a:rPr lang="cs-CZ" i="1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Právo pro střední školy: podle nového občanského zákoníku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Vyd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7., V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nakl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Eduko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1.,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přeprac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. Praha: </a:t>
            </a:r>
            <a:r>
              <a:rPr lang="cs-CZ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Eduko</a:t>
            </a: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, 2012, 86 s. ISBN 978-80-87204-57-3.</a:t>
            </a:r>
          </a:p>
          <a:p>
            <a:pPr>
              <a:buNone/>
            </a:pP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pPr>
              <a:buFont typeface="Wingdings" pitchFamily="2" charset="2"/>
              <a:buNone/>
            </a:pPr>
            <a:endParaRPr lang="cs-CZ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796</TotalTime>
  <Words>854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ANOTACE</vt:lpstr>
      <vt:lpstr>Pracovní právo 1</vt:lpstr>
      <vt:lpstr>Pracovní právo – úvod</vt:lpstr>
      <vt:lpstr>Pracovní poměr</vt:lpstr>
      <vt:lpstr>Druhy pracovního poměru</vt:lpstr>
      <vt:lpstr>Pracovní smlouva</vt:lpstr>
      <vt:lpstr>Doklady potřebné k uzavření pracovní smlouvy:</vt:lpstr>
      <vt:lpstr>Ukončení pracovního poměru</vt:lpstr>
      <vt:lpstr>Poznámky k ukončení pracovního poměru</vt:lpstr>
      <vt:lpstr>Okamžité zrušení pracovního poměru</vt:lpstr>
      <vt:lpstr>Kontrolní 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právo</dc:title>
  <dc:creator>Vašek</dc:creator>
  <cp:lastModifiedBy>uzivatel</cp:lastModifiedBy>
  <cp:revision>83</cp:revision>
  <dcterms:created xsi:type="dcterms:W3CDTF">2012-12-03T14:36:10Z</dcterms:created>
  <dcterms:modified xsi:type="dcterms:W3CDTF">2013-06-23T09:28:43Z</dcterms:modified>
</cp:coreProperties>
</file>