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sldIdLst>
    <p:sldId id="257" r:id="rId2"/>
    <p:sldId id="267" r:id="rId3"/>
    <p:sldId id="256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80" r:id="rId13"/>
    <p:sldId id="281" r:id="rId14"/>
    <p:sldId id="277" r:id="rId15"/>
    <p:sldId id="278" r:id="rId16"/>
    <p:sldId id="279" r:id="rId17"/>
    <p:sldId id="28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79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AC41A2-B40D-4AC0-99DC-411A6077A75A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201FF1-BBFA-4174-932C-F975972E2E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518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201FF1-BBFA-4174-932C-F975972E2EC4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201FF1-BBFA-4174-932C-F975972E2EC4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201FF1-BBFA-4174-932C-F975972E2EC4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CE60A71-D141-46B2-86A0-E2D63E3076C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2F27838-47D3-48F7-8B07-D3D3240B666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CE60A71-D141-46B2-86A0-E2D63E3076C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2F27838-47D3-48F7-8B07-D3D3240B666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CE60A71-D141-46B2-86A0-E2D63E3076C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2F27838-47D3-48F7-8B07-D3D3240B666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0A71-D141-46B2-86A0-E2D63E3076C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27838-47D3-48F7-8B07-D3D3240B666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0A71-D141-46B2-86A0-E2D63E3076C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27838-47D3-48F7-8B07-D3D3240B666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CE60A71-D141-46B2-86A0-E2D63E3076C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2F27838-47D3-48F7-8B07-D3D3240B666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0A71-D141-46B2-86A0-E2D63E3076C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27838-47D3-48F7-8B07-D3D3240B66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CE60A71-D141-46B2-86A0-E2D63E3076C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2F27838-47D3-48F7-8B07-D3D3240B666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CE60A71-D141-46B2-86A0-E2D63E3076C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2F27838-47D3-48F7-8B07-D3D3240B666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0A71-D141-46B2-86A0-E2D63E3076C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27838-47D3-48F7-8B07-D3D3240B66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0A71-D141-46B2-86A0-E2D63E3076C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27838-47D3-48F7-8B07-D3D3240B66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CE60A71-D141-46B2-86A0-E2D63E3076C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2F27838-47D3-48F7-8B07-D3D3240B666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150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0415224"/>
              </p:ext>
            </p:extLst>
          </p:nvPr>
        </p:nvGraphicFramePr>
        <p:xfrm>
          <a:off x="323850" y="1196975"/>
          <a:ext cx="8642350" cy="4330642"/>
        </p:xfrm>
        <a:graphic>
          <a:graphicData uri="http://schemas.openxmlformats.org/drawingml/2006/table">
            <a:tbl>
              <a:tblPr/>
              <a:tblGrid>
                <a:gridCol w="2784475"/>
                <a:gridCol w="5857875"/>
              </a:tblGrid>
              <a:tr h="236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Mgr. Věra Dudová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Pracovní právo 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Výuka občanské nauky v 2. ročníku odborného učiliště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Č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í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1.5.2012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–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 30.03.2014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0"/>
            <a:ext cx="3529013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 idx="4294967295"/>
          </p:nvPr>
        </p:nvSpPr>
        <p:spPr>
          <a:xfrm>
            <a:off x="0" y="285750"/>
            <a:ext cx="8229600" cy="1143000"/>
          </a:xfrm>
        </p:spPr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900613"/>
          </a:xfrm>
        </p:spPr>
        <p:txBody>
          <a:bodyPr>
            <a:normAutofit fontScale="92500"/>
          </a:bodyPr>
          <a:lstStyle/>
          <a:p>
            <a:pPr marL="274320" fontAlgn="auto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3200" dirty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3200" u="sng" dirty="0">
                <a:latin typeface="Arial" charset="0"/>
                <a:cs typeface="Arial" charset="0"/>
              </a:rPr>
              <a:t>Výuka občanské nauky v </a:t>
            </a:r>
            <a:r>
              <a:rPr lang="cs-CZ" sz="3200" u="sng" dirty="0" smtClean="0">
                <a:latin typeface="Arial" charset="0"/>
                <a:cs typeface="Arial" charset="0"/>
              </a:rPr>
              <a:t>2.</a:t>
            </a:r>
            <a:r>
              <a:rPr lang="cs-CZ" sz="3200" u="sng" dirty="0">
                <a:latin typeface="Arial" charset="0"/>
                <a:cs typeface="Arial" charset="0"/>
              </a:rPr>
              <a:t> ročníku odborného učiliště </a:t>
            </a:r>
            <a:r>
              <a:rPr lang="cs-CZ" sz="3200" dirty="0" smtClean="0">
                <a:latin typeface="Arial" charset="0"/>
                <a:cs typeface="Arial" charset="0"/>
              </a:rPr>
              <a:t>je aktivizace žáků  v hodinách občanské nauky a jejich orientace v základních odvětvích práva, se kterými se mohou setkat ve svém životě. Rovněž další témata jsou  vyučována s důrazem na praktický život. </a:t>
            </a:r>
            <a:r>
              <a:rPr lang="cs-CZ" sz="3200" dirty="0">
                <a:latin typeface="Arial" charset="0"/>
                <a:cs typeface="Arial" charset="0"/>
              </a:rPr>
              <a:t>Jednotlivé </a:t>
            </a:r>
            <a:r>
              <a:rPr lang="cs-CZ" sz="3200" dirty="0" err="1">
                <a:latin typeface="Arial" charset="0"/>
                <a:cs typeface="Arial" charset="0"/>
              </a:rPr>
              <a:t>DUMy</a:t>
            </a:r>
            <a:r>
              <a:rPr lang="cs-CZ" sz="3200" dirty="0">
                <a:latin typeface="Arial" charset="0"/>
                <a:cs typeface="Arial" charset="0"/>
              </a:rPr>
              <a:t> (prezentace) v této sadě se zabývají především oblastmi práva a postavením člověka ve společnosti.</a:t>
            </a:r>
          </a:p>
          <a:p>
            <a:pPr marL="274320" fontAlgn="auto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3200" dirty="0">
                <a:latin typeface="Arial" charset="0"/>
                <a:cs typeface="Arial" charset="0"/>
              </a:rPr>
              <a:t>Konkrétně tato prezentace je zaměřena </a:t>
            </a:r>
            <a:r>
              <a:rPr lang="cs-CZ" sz="3200" dirty="0" smtClean="0">
                <a:latin typeface="Arial" charset="0"/>
                <a:cs typeface="Arial" charset="0"/>
              </a:rPr>
              <a:t>na </a:t>
            </a:r>
            <a:r>
              <a:rPr lang="cs-CZ" sz="3200" u="sng" dirty="0" smtClean="0">
                <a:latin typeface="Arial" charset="0"/>
                <a:cs typeface="Arial" charset="0"/>
              </a:rPr>
              <a:t>základní znalosti z oblasti pracovního práva. </a:t>
            </a:r>
            <a:endParaRPr lang="cs-CZ" sz="3200" u="sng" dirty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Pracovní právo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povinnosti zaměstnanců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Zaměstnavatel může vydat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pracovní řád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který upravuje práva a povinnosti zaměstnanců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a stanovuje pracovní režim.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všech pracovištích se vyžaduje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pracovní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kázeň.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Neplnění povinností může být důvodem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k ukončení pracovního poměru.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Všichni zaměstnanci se musejí seznámit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 pracovním řádem a toto seznámení potvrdit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svým podpisem.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uzivatel\AppData\Local\Microsoft\Windows\Temporary Internet Files\Content.IE5\ZPRZYMO0\MC9003355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941168"/>
            <a:ext cx="1818742" cy="162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K hlavním povinnostem zaměstnanců patří :</a:t>
            </a:r>
          </a:p>
          <a:p>
            <a:pPr>
              <a:buFontTx/>
              <a:buChar char="-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pracovat svědomitě dle pokynů nadřízených,</a:t>
            </a:r>
          </a:p>
          <a:p>
            <a:pPr>
              <a:buFontTx/>
              <a:buChar char="-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dodržovat pracovní dobu tj. začátek a konec             pracovní doby, přestávky v práci,</a:t>
            </a:r>
          </a:p>
          <a:p>
            <a:pPr>
              <a:buFontTx/>
              <a:buChar char="-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dodržovat zásady spolupráce s ostatními zaměstnanci,</a:t>
            </a:r>
          </a:p>
          <a:p>
            <a:pPr>
              <a:buFontTx/>
              <a:buChar char="-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dodržovat stanovené bezpečnostní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a hygienické předpisy.</a:t>
            </a: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uzivatel\AppData\Local\Microsoft\Windows\Temporary Internet Files\Content.IE5\LY3J2RC4\MC900310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365104"/>
            <a:ext cx="1378915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FY956EWS\MC9004043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725144"/>
            <a:ext cx="176212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doba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týdenní pracovní doba je stanovena zákonem </a:t>
            </a:r>
            <a:r>
              <a:rPr lang="cs-CZ" b="1" u="sng" dirty="0" smtClean="0"/>
              <a:t>na 40 hodin</a:t>
            </a:r>
            <a:r>
              <a:rPr lang="cs-CZ" dirty="0" smtClean="0"/>
              <a:t>. Rozvržení pracovní doby  stanovuje zaměstnavatel podle potřeb pracoviště </a:t>
            </a:r>
          </a:p>
          <a:p>
            <a:pPr>
              <a:buNone/>
            </a:pPr>
            <a:r>
              <a:rPr lang="cs-CZ" dirty="0" smtClean="0"/>
              <a:t>    v jednosměnném, dvousměnném nebo třísměnném pracovním režimu. </a:t>
            </a:r>
          </a:p>
          <a:p>
            <a:r>
              <a:rPr lang="cs-CZ" dirty="0" smtClean="0"/>
              <a:t>Někdy může být pracovní doba rozvržena nerovnoměrně. Zaměstnanci pracují např. 10 dnů </a:t>
            </a:r>
          </a:p>
          <a:p>
            <a:pPr>
              <a:buNone/>
            </a:pPr>
            <a:r>
              <a:rPr lang="cs-CZ" dirty="0" smtClean="0"/>
              <a:t>   a poté mají 4 dny volno.</a:t>
            </a:r>
          </a:p>
          <a:p>
            <a:pPr>
              <a:buNone/>
            </a:pPr>
            <a:r>
              <a:rPr lang="cs-CZ" dirty="0" smtClean="0"/>
              <a:t>   Zaměstnavatel může nařídit zaměstnanci </a:t>
            </a:r>
            <a:r>
              <a:rPr lang="cs-CZ" u="sng" dirty="0" smtClean="0"/>
              <a:t>práci přesčas, </a:t>
            </a:r>
            <a:r>
              <a:rPr lang="cs-CZ" dirty="0" smtClean="0"/>
              <a:t>tuto dobu musí zaměstnanci proplatit nebo za ni poskytnout náhradní volno.</a:t>
            </a:r>
            <a:endParaRPr lang="cs-CZ" dirty="0"/>
          </a:p>
        </p:txBody>
      </p:sp>
      <p:pic>
        <p:nvPicPr>
          <p:cNvPr id="6146" name="Picture 2" descr="C:\Users\uzivatel\AppData\Local\Microsoft\Windows\Temporary Internet Files\Content.IE5\ZPRZYMO0\MC9002816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0"/>
            <a:ext cx="1807769" cy="1757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Odměna za práci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 svou práci dostává zaměstnanec od zaměstnavatele mzdu nebo plat.</a:t>
            </a:r>
          </a:p>
          <a:p>
            <a:r>
              <a:rPr lang="cs-CZ" b="1" u="sng" dirty="0" smtClean="0"/>
              <a:t>Mzda </a:t>
            </a:r>
            <a:r>
              <a:rPr lang="cs-CZ" dirty="0" smtClean="0"/>
              <a:t>je odměna za vykonanou práci </a:t>
            </a:r>
          </a:p>
          <a:p>
            <a:pPr>
              <a:buNone/>
            </a:pPr>
            <a:r>
              <a:rPr lang="cs-CZ" dirty="0" smtClean="0"/>
              <a:t>   v podnikatelských firmách(např. v továrnách).</a:t>
            </a:r>
          </a:p>
          <a:p>
            <a:r>
              <a:rPr lang="cs-CZ" b="1" u="sng" dirty="0" smtClean="0"/>
              <a:t>Plat</a:t>
            </a:r>
            <a:r>
              <a:rPr lang="cs-CZ" dirty="0" smtClean="0"/>
              <a:t> je odměna za práci v </a:t>
            </a:r>
            <a:r>
              <a:rPr lang="cs-CZ" dirty="0" err="1" smtClean="0"/>
              <a:t>nepodnikatelské</a:t>
            </a:r>
            <a:r>
              <a:rPr lang="cs-CZ" dirty="0" smtClean="0"/>
              <a:t> oblasti </a:t>
            </a:r>
          </a:p>
          <a:p>
            <a:pPr>
              <a:buNone/>
            </a:pPr>
            <a:r>
              <a:rPr lang="cs-CZ" dirty="0" smtClean="0"/>
              <a:t>   (např. ve školách, úřadech).</a:t>
            </a:r>
          </a:p>
          <a:p>
            <a:pPr>
              <a:buNone/>
            </a:pPr>
            <a:r>
              <a:rPr lang="cs-CZ" dirty="0" smtClean="0"/>
              <a:t>  Práce vykonávané v rámci dohod nejsou mzdou ani platem, ale sjednanou odměnou.</a:t>
            </a:r>
          </a:p>
          <a:p>
            <a:pPr>
              <a:buNone/>
            </a:pPr>
            <a:r>
              <a:rPr lang="cs-CZ" dirty="0" smtClean="0"/>
              <a:t>   Nařízením vlády je stanovena tzv</a:t>
            </a:r>
            <a:r>
              <a:rPr lang="cs-CZ" b="1" dirty="0" smtClean="0"/>
              <a:t>. minimální mzda.</a:t>
            </a:r>
          </a:p>
          <a:p>
            <a:pPr>
              <a:buNone/>
            </a:pPr>
            <a:r>
              <a:rPr lang="cs-CZ" sz="2800" b="1" dirty="0" smtClean="0"/>
              <a:t>  </a:t>
            </a:r>
            <a:r>
              <a:rPr lang="cs-CZ" dirty="0" smtClean="0"/>
              <a:t>(nejnižší zaručená mzda)</a:t>
            </a:r>
            <a:endParaRPr lang="cs-CZ" dirty="0"/>
          </a:p>
        </p:txBody>
      </p:sp>
      <p:pic>
        <p:nvPicPr>
          <p:cNvPr id="3074" name="Picture 2" descr="C:\Users\uzivatel\AppData\Local\Microsoft\Windows\Temporary Internet Files\Content.IE5\LY3J2RC4\MP9003854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8640"/>
            <a:ext cx="2232248" cy="159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mzdy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u="sng" dirty="0" smtClean="0"/>
              <a:t>Mzda úkolová </a:t>
            </a:r>
            <a:r>
              <a:rPr lang="cs-CZ" dirty="0" smtClean="0"/>
              <a:t>– zaměstnanec je odměňován za splněný úkol např. za jeden kus. </a:t>
            </a:r>
          </a:p>
          <a:p>
            <a:pPr>
              <a:buNone/>
            </a:pPr>
            <a:r>
              <a:rPr lang="cs-CZ" dirty="0" smtClean="0"/>
              <a:t>   Pracovitým zaměstnancům umožňuje vyšší výdělky a je výhodná i pro zaměstnavatele.</a:t>
            </a:r>
          </a:p>
          <a:p>
            <a:r>
              <a:rPr lang="cs-CZ" b="1" u="sng" dirty="0" smtClean="0"/>
              <a:t>Mzda časová </a:t>
            </a:r>
            <a:r>
              <a:rPr lang="cs-CZ" dirty="0" smtClean="0"/>
              <a:t>– zaměstnanec je odměňován za odpracovanou dobu, nejčastěji za jeden měsíc.</a:t>
            </a:r>
          </a:p>
          <a:p>
            <a:pPr>
              <a:buNone/>
            </a:pPr>
            <a:r>
              <a:rPr lang="cs-CZ" b="1" dirty="0" smtClean="0"/>
              <a:t>   Další formy: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např.  podílová, smíšená,  výjimečně také v naturáliích </a:t>
            </a:r>
            <a:endParaRPr lang="cs-CZ" dirty="0"/>
          </a:p>
        </p:txBody>
      </p:sp>
      <p:pic>
        <p:nvPicPr>
          <p:cNvPr id="4102" name="Picture 6" descr="C:\Users\uzivatel\AppData\Local\Microsoft\Windows\Temporary Internet Files\Content.IE5\H2TFLGTX\MC9003247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869160"/>
            <a:ext cx="1873606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Mzda hrubá a čistá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Celková mzda včetně příplatků, odměn či prémií tvoří</a:t>
            </a:r>
          </a:p>
          <a:p>
            <a:pPr>
              <a:buNone/>
            </a:pPr>
            <a:r>
              <a:rPr lang="cs-CZ" b="1" dirty="0" smtClean="0"/>
              <a:t> hrubou mzdu. </a:t>
            </a:r>
            <a:r>
              <a:rPr lang="cs-CZ" dirty="0" smtClean="0"/>
              <a:t>Z hrubé mzdy zaměstnavatel odečte srážky určené zákonem, které odvádí státu.</a:t>
            </a:r>
          </a:p>
          <a:p>
            <a:pPr>
              <a:buNone/>
            </a:pPr>
            <a:r>
              <a:rPr lang="cs-CZ" b="1" dirty="0" smtClean="0"/>
              <a:t>Povinné srážky ze mzdy tvoří:</a:t>
            </a:r>
          </a:p>
          <a:p>
            <a:pPr>
              <a:buNone/>
            </a:pPr>
            <a:r>
              <a:rPr lang="cs-CZ" dirty="0" smtClean="0"/>
              <a:t>záloha na daň z příjmu,</a:t>
            </a:r>
          </a:p>
          <a:p>
            <a:pPr>
              <a:buNone/>
            </a:pPr>
            <a:r>
              <a:rPr lang="cs-CZ" dirty="0" smtClean="0"/>
              <a:t>pojistné na sociální zabezpečení,</a:t>
            </a:r>
          </a:p>
          <a:p>
            <a:pPr>
              <a:buNone/>
            </a:pPr>
            <a:r>
              <a:rPr lang="cs-CZ" dirty="0" smtClean="0"/>
              <a:t>pojistné zdravotního pojištění.</a:t>
            </a:r>
          </a:p>
          <a:p>
            <a:pPr>
              <a:buNone/>
            </a:pPr>
            <a:r>
              <a:rPr lang="cs-CZ" dirty="0" smtClean="0"/>
              <a:t>Mzda po odečtení těchto srážek se nazývá </a:t>
            </a:r>
            <a:r>
              <a:rPr lang="cs-CZ" b="1" dirty="0" smtClean="0"/>
              <a:t>mzda čistá,</a:t>
            </a:r>
          </a:p>
          <a:p>
            <a:pPr>
              <a:buNone/>
            </a:pPr>
            <a:r>
              <a:rPr lang="cs-CZ" dirty="0" smtClean="0"/>
              <a:t>jsou to peníze, které zaměstnanec skutečně dostane.</a:t>
            </a:r>
            <a:endParaRPr lang="cs-CZ" dirty="0"/>
          </a:p>
        </p:txBody>
      </p:sp>
      <p:pic>
        <p:nvPicPr>
          <p:cNvPr id="5123" name="Picture 3" descr="C:\Users\uzivatel\AppData\Local\Microsoft\Windows\Temporary Internet Files\Content.IE5\ZPRZYMO0\MC9002507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492896"/>
            <a:ext cx="1944216" cy="189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Dovolená na zotavenou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Zaměstnanec má nárok na dovolenou, aby si odpočinul a zotavil se.</a:t>
            </a:r>
          </a:p>
          <a:p>
            <a:r>
              <a:rPr lang="cs-CZ" dirty="0" smtClean="0"/>
              <a:t>Zaměstnanci může vzniknout nárok na tyto druhy dovolené:</a:t>
            </a:r>
          </a:p>
          <a:p>
            <a:pPr>
              <a:buNone/>
            </a:pPr>
            <a:r>
              <a:rPr lang="cs-CZ" dirty="0" smtClean="0"/>
              <a:t>- </a:t>
            </a:r>
            <a:r>
              <a:rPr lang="cs-CZ" b="1" dirty="0" smtClean="0"/>
              <a:t>řádná dovolená</a:t>
            </a:r>
            <a:r>
              <a:rPr lang="cs-CZ" dirty="0" smtClean="0"/>
              <a:t>, za kalendářní rok činí základní délka </a:t>
            </a:r>
            <a:r>
              <a:rPr lang="cs-CZ" b="1" dirty="0" smtClean="0"/>
              <a:t>4 týdny </a:t>
            </a:r>
          </a:p>
          <a:p>
            <a:pPr>
              <a:buNone/>
            </a:pPr>
            <a:r>
              <a:rPr lang="cs-CZ" b="1" dirty="0" smtClean="0"/>
              <a:t>- dovolená za odpracované dny</a:t>
            </a:r>
            <a:r>
              <a:rPr lang="cs-CZ" dirty="0" smtClean="0"/>
              <a:t>, týká se zaměstnanců, kteří neodpracovali celý rok. Za každých 22 odpracovaných dnů náleží zaměstnanci 1/12 dovolené.</a:t>
            </a:r>
          </a:p>
          <a:p>
            <a:pPr>
              <a:buNone/>
            </a:pPr>
            <a:r>
              <a:rPr lang="cs-CZ" b="1" dirty="0" smtClean="0"/>
              <a:t>- dodatková a další dovolená, </a:t>
            </a:r>
            <a:r>
              <a:rPr lang="cs-CZ" dirty="0" smtClean="0"/>
              <a:t>náleží zaměstnanci, který  vykonává práce zvláště obtížné nebo zdraví škodlivé.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 dobu dovolené náleží zaměstnanci náhrady mzdy ve výši </a:t>
            </a:r>
            <a:r>
              <a:rPr lang="cs-CZ" b="1" dirty="0" smtClean="0"/>
              <a:t>průměrného výdělku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O nástupu zaměstnance na dovolenou rozhoduje zaměstnavatel, může přitom vyhovět přání zaměstnance. Ve velkých podnicích bývá </a:t>
            </a:r>
            <a:r>
              <a:rPr lang="cs-CZ" b="1" dirty="0" smtClean="0"/>
              <a:t>celopodniková dovolená</a:t>
            </a:r>
            <a:r>
              <a:rPr lang="cs-CZ" dirty="0" smtClean="0"/>
              <a:t>, kdy se provoz zastaví </a:t>
            </a:r>
          </a:p>
          <a:p>
            <a:pPr>
              <a:buNone/>
            </a:pPr>
            <a:r>
              <a:rPr lang="cs-CZ" dirty="0" smtClean="0"/>
              <a:t>   a dovolenou čerpají všichni zaměstnanci.</a:t>
            </a:r>
          </a:p>
          <a:p>
            <a:pPr>
              <a:buNone/>
            </a:pPr>
            <a:r>
              <a:rPr lang="cs-CZ" dirty="0" smtClean="0"/>
              <a:t>   Dovolenou může zaměstnavatel zaměstnanci </a:t>
            </a:r>
            <a:r>
              <a:rPr lang="cs-CZ" b="1" dirty="0" smtClean="0"/>
              <a:t>krátit</a:t>
            </a:r>
            <a:r>
              <a:rPr lang="cs-CZ" b="1" dirty="0"/>
              <a:t> </a:t>
            </a:r>
            <a:r>
              <a:rPr lang="cs-CZ" dirty="0" smtClean="0"/>
              <a:t>např. za neomluvenou zameškanou směnu.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Pracovní podmínky žen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Zákoník práce stanovuje některé </a:t>
            </a:r>
            <a:r>
              <a:rPr lang="cs-CZ" b="1" dirty="0" smtClean="0"/>
              <a:t>speciální podmínky pro práci žen :</a:t>
            </a:r>
          </a:p>
          <a:p>
            <a:pPr>
              <a:buNone/>
            </a:pPr>
            <a:r>
              <a:rPr lang="cs-CZ" dirty="0" smtClean="0"/>
              <a:t>   Žena, která pečuje o novorozeně, má právo na mateřskou dovolenou 28 týdnů. Po skončení mateřské dovolené se poskytuje rodičovská dovolená matce nebo otci, a to v rozsahu, o jaký požádají, max. do 3 let věku dítěte.</a:t>
            </a:r>
          </a:p>
          <a:p>
            <a:pPr>
              <a:buNone/>
            </a:pPr>
            <a:r>
              <a:rPr lang="cs-CZ" dirty="0" smtClean="0"/>
              <a:t>   Ženám těhotným nebo ženám pečujících o dítě do 15 let nemůže zaměstnavatel nařídit práci přesčas, ani služební cesty.</a:t>
            </a:r>
          </a:p>
          <a:p>
            <a:pPr>
              <a:buNone/>
            </a:pPr>
            <a:r>
              <a:rPr lang="cs-CZ" dirty="0" smtClean="0"/>
              <a:t>   Ženy nesmějí vykonávat práce pro ně nevhodné, týká se to prací fyzicky namáhavých.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podmínky mladistvých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Osoby mladší 16 let mohou pracovat jen 30 hodin týdně.</a:t>
            </a:r>
          </a:p>
          <a:p>
            <a:r>
              <a:rPr lang="cs-CZ" dirty="0" smtClean="0"/>
              <a:t>Mladistvým ve věku 15 – 18 let jsou zakázány práce: </a:t>
            </a:r>
          </a:p>
          <a:p>
            <a:pPr>
              <a:buNone/>
            </a:pPr>
            <a:r>
              <a:rPr lang="cs-CZ" dirty="0" smtClean="0"/>
              <a:t>  - ve zvlášť těžkých podmínkách, např. pod zemí,</a:t>
            </a:r>
          </a:p>
          <a:p>
            <a:pPr>
              <a:buNone/>
            </a:pPr>
            <a:r>
              <a:rPr lang="cs-CZ" dirty="0" smtClean="0"/>
              <a:t>  - mladiství nesmějí vykonávat práce vzhledem k věku nepřiměřené, nebezpečné nebo zdraví škodlivé (riziková pracoviště),</a:t>
            </a:r>
          </a:p>
          <a:p>
            <a:pPr>
              <a:buNone/>
            </a:pPr>
            <a:r>
              <a:rPr lang="cs-CZ" dirty="0" smtClean="0"/>
              <a:t>  - mladiství nesmí uzavírat dohody o hmotné odpovědnosti např. pokladní,</a:t>
            </a:r>
          </a:p>
          <a:p>
            <a:pPr>
              <a:buNone/>
            </a:pPr>
            <a:r>
              <a:rPr lang="cs-CZ" dirty="0" smtClean="0"/>
              <a:t>   - mladiství nesmí pracovat přesčas a v noci.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Jaké jsou hlavní povinnosti zaměstnance ?</a:t>
            </a:r>
          </a:p>
          <a:p>
            <a:r>
              <a:rPr lang="cs-CZ" dirty="0" smtClean="0"/>
              <a:t>2. Jaká je základní  týdenní délka pracovní doby?</a:t>
            </a:r>
          </a:p>
          <a:p>
            <a:r>
              <a:rPr lang="cs-CZ" dirty="0" smtClean="0"/>
              <a:t>3. Jaký je rozdíl mezi mzdou a platem ?</a:t>
            </a:r>
          </a:p>
          <a:p>
            <a:r>
              <a:rPr lang="cs-CZ" dirty="0" smtClean="0"/>
              <a:t>4. Vysvětli mzdu úkolovou a časovou?</a:t>
            </a:r>
          </a:p>
          <a:p>
            <a:r>
              <a:rPr lang="cs-CZ" dirty="0" smtClean="0"/>
              <a:t>5. Vysvětli co je mzda hrubá a čistá.</a:t>
            </a:r>
          </a:p>
          <a:p>
            <a:r>
              <a:rPr lang="cs-CZ" dirty="0" smtClean="0"/>
              <a:t>6. Co tvoří povinné odvody z hrubé mzdy.</a:t>
            </a:r>
          </a:p>
          <a:p>
            <a:r>
              <a:rPr lang="cs-CZ" dirty="0" smtClean="0"/>
              <a:t>7. Jaká je základní délka dovolené za rok, jaká je výše mzdy v době dovolené 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1. K hlavním povinnostem zaměstnanců patří   dodržování pracovní kázně dle pracovního řádu, dodržování  pracovní doby,  svědomitá práce dle</a:t>
            </a:r>
          </a:p>
          <a:p>
            <a:pPr>
              <a:buNone/>
            </a:pPr>
            <a:r>
              <a:rPr lang="cs-CZ" dirty="0" smtClean="0"/>
              <a:t>    pokynů nadřízených, dodržování bezpečnostních </a:t>
            </a:r>
          </a:p>
          <a:p>
            <a:pPr>
              <a:buNone/>
            </a:pPr>
            <a:r>
              <a:rPr lang="cs-CZ" dirty="0" smtClean="0"/>
              <a:t>    a hygienických pravidel.</a:t>
            </a:r>
          </a:p>
          <a:p>
            <a:pPr>
              <a:buNone/>
            </a:pPr>
            <a:r>
              <a:rPr lang="cs-CZ" dirty="0" smtClean="0"/>
              <a:t>2. Základní týdenní pracovní doba činí 40 hodin.</a:t>
            </a:r>
          </a:p>
          <a:p>
            <a:pPr>
              <a:buNone/>
            </a:pPr>
            <a:r>
              <a:rPr lang="cs-CZ" dirty="0" smtClean="0"/>
              <a:t>3. Mzdu dostávají pracovníci v podnikatelské sféře, plat pracovníci v </a:t>
            </a:r>
            <a:r>
              <a:rPr lang="cs-CZ" dirty="0" err="1" smtClean="0"/>
              <a:t>nepodnikatelských</a:t>
            </a:r>
            <a:r>
              <a:rPr lang="cs-CZ" dirty="0" smtClean="0"/>
              <a:t> firmách.</a:t>
            </a:r>
          </a:p>
          <a:p>
            <a:pPr>
              <a:buNone/>
            </a:pPr>
            <a:r>
              <a:rPr lang="cs-CZ" dirty="0" smtClean="0"/>
              <a:t>4. Mzda úkolová znamená, že výše mzdy závisí na výkonu pracovníka, např. počtu vyrobených kusů.</a:t>
            </a:r>
          </a:p>
          <a:p>
            <a:pPr>
              <a:buNone/>
            </a:pPr>
            <a:r>
              <a:rPr lang="cs-CZ" dirty="0" smtClean="0"/>
              <a:t>   Mzda časová závisí na počtu odpracovaných hodin.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5. Mzda hrubá je částka, kterou si zaměstnanec vydělal, včetně odměn, prémií a ze které zaměstnavatel odvádí státu tzv. povinné odvody. Čistá mzda je částka, kterou zaměstnanec skutečně dostane po odečtení povinných odvodů.</a:t>
            </a:r>
          </a:p>
          <a:p>
            <a:pPr>
              <a:buNone/>
            </a:pPr>
            <a:r>
              <a:rPr lang="cs-CZ" dirty="0" smtClean="0"/>
              <a:t>6. Povinné odvody tvoří: záloha na daň ze mzdy, </a:t>
            </a:r>
          </a:p>
          <a:p>
            <a:pPr>
              <a:buNone/>
            </a:pPr>
            <a:r>
              <a:rPr lang="cs-CZ" dirty="0" smtClean="0"/>
              <a:t>   pojistné na sociální zabezpečení a  pojistné zdravotního pojištění.</a:t>
            </a:r>
          </a:p>
          <a:p>
            <a:pPr>
              <a:buNone/>
            </a:pPr>
            <a:r>
              <a:rPr lang="cs-CZ" dirty="0" smtClean="0"/>
              <a:t>7. Základní délka dovolené za rok jsou 4 týdny. Zaměstnanci náleží v době dovolené náhrady ve výši průměrné mzdy.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[1]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KOVAŘÍKOVÁ, Hana. </a:t>
            </a:r>
            <a:r>
              <a:rPr lang="cs-CZ" i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Občanská výchova pro odborná učiliště III. 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Nakladatelství Septima, Praha 2006, ISBN 80-7216-234-9 </a:t>
            </a:r>
          </a:p>
          <a:p>
            <a:r>
              <a:rPr lang="en-US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[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</a:t>
            </a:r>
            <a:r>
              <a:rPr lang="en-US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] 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DUDÁK, Vladislav. </a:t>
            </a:r>
            <a:r>
              <a:rPr lang="cs-CZ" i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Občanská nauka pro střední odborná učiliště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: </a:t>
            </a:r>
            <a:r>
              <a:rPr lang="cs-CZ" i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Vladislav Dudák ... [</a:t>
            </a:r>
            <a:r>
              <a:rPr lang="cs-CZ" i="1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et</a:t>
            </a:r>
            <a:r>
              <a:rPr lang="cs-CZ" i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i="1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al</a:t>
            </a:r>
            <a:r>
              <a:rPr lang="cs-CZ" i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.]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1. </a:t>
            </a: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vyd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Praha: SPN - pedagogické nakladatelství, 2003, 279 s. ISBN 80-723-5237-7.</a:t>
            </a:r>
          </a:p>
          <a:p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RYSKA, Radovan a Monika PUŠKINOVÁ. </a:t>
            </a:r>
            <a:r>
              <a:rPr lang="cs-CZ" i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Právo pro střední školy: podle nového občanského zákoníku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</a:t>
            </a: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Vyd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7., V </a:t>
            </a: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nakl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</a:t>
            </a: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Eduko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1., </a:t>
            </a: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přeprac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Praha: </a:t>
            </a: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Eduko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, 2012, 86 s. ISBN 978-80-87204-57-3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</a:p>
          <a:p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Ilustrace</a:t>
            </a:r>
            <a:r>
              <a:rPr lang="cs-CZ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: www.office.microsoft.com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Wingdings" pitchFamily="2" charset="2"/>
              <a:buNone/>
            </a:pP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892721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156</TotalTime>
  <Words>1092</Words>
  <Application>Microsoft Office PowerPoint</Application>
  <PresentationFormat>Předvádění na obrazovce (4:3)</PresentationFormat>
  <Paragraphs>112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Prezentace aplikace PowerPoint</vt:lpstr>
      <vt:lpstr>ANOTACE</vt:lpstr>
      <vt:lpstr>Pracovní právo 2</vt:lpstr>
      <vt:lpstr>Základní povinnosti zaměstnanců</vt:lpstr>
      <vt:lpstr>Prezentace aplikace PowerPoint</vt:lpstr>
      <vt:lpstr>Pracovní doba</vt:lpstr>
      <vt:lpstr>Odměna za práci</vt:lpstr>
      <vt:lpstr>Druhy mzdy</vt:lpstr>
      <vt:lpstr>Mzda hrubá a čistá</vt:lpstr>
      <vt:lpstr>Dovolená na zotavenou</vt:lpstr>
      <vt:lpstr>Prezentace aplikace PowerPoint</vt:lpstr>
      <vt:lpstr>Pracovní podmínky žen  </vt:lpstr>
      <vt:lpstr>Pracovní podmínky mladistvých</vt:lpstr>
      <vt:lpstr>Kontrolní otázky:</vt:lpstr>
      <vt:lpstr>Odpovědi: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právo 2</dc:title>
  <dc:creator>Vašek</dc:creator>
  <cp:lastModifiedBy>uzivatel</cp:lastModifiedBy>
  <cp:revision>21</cp:revision>
  <dcterms:created xsi:type="dcterms:W3CDTF">2013-01-01T17:01:24Z</dcterms:created>
  <dcterms:modified xsi:type="dcterms:W3CDTF">2013-06-23T20:00:35Z</dcterms:modified>
</cp:coreProperties>
</file>