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9" r:id="rId13"/>
    <p:sldId id="270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404" y="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79CF412-9EBF-4D49-A94A-737BF387965B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0920585-4544-485A-AC29-B7BF5B008FB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rumlik.estranky.cz/clanky/vlastiveda/5.rocnik.3/" TargetMode="External"/><Relationship Id="rId2" Type="http://schemas.openxmlformats.org/officeDocument/2006/relationships/hyperlink" Target="http://ruzovyfantomas.blog.cz/1011/politicka-mapa-evrop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sp.cz/docs/laws/constitution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graphicFrame>
        <p:nvGraphicFramePr>
          <p:cNvPr id="4150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533153"/>
              </p:ext>
            </p:extLst>
          </p:nvPr>
        </p:nvGraphicFramePr>
        <p:xfrm>
          <a:off x="323850" y="1196975"/>
          <a:ext cx="8642350" cy="4330642"/>
        </p:xfrm>
        <a:graphic>
          <a:graphicData uri="http://schemas.openxmlformats.org/drawingml/2006/table">
            <a:tbl>
              <a:tblPr/>
              <a:tblGrid>
                <a:gridCol w="2784475"/>
                <a:gridCol w="5857875"/>
              </a:tblGrid>
              <a:tr h="236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Š</a:t>
                      </a:r>
                      <a:r>
                        <a:rPr kumimoji="0" lang="cs-CZ" sz="2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Mgr. Věra Dudová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Česká republika a její sousedé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3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N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á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Výuka občanské nauky v 2. ročníku odborného učiliště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Č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í</a:t>
                      </a: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9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1.5.2012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/>
                          <a:cs typeface="Arial" charset="0"/>
                        </a:rPr>
                        <a:t>–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 30.03.2014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22" name="Picture 30" descr="logolinkI_b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0" y="0"/>
            <a:ext cx="3529013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23" name="Text Box 43"/>
          <p:cNvSpPr txBox="1">
            <a:spLocks noChangeArrowheads="1"/>
          </p:cNvSpPr>
          <p:nvPr/>
        </p:nvSpPr>
        <p:spPr bwMode="auto">
          <a:xfrm>
            <a:off x="468313" y="6021388"/>
            <a:ext cx="83486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i="1">
                <a:latin typeface="Arial" charset="0"/>
                <a:cs typeface="Arial" charset="0"/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52744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 anchor="b"/>
          <a:lstStyle/>
          <a:p>
            <a:r>
              <a:rPr lang="cs-CZ" b="1" dirty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indent="-273050">
              <a:lnSpc>
                <a:spcPct val="80000"/>
              </a:lnSpc>
            </a:pPr>
            <a:r>
              <a:rPr lang="cs-CZ" dirty="0"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u="sng" dirty="0">
                <a:latin typeface="Arial" charset="0"/>
                <a:cs typeface="Arial" charset="0"/>
              </a:rPr>
              <a:t>Výuka občanské nauky v </a:t>
            </a:r>
            <a:r>
              <a:rPr lang="cs-CZ" u="sng" dirty="0" smtClean="0">
                <a:latin typeface="Arial" charset="0"/>
                <a:cs typeface="Arial" charset="0"/>
              </a:rPr>
              <a:t>2.</a:t>
            </a:r>
            <a:r>
              <a:rPr lang="cs-CZ" u="sng" dirty="0">
                <a:latin typeface="Arial" charset="0"/>
                <a:cs typeface="Arial" charset="0"/>
              </a:rPr>
              <a:t> ročníku odborného učiliště </a:t>
            </a:r>
            <a:r>
              <a:rPr lang="cs-CZ" dirty="0">
                <a:latin typeface="Arial" charset="0"/>
                <a:cs typeface="Arial" charset="0"/>
              </a:rPr>
              <a:t>je aktivizace žáků  v hodinách občanské nauky a </a:t>
            </a:r>
            <a:r>
              <a:rPr lang="cs-CZ" dirty="0" smtClean="0">
                <a:latin typeface="Arial" charset="0"/>
                <a:cs typeface="Arial" charset="0"/>
              </a:rPr>
              <a:t>jejich orientace v základních odvětvích práva, se kterými se mohou setkat ve svém životě. Rovněž další témata jsou  vyučována s důrazem na praktický život. </a:t>
            </a:r>
            <a:r>
              <a:rPr lang="cs-CZ" dirty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se zabývají především oblastmi práva a postavením člověka ve společnosti.</a:t>
            </a:r>
          </a:p>
          <a:p>
            <a:pPr indent="-273050">
              <a:lnSpc>
                <a:spcPct val="80000"/>
              </a:lnSpc>
            </a:pPr>
            <a:r>
              <a:rPr lang="cs-CZ" dirty="0">
                <a:latin typeface="Arial" charset="0"/>
                <a:cs typeface="Arial" charset="0"/>
              </a:rPr>
              <a:t>Konkrétně tato prezentace je zaměřena na </a:t>
            </a:r>
            <a:r>
              <a:rPr lang="cs-CZ" u="sng" dirty="0" smtClean="0">
                <a:latin typeface="Arial" charset="0"/>
                <a:cs typeface="Arial" charset="0"/>
              </a:rPr>
              <a:t>Českou republiku a její postavení v Evropě. </a:t>
            </a:r>
            <a:endParaRPr lang="cs-CZ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20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Česká republika a její sousedé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2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Současná ČR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/>
              <a:t>ČR vznikla 1. ledna 1993 rozdělením Československa na dva samostatné státy – Českou republiku a Slovenskou </a:t>
            </a:r>
            <a:r>
              <a:rPr lang="cs-CZ" dirty="0" smtClean="0"/>
              <a:t>republiku.</a:t>
            </a:r>
            <a:endParaRPr lang="cs-CZ" dirty="0"/>
          </a:p>
          <a:p>
            <a:r>
              <a:rPr lang="cs-CZ" b="1" dirty="0" smtClean="0"/>
              <a:t>Článek 1 Ústavy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>(1) Česká republika je svrchovaný, jednotný </a:t>
            </a:r>
            <a:r>
              <a:rPr lang="cs-CZ" dirty="0" smtClean="0"/>
              <a:t>a demokratický </a:t>
            </a:r>
            <a:r>
              <a:rPr lang="cs-CZ" dirty="0"/>
              <a:t>právní stát založený na úctě </a:t>
            </a:r>
            <a:r>
              <a:rPr lang="cs-CZ" dirty="0" smtClean="0"/>
              <a:t>k právům </a:t>
            </a:r>
            <a:r>
              <a:rPr lang="cs-CZ" dirty="0"/>
              <a:t>a svobodám člověka a občana.</a:t>
            </a:r>
            <a:br>
              <a:rPr lang="cs-CZ" dirty="0"/>
            </a:br>
            <a:r>
              <a:rPr lang="cs-CZ" dirty="0"/>
              <a:t>(2) Česká republika dodržuje závazky, které pro ni vyplývají z mezinárodního práva</a:t>
            </a:r>
            <a:r>
              <a:rPr lang="cs-CZ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92629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Novodobá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28. října 1918 vznikla po rozpadu Rakouska-</a:t>
            </a:r>
            <a:r>
              <a:rPr lang="cs-CZ" dirty="0"/>
              <a:t>U</a:t>
            </a:r>
            <a:r>
              <a:rPr lang="cs-CZ" dirty="0" smtClean="0"/>
              <a:t>herska Československá republika. Prvním prezidentem byl T. G. Masaryk.</a:t>
            </a:r>
          </a:p>
          <a:p>
            <a:r>
              <a:rPr lang="cs-CZ" dirty="0" smtClean="0"/>
              <a:t>Demokratický vývoj  byl narušen po nástupu Hitlera k moci.</a:t>
            </a:r>
          </a:p>
          <a:p>
            <a:r>
              <a:rPr lang="cs-CZ" dirty="0" smtClean="0"/>
              <a:t>29. 9. 1938 Mnichovská dohoda – ztráta pohraničí.</a:t>
            </a:r>
          </a:p>
          <a:p>
            <a:r>
              <a:rPr lang="cs-CZ" dirty="0" smtClean="0"/>
              <a:t>15. 3. 1939 obsazení českých zemí Německem, vyhlášení Protektorátu Čechy a Morava. Slovensko se stalo samostatným fašistickým státem.</a:t>
            </a:r>
          </a:p>
        </p:txBody>
      </p:sp>
    </p:spTree>
    <p:extLst>
      <p:ext uri="{BB962C8B-B14F-4D97-AF65-F5344CB8AC3E}">
        <p14:creationId xmlns:p14="http://schemas.microsoft.com/office/powerpoint/2010/main" val="3254455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Novodobá historie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1939-1945 - 2. světová válka</a:t>
            </a:r>
          </a:p>
          <a:p>
            <a:r>
              <a:rPr lang="cs-CZ" dirty="0" smtClean="0"/>
              <a:t>1945 – obnovení Československa</a:t>
            </a:r>
          </a:p>
          <a:p>
            <a:r>
              <a:rPr lang="cs-CZ" dirty="0" smtClean="0"/>
              <a:t>1948 – nástup komunistů k moci, budování socialistického státu pod vlivem SSSR</a:t>
            </a:r>
          </a:p>
          <a:p>
            <a:r>
              <a:rPr lang="cs-CZ" dirty="0" smtClean="0"/>
              <a:t> 1968 – pokus o reformu socialismu, okupace vojsky Varšavské smlouvy</a:t>
            </a:r>
          </a:p>
          <a:p>
            <a:r>
              <a:rPr lang="cs-CZ" dirty="0" smtClean="0"/>
              <a:t>1989 – sametová revoluce, svržení totalitní moci</a:t>
            </a:r>
          </a:p>
          <a:p>
            <a:r>
              <a:rPr lang="cs-CZ" dirty="0" smtClean="0"/>
              <a:t>1993 – rozdělení Československa na dva samostatné státy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562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demokracie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Demokracie je v překladu vláda lidu. Tímto slovem označujeme politický systém ve státu, kde se na řízení státu mají možnost podílet všichni občané, kde jsou zaručeny svobody občanů </a:t>
            </a:r>
            <a:r>
              <a:rPr lang="cs-CZ" dirty="0" smtClean="0"/>
              <a:t>a jejich </a:t>
            </a:r>
            <a:r>
              <a:rPr lang="cs-CZ" dirty="0" smtClean="0"/>
              <a:t>rovnost.</a:t>
            </a:r>
          </a:p>
          <a:p>
            <a:r>
              <a:rPr lang="cs-CZ" dirty="0" smtClean="0"/>
              <a:t>Státní moc kontrolují občané prostřednictvím volených zástupců – zastupitelská demokracie.</a:t>
            </a:r>
          </a:p>
          <a:p>
            <a:r>
              <a:rPr lang="cs-CZ" dirty="0" smtClean="0"/>
              <a:t>Státní moc je rozdělena na zákonodárnou, výkonnou a soudní.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607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2890664" cy="580926"/>
          </a:xfrm>
        </p:spPr>
        <p:txBody>
          <a:bodyPr/>
          <a:lstStyle/>
          <a:p>
            <a:r>
              <a:rPr lang="cs-CZ" dirty="0" smtClean="0"/>
              <a:t>Poloha ČR</a:t>
            </a:r>
            <a:endParaRPr lang="cs-CZ" dirty="0"/>
          </a:p>
        </p:txBody>
      </p:sp>
      <p:pic>
        <p:nvPicPr>
          <p:cNvPr id="1026" name="Picture 2" descr="http://nd04.jxs.cz/643/627/adaaf885ad_70829476_o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764704"/>
            <a:ext cx="7200799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59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 ČR A ZÁKLADNÍ ÚDAJE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ČR leží uprostřed Evropy</a:t>
            </a:r>
          </a:p>
          <a:p>
            <a:r>
              <a:rPr lang="cs-CZ" dirty="0" smtClean="0"/>
              <a:t>Rozloha: </a:t>
            </a:r>
            <a:r>
              <a:rPr lang="cs-CZ" dirty="0"/>
              <a:t>78864 km čtverečních (řadí dle údajů OSN </a:t>
            </a:r>
            <a:r>
              <a:rPr lang="cs-CZ" b="1" dirty="0"/>
              <a:t>ČR</a:t>
            </a:r>
            <a:r>
              <a:rPr lang="cs-CZ" dirty="0"/>
              <a:t> na 21. místo v Evropě a 115. místo ve světě) </a:t>
            </a:r>
            <a:endParaRPr lang="cs-CZ" dirty="0" smtClean="0"/>
          </a:p>
          <a:p>
            <a:r>
              <a:rPr lang="cs-CZ" dirty="0" smtClean="0"/>
              <a:t>Počet obyvatel: cca 10,5 milionu</a:t>
            </a:r>
          </a:p>
          <a:p>
            <a:r>
              <a:rPr lang="cs-CZ" dirty="0" smtClean="0"/>
              <a:t>Členění: 14 krajů</a:t>
            </a:r>
          </a:p>
          <a:p>
            <a:r>
              <a:rPr lang="cs-CZ" dirty="0" smtClean="0"/>
              <a:t>Hlavní město: Praha (1,2 milionu obyvatel)</a:t>
            </a:r>
          </a:p>
          <a:p>
            <a:r>
              <a:rPr lang="cs-CZ" dirty="0" smtClean="0"/>
              <a:t>Nejvyšší </a:t>
            </a:r>
            <a:r>
              <a:rPr lang="cs-CZ" dirty="0"/>
              <a:t>bod: </a:t>
            </a:r>
            <a:r>
              <a:rPr lang="sv-SE" dirty="0"/>
              <a:t>Sněžka (1602 m n. m.)</a:t>
            </a:r>
            <a:endParaRPr lang="cs-CZ" dirty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14728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Členění ČR na kraje</a:t>
            </a:r>
            <a:endParaRPr lang="cs-CZ" dirty="0"/>
          </a:p>
        </p:txBody>
      </p:sp>
      <p:pic>
        <p:nvPicPr>
          <p:cNvPr id="2050" name="Picture 2" descr="Soubor:Czech Rep. - Bohemia, Moravia and Silesia II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620000" cy="432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5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ČR a její sousedé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13345" y="1628800"/>
            <a:ext cx="3438575" cy="4873752"/>
          </a:xfrm>
        </p:spPr>
        <p:txBody>
          <a:bodyPr/>
          <a:lstStyle/>
          <a:p>
            <a:r>
              <a:rPr lang="cs-CZ" dirty="0" smtClean="0"/>
              <a:t>ČR má 4 sousedy</a:t>
            </a:r>
          </a:p>
          <a:p>
            <a:r>
              <a:rPr lang="cs-CZ" dirty="0" smtClean="0"/>
              <a:t>Nejdelší hranice je s Německem</a:t>
            </a:r>
          </a:p>
          <a:p>
            <a:r>
              <a:rPr lang="cs-CZ" dirty="0" smtClean="0"/>
              <a:t>Nejkratší na východě se Slovenskem</a:t>
            </a:r>
          </a:p>
          <a:p>
            <a:r>
              <a:rPr lang="cs-CZ" dirty="0" smtClean="0"/>
              <a:t>Na severu sousedíme s Polskem, na jihu s Rakouskem</a:t>
            </a:r>
            <a:endParaRPr lang="cs-CZ" dirty="0"/>
          </a:p>
        </p:txBody>
      </p:sp>
      <p:pic>
        <p:nvPicPr>
          <p:cNvPr id="3074" name="Picture 2" descr="http://www.brumlik.estranky.cz/img/picture/183/mapa_stredni_evrop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84784"/>
            <a:ext cx="4815123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341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Vztahy se sousedy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Slovensko – nejužší vztahy, společný vývoj, není jazyková bariéra</a:t>
            </a:r>
          </a:p>
          <a:p>
            <a:r>
              <a:rPr lang="cs-CZ" dirty="0" smtClean="0"/>
              <a:t>Polsko – podobný historický vývoj, bývalý socialistický stát, i nyní podobné problémy, společné členství ve </a:t>
            </a:r>
            <a:r>
              <a:rPr lang="cs-CZ" b="1" dirty="0" smtClean="0"/>
              <a:t>Visegrádské čtyřce</a:t>
            </a:r>
            <a:r>
              <a:rPr lang="cs-CZ" dirty="0" smtClean="0"/>
              <a:t> (uskupení </a:t>
            </a:r>
            <a:r>
              <a:rPr lang="cs-CZ" dirty="0"/>
              <a:t>čtyř středoevropských států: České republiky, Maďarska, Polska a Slovenska ustavené roku </a:t>
            </a:r>
            <a:r>
              <a:rPr lang="cs-CZ" dirty="0" smtClean="0"/>
              <a:t>1991)</a:t>
            </a:r>
          </a:p>
          <a:p>
            <a:r>
              <a:rPr lang="cs-CZ" dirty="0" smtClean="0"/>
              <a:t>Vztahy s Rakouskem a Německem jsou v souladu s mezinárodním právem. Některé sporné otázky, týkající se zejména minulosti, jsou předmětem jednání.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8712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1.  Kdy vznikla  Česká republika ?</a:t>
            </a:r>
          </a:p>
          <a:p>
            <a:pPr marL="0" indent="0">
              <a:buNone/>
            </a:pPr>
            <a:r>
              <a:rPr lang="cs-CZ" smtClean="0"/>
              <a:t>2.  Co </a:t>
            </a:r>
            <a:r>
              <a:rPr lang="cs-CZ" dirty="0" smtClean="0"/>
              <a:t>víte o následujících datech z naší historie: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28. 10. 1918, 29. 9. 1938, léta 1939 – 1945,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8. 5. 1945, rok 1948, rok 1968, </a:t>
            </a:r>
            <a:r>
              <a:rPr lang="cs-CZ" dirty="0"/>
              <a:t>r</a:t>
            </a:r>
            <a:r>
              <a:rPr lang="cs-CZ" dirty="0" smtClean="0"/>
              <a:t>ok 1989,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1. 1. 1993 ?</a:t>
            </a:r>
          </a:p>
          <a:p>
            <a:pPr marL="0" indent="0">
              <a:buNone/>
            </a:pPr>
            <a:r>
              <a:rPr lang="cs-CZ" dirty="0" smtClean="0"/>
              <a:t>3.  Vysvětli pojem demokracie ?</a:t>
            </a:r>
          </a:p>
          <a:p>
            <a:pPr marL="0" indent="0">
              <a:buNone/>
            </a:pPr>
            <a:r>
              <a:rPr lang="cs-CZ" dirty="0" smtClean="0"/>
              <a:t>4.   Se kterými státy naše republika sousedí ?</a:t>
            </a:r>
          </a:p>
          <a:p>
            <a:pPr marL="0" indent="0">
              <a:buNone/>
            </a:pPr>
            <a:r>
              <a:rPr lang="cs-CZ" dirty="0" smtClean="0"/>
              <a:t>5.   Jaké je územní členění naší republiky 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Ve kterém kraji bydlíš ?</a:t>
            </a:r>
          </a:p>
          <a:p>
            <a:pPr marL="0" indent="0">
              <a:buNone/>
            </a:pPr>
            <a:r>
              <a:rPr lang="cs-CZ" dirty="0" smtClean="0"/>
              <a:t>6.  Co je Visegradská čtyřka ? </a:t>
            </a:r>
          </a:p>
        </p:txBody>
      </p:sp>
    </p:spTree>
    <p:extLst>
      <p:ext uri="{BB962C8B-B14F-4D97-AF65-F5344CB8AC3E}">
        <p14:creationId xmlns:p14="http://schemas.microsoft.com/office/powerpoint/2010/main" val="39280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[1]</a:t>
            </a:r>
            <a:r>
              <a:rPr lang="cs-CZ" dirty="0"/>
              <a:t> KOVAŘÍKOVÁ, Hana. </a:t>
            </a:r>
            <a:r>
              <a:rPr lang="cs-CZ" i="1" dirty="0"/>
              <a:t>Občanská výchova pro odborná učiliště III. </a:t>
            </a:r>
            <a:r>
              <a:rPr lang="cs-CZ" dirty="0"/>
              <a:t>Nakladatelství Septima, Praha 2006, ISBN 80-7216-234-9 </a:t>
            </a:r>
            <a:endParaRPr lang="cs-CZ" dirty="0" smtClean="0"/>
          </a:p>
          <a:p>
            <a:r>
              <a:rPr lang="pt-BR" dirty="0" smtClean="0"/>
              <a:t>NEZNÁMÝ</a:t>
            </a:r>
            <a:r>
              <a:rPr lang="pt-BR" dirty="0"/>
              <a:t>. </a:t>
            </a:r>
            <a:r>
              <a:rPr lang="pt-BR" i="1" dirty="0"/>
              <a:t>ruzovyfantomas</a:t>
            </a:r>
            <a:r>
              <a:rPr lang="pt-BR" dirty="0"/>
              <a:t> [online]. [cit. </a:t>
            </a:r>
            <a:r>
              <a:rPr lang="pt-BR" dirty="0" smtClean="0"/>
              <a:t>2</a:t>
            </a:r>
            <a:r>
              <a:rPr lang="cs-CZ" dirty="0" smtClean="0"/>
              <a:t>6</a:t>
            </a:r>
            <a:r>
              <a:rPr lang="pt-BR" dirty="0" smtClean="0"/>
              <a:t>.</a:t>
            </a:r>
            <a:r>
              <a:rPr lang="cs-CZ" dirty="0" smtClean="0"/>
              <a:t>12</a:t>
            </a:r>
            <a:r>
              <a:rPr lang="pt-BR" dirty="0" smtClean="0"/>
              <a:t>.201</a:t>
            </a:r>
            <a:r>
              <a:rPr lang="cs-CZ" dirty="0" smtClean="0"/>
              <a:t>2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2"/>
              </a:rPr>
              <a:t>http://</a:t>
            </a:r>
            <a:r>
              <a:rPr lang="pt-BR" dirty="0" smtClean="0">
                <a:hlinkClick r:id="rId2"/>
              </a:rPr>
              <a:t>ruzovyfantomas.blog.cz/1011/politicka-mapa-evropy</a:t>
            </a:r>
            <a:endParaRPr lang="cs-CZ" dirty="0" smtClean="0"/>
          </a:p>
          <a:p>
            <a:r>
              <a:rPr lang="cs-CZ" dirty="0"/>
              <a:t>NEZNÁMÝ. </a:t>
            </a:r>
            <a:r>
              <a:rPr lang="cs-CZ" i="1" dirty="0" err="1"/>
              <a:t>brumlik</a:t>
            </a:r>
            <a:r>
              <a:rPr lang="cs-CZ" dirty="0"/>
              <a:t> [online]. [cit. </a:t>
            </a:r>
            <a:r>
              <a:rPr lang="cs-CZ" dirty="0" smtClean="0"/>
              <a:t>26.12.2012]. </a:t>
            </a:r>
            <a:r>
              <a:rPr lang="cs-CZ" dirty="0"/>
              <a:t>Dostupný na WWW: </a:t>
            </a:r>
            <a:r>
              <a:rPr lang="cs-CZ" dirty="0">
                <a:hlinkClick r:id="rId3"/>
              </a:rPr>
              <a:t>http://www.brumlik.estranky.cz/clanky/vlastiveda/5.rocnik.3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pt-BR" dirty="0"/>
              <a:t>NEZNÁMÝ. </a:t>
            </a:r>
            <a:r>
              <a:rPr lang="pt-BR" i="1" dirty="0"/>
              <a:t>Ústava České republiky</a:t>
            </a:r>
            <a:r>
              <a:rPr lang="pt-BR" dirty="0"/>
              <a:t> [online]. [cit. </a:t>
            </a:r>
            <a:r>
              <a:rPr lang="pt-BR" dirty="0" smtClean="0"/>
              <a:t>2</a:t>
            </a:r>
            <a:r>
              <a:rPr lang="cs-CZ" dirty="0" smtClean="0"/>
              <a:t>6</a:t>
            </a:r>
            <a:r>
              <a:rPr lang="pt-BR" dirty="0" smtClean="0"/>
              <a:t>.</a:t>
            </a:r>
            <a:r>
              <a:rPr lang="cs-CZ" dirty="0" smtClean="0"/>
              <a:t>12</a:t>
            </a:r>
            <a:r>
              <a:rPr lang="pt-BR" dirty="0" smtClean="0"/>
              <a:t>.201</a:t>
            </a:r>
            <a:r>
              <a:rPr lang="cs-CZ" dirty="0" smtClean="0"/>
              <a:t>2</a:t>
            </a:r>
            <a:r>
              <a:rPr lang="pt-BR" dirty="0" smtClean="0"/>
              <a:t>]. </a:t>
            </a:r>
            <a:r>
              <a:rPr lang="pt-BR" dirty="0"/>
              <a:t>Dostupný na WWW: </a:t>
            </a:r>
            <a:r>
              <a:rPr lang="pt-BR" dirty="0">
                <a:hlinkClick r:id="rId4"/>
              </a:rPr>
              <a:t>http://</a:t>
            </a:r>
            <a:r>
              <a:rPr lang="pt-BR" dirty="0" smtClean="0">
                <a:hlinkClick r:id="rId4"/>
              </a:rPr>
              <a:t>www.psp.cz/docs/laws/constitution.html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735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97</TotalTime>
  <Words>497</Words>
  <Application>Microsoft Office PowerPoint</Application>
  <PresentationFormat>Předvádění na obrazovce (4:3)</PresentationFormat>
  <Paragraphs>70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Prezentace aplikace PowerPoint</vt:lpstr>
      <vt:lpstr>ANOTACE</vt:lpstr>
      <vt:lpstr>Česká republika a její sousedé</vt:lpstr>
      <vt:lpstr>Současná ČR</vt:lpstr>
      <vt:lpstr>Novodobá historie</vt:lpstr>
      <vt:lpstr>Novodobá historie 2</vt:lpstr>
      <vt:lpstr>demokracie</vt:lpstr>
      <vt:lpstr>Poloha ČR</vt:lpstr>
      <vt:lpstr>POLOHA ČR A ZÁKLADNÍ ÚDAJE</vt:lpstr>
      <vt:lpstr>Členění ČR na kraje</vt:lpstr>
      <vt:lpstr>ČR a její sousedé</vt:lpstr>
      <vt:lpstr>Vztahy se sousedy</vt:lpstr>
      <vt:lpstr>Kontrolní otázky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12</cp:revision>
  <dcterms:created xsi:type="dcterms:W3CDTF">2013-02-10T13:46:23Z</dcterms:created>
  <dcterms:modified xsi:type="dcterms:W3CDTF">2013-06-23T16:48:13Z</dcterms:modified>
</cp:coreProperties>
</file>