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9" r:id="rId12"/>
    <p:sldId id="26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entury Schoolbook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D4A432-3641-4770-A7D6-729A2A94FF58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6EBC92-E14A-4B52-B3A0-44065918FF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867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B024A20-3AC2-4A5C-B6FE-77884815E346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DF19F70-E778-41D4-9507-18F6C94D4A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51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4D25CE-B490-42CC-B573-CD5EF6495CE1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ABD25B-8921-478E-8544-6D0DA513A1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82737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98229-0931-45F9-B457-F6539BD3EA65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DBAB9-32B1-48D7-AAC1-E3D03D1474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22196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75BE1-796B-47BA-9DEF-38D1DD0FA171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B4340-23CC-4C67-8632-E98D019E1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4021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3A58B88-C1EB-4E11-87C7-4345ECEE58F8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76E586D-C148-4E9F-855F-EECD9EF024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1010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33738-7702-434E-B90A-517DE27720D3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4E93C5-E0C6-4BD6-99C8-85BF4356D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5920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Přímá spojnice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Přímá spojnice 1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2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997D9E8F-3945-4B45-B1BE-CBC568DE6B9D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15D62E4F-94B9-4173-882A-5888F6B2ED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7944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Ovál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1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1" name="Přímá spojnice 23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E04F728-8A71-4108-B339-95FD57EAD317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CF2AFA4-37EB-49CA-814E-86872B891A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9062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D743E-9045-4DA5-87B5-4FE5F0C055ED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F8092-D59E-462B-AEEC-16306C70C9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4242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E2DAFC-C01F-45F0-81A5-F6C30DEAEBC2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66117-D51E-4AD2-95F8-D2ACFB6D49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82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EFC209-89E8-4CA3-9168-E0241BB09268}" type="datetimeFigureOut">
              <a:rPr lang="cs-CZ"/>
              <a:pPr>
                <a:defRPr/>
              </a:pPr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32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4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algn="ctr">
            <a:solidFill>
              <a:schemeClr val="accent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D209451-EFA9-4BC6-9BDF-A653AF1A7C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46" r:id="rId4"/>
    <p:sldLayoutId id="2147483747" r:id="rId5"/>
    <p:sldLayoutId id="2147483754" r:id="rId6"/>
    <p:sldLayoutId id="2147483748" r:id="rId7"/>
    <p:sldLayoutId id="2147483755" r:id="rId8"/>
    <p:sldLayoutId id="2147483756" r:id="rId9"/>
    <p:sldLayoutId id="2147483749" r:id="rId10"/>
    <p:sldLayoutId id="214748375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eaLnBrk="0" fontAlgn="base" hangingPunct="0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eaLnBrk="0" fontAlgn="base" hangingPunct="0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eaLnBrk="0" fontAlgn="base" hangingPunct="0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list.cz/clanky/uzivi-nas-nase-planet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/>
        </p:nvGraphicFramePr>
        <p:xfrm>
          <a:off x="323850" y="1196975"/>
          <a:ext cx="8642350" cy="4330700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5180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715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Globalizace a globální problémy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4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0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0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4" marB="4567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4" marB="4567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218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19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entury Schoolbook" pitchFamily="18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>
                <a:latin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u="sng" smtClean="0">
                <a:latin typeface="Arial" charset="0"/>
                <a:cs typeface="Arial" charset="0"/>
              </a:rPr>
              <a:t>Výuka občanské nauky v 2. ročníku odborného učiliště </a:t>
            </a:r>
            <a:r>
              <a:rPr lang="cs-CZ" smtClean="0">
                <a:latin typeface="Arial" charset="0"/>
                <a:cs typeface="Arial" charset="0"/>
              </a:rPr>
              <a:t>je aktivizace žáků  v hodinách občanské nauky a jejich orientace v základních odvětvích práva, se kterými se mohou setkat ve svém životě. Rovněž další témata jsou  vyučována s důrazem na praktický život. Jednotlivé DUMy (prezentace) v této sadě se zabývají především oblastmi práva a postavením člověka ve společnosti.</a:t>
            </a:r>
          </a:p>
          <a:p>
            <a:pPr eaLnBrk="1" hangingPunct="1">
              <a:lnSpc>
                <a:spcPct val="80000"/>
              </a:lnSpc>
            </a:pPr>
            <a:r>
              <a:rPr lang="cs-CZ" smtClean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u="sng" smtClean="0">
                <a:latin typeface="Arial" charset="0"/>
                <a:cs typeface="Arial" charset="0"/>
              </a:rPr>
              <a:t>globalizaci a globální problémy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Globalizace a globální problémy</a:t>
            </a:r>
            <a:endParaRPr lang="cs-CZ" dirty="0"/>
          </a:p>
        </p:txBody>
      </p:sp>
      <p:sp>
        <p:nvSpPr>
          <p:cNvPr id="10243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Tradiční a moderní společnost</a:t>
            </a:r>
            <a:endParaRPr lang="cs-CZ" dirty="0"/>
          </a:p>
        </p:txBody>
      </p:sp>
      <p:sp>
        <p:nvSpPr>
          <p:cNvPr id="1126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Dříve lidé žili velmi skromně. Lidé byli odolnější vůči strádání i nemocem. Život měl určitý řád. Povolání se často dědila z otce na syna, lidé věděli jak se chovat. Způsob života se předával z pokolení na pokolení. Takovou společnost nazýváme </a:t>
            </a:r>
            <a:r>
              <a:rPr lang="cs-CZ" b="1" smtClean="0"/>
              <a:t>tradiční.</a:t>
            </a:r>
          </a:p>
          <a:p>
            <a:pPr eaLnBrk="1" hangingPunct="1"/>
            <a:r>
              <a:rPr lang="cs-CZ" smtClean="0"/>
              <a:t>Postupně se život změnil a zrychlil. Zkrátila se pracovní doba a lidé se soustřeďovali stále více na sebe</a:t>
            </a:r>
            <a:r>
              <a:rPr lang="cs-CZ" b="1" smtClean="0"/>
              <a:t>. </a:t>
            </a:r>
            <a:r>
              <a:rPr lang="cs-CZ" smtClean="0"/>
              <a:t>Moderní společnost je společnost </a:t>
            </a:r>
            <a:r>
              <a:rPr lang="cs-CZ" b="1" smtClean="0"/>
              <a:t>konzumní. </a:t>
            </a:r>
            <a:r>
              <a:rPr lang="cs-CZ" smtClean="0"/>
              <a:t>Konzumní společnost je založena na spotřebě a lidé se naučili plýtvat. Přes bohatství je člověk nespokojený a objevují se stále více psychické problémy – pocit osamělosti, drogy, trestná činnost.</a:t>
            </a:r>
            <a:endParaRPr 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Globální problémy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844675"/>
            <a:ext cx="7467600" cy="4873625"/>
          </a:xfrm>
        </p:spPr>
        <p:txBody>
          <a:bodyPr>
            <a:norm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I dříve lidé chybovali ve svém hospodaření. Lidí bylo ale méně, žili odděleně, a tak důsledky byly pouze místní. </a:t>
            </a:r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Dnes se lidské chyby projevují v celosvětovém měřítku. Problémy zasahují celou planetu a nazýváme je proto </a:t>
            </a:r>
            <a:r>
              <a:rPr lang="cs-CZ" b="1" dirty="0" smtClean="0"/>
              <a:t>globální.</a:t>
            </a:r>
            <a:endParaRPr lang="cs-CZ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Globální problémy jsou: </a:t>
            </a:r>
          </a:p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r>
              <a:rPr lang="cs-CZ" dirty="0" smtClean="0"/>
              <a:t>společenské</a:t>
            </a:r>
          </a:p>
          <a:p>
            <a:pPr marL="457200" indent="-457200" eaLnBrk="1" fontAlgn="auto" hangingPunct="1">
              <a:spcAft>
                <a:spcPts val="0"/>
              </a:spcAft>
              <a:buFont typeface="Wingdings"/>
              <a:buAutoNum type="arabicPeriod"/>
              <a:defRPr/>
            </a:pPr>
            <a:r>
              <a:rPr lang="cs-CZ" dirty="0" smtClean="0"/>
              <a:t>ekologické – týkají se život. prostředí</a:t>
            </a:r>
            <a:endParaRPr lang="cs-CZ" dirty="0"/>
          </a:p>
        </p:txBody>
      </p:sp>
      <p:pic>
        <p:nvPicPr>
          <p:cNvPr id="1026" name="Picture 2" descr="C:\Users\uzivatel\AppData\Local\Microsoft\Windows\Temporary Internet Files\Content.IE5\FY956EWS\MC900104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8"/>
            <a:ext cx="1819656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Společenské globální problémy</a:t>
            </a:r>
            <a:endParaRPr lang="cs-CZ" dirty="0"/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>
              <a:defRPr/>
            </a:pPr>
            <a:r>
              <a:rPr lang="cs-CZ" b="1" u="sng" dirty="0" smtClean="0"/>
              <a:t>1. Hrozba přelidnění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-V roce 1800 dosáhl počet lidí na Zemi první miliardy.</a:t>
            </a:r>
            <a:br>
              <a:rPr lang="cs-CZ" dirty="0" smtClean="0"/>
            </a:br>
            <a:r>
              <a:rPr lang="cs-CZ" dirty="0" smtClean="0"/>
              <a:t>- Do roku 1930 se lidstvo stačilo zdvojnásobit.</a:t>
            </a:r>
            <a:br>
              <a:rPr lang="cs-CZ" dirty="0" smtClean="0"/>
            </a:br>
            <a:r>
              <a:rPr lang="cs-CZ" dirty="0" smtClean="0"/>
              <a:t>- V roce 1960 (za 30 let) jsme přivítali třetí   miliardu.</a:t>
            </a:r>
            <a:br>
              <a:rPr lang="cs-CZ" dirty="0" smtClean="0"/>
            </a:br>
            <a:r>
              <a:rPr lang="cs-CZ" dirty="0" smtClean="0"/>
              <a:t>- Šestou miliardu ohlásili demografové v roce 1999.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cs-CZ" dirty="0" smtClean="0"/>
              <a:t>V právě ukončeném roce - počet lidí na Zemi 7 miliard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cs-CZ" dirty="0" smtClean="0"/>
              <a:t>Každý den přibude čtvrt milionu lidí.</a:t>
            </a:r>
          </a:p>
          <a:p>
            <a:pPr eaLnBrk="1" hangingPunct="1">
              <a:buFontTx/>
              <a:buChar char="-"/>
              <a:defRPr/>
            </a:pPr>
            <a:r>
              <a:rPr lang="cs-CZ" dirty="0" smtClean="0"/>
              <a:t>- S devátou se počítá v roce 2045 ("až" za 32 let).</a:t>
            </a:r>
          </a:p>
        </p:txBody>
      </p:sp>
      <p:pic>
        <p:nvPicPr>
          <p:cNvPr id="2050" name="Picture 2" descr="C:\Users\uzivatel\AppData\Local\Microsoft\Windows\Temporary Internet Files\Content.IE5\H2TFLGTX\MC9002173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48680"/>
            <a:ext cx="1819656" cy="1753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33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b="1" u="sng" smtClean="0"/>
              <a:t>2. Zvyšování rozdílů mezi zeměmi rozvinutými </a:t>
            </a:r>
            <a:r>
              <a:rPr lang="cs-CZ" smtClean="0"/>
              <a:t>(Evropa, Amerika) </a:t>
            </a:r>
            <a:r>
              <a:rPr lang="cs-CZ" b="1" u="sng" smtClean="0"/>
              <a:t>a zeměmi rozvojovými </a:t>
            </a:r>
            <a:r>
              <a:rPr lang="cs-CZ" smtClean="0"/>
              <a:t>(Afrika, část Asie). Rozvojové země řeší problém hladu, zdravotní péče, antikoncepce, nemocí, vzdělání. </a:t>
            </a:r>
          </a:p>
          <a:p>
            <a:pPr eaLnBrk="1" hangingPunct="1"/>
            <a:r>
              <a:rPr lang="cs-CZ" smtClean="0"/>
              <a:t>Země rozvinuté naopak potravinami plýtvají, lidé umírají na civilizační choroby. </a:t>
            </a:r>
          </a:p>
          <a:p>
            <a:pPr eaLnBrk="1" hangingPunct="1"/>
            <a:r>
              <a:rPr lang="cs-CZ" smtClean="0"/>
              <a:t>Tyto rozpory vyvolávají i problémy politické, náboženské, rasové.</a:t>
            </a:r>
          </a:p>
        </p:txBody>
      </p:sp>
      <p:pic>
        <p:nvPicPr>
          <p:cNvPr id="3074" name="Picture 2" descr="C:\Users\uzivatel\AppData\Local\Microsoft\Windows\Temporary Internet Files\Content.IE5\ZPRZYMO0\MM90023468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97152"/>
            <a:ext cx="1905372" cy="1761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36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b="1" u="sng" smtClean="0"/>
              <a:t>3. Nebezpečí válek a terorismu</a:t>
            </a:r>
          </a:p>
          <a:p>
            <a:pPr eaLnBrk="1" hangingPunct="1"/>
            <a:r>
              <a:rPr lang="cs-CZ" smtClean="0"/>
              <a:t>Stále trvá nebezpečí válek, lidé mají dokonalejší a tím pádem ničivější zbraně.</a:t>
            </a:r>
          </a:p>
          <a:p>
            <a:pPr eaLnBrk="1" hangingPunct="1"/>
            <a:r>
              <a:rPr lang="cs-CZ" smtClean="0"/>
              <a:t>Velkým problémem je nebezpečí terorismu, násilí proti civilním obyvatelům, vyhrožování, vydírání, teroristické útoky.</a:t>
            </a:r>
          </a:p>
          <a:p>
            <a:pPr eaLnBrk="1" hangingPunct="1"/>
            <a:r>
              <a:rPr lang="cs-CZ" b="1" u="sng" smtClean="0"/>
              <a:t>4. Civilizační choroby</a:t>
            </a:r>
          </a:p>
          <a:p>
            <a:pPr eaLnBrk="1" hangingPunct="1"/>
            <a:r>
              <a:rPr lang="cs-CZ" smtClean="0"/>
              <a:t>V rozvinutých zemích umírají lidé na choroby vyvolané nevhodným způsobem života (přejídání, stres, málo pohybu). K těmto nemocem patří nemoci oběhového systému (infarkty), rakoviny, cukrovka, alergie…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Ekologické problémy</a:t>
            </a:r>
            <a:endParaRPr lang="cs-CZ" dirty="0"/>
          </a:p>
        </p:txBody>
      </p:sp>
      <p:sp>
        <p:nvSpPr>
          <p:cNvPr id="16387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Znečištění ovzduší, vod, půdy</a:t>
            </a:r>
          </a:p>
          <a:p>
            <a:pPr eaLnBrk="1" hangingPunct="1"/>
            <a:r>
              <a:rPr lang="cs-CZ" smtClean="0"/>
              <a:t>Problém odpadů</a:t>
            </a:r>
          </a:p>
          <a:p>
            <a:pPr eaLnBrk="1" hangingPunct="1"/>
            <a:r>
              <a:rPr lang="cs-CZ" smtClean="0"/>
              <a:t>Ozonová díra</a:t>
            </a:r>
          </a:p>
          <a:p>
            <a:pPr eaLnBrk="1" hangingPunct="1"/>
            <a:r>
              <a:rPr lang="cs-CZ" smtClean="0"/>
              <a:t>Kácení deštných pralesů</a:t>
            </a:r>
          </a:p>
          <a:p>
            <a:pPr eaLnBrk="1" hangingPunct="1"/>
            <a:r>
              <a:rPr lang="cs-CZ" smtClean="0"/>
              <a:t>Globální oteplování</a:t>
            </a:r>
          </a:p>
          <a:p>
            <a:pPr eaLnBrk="1" hangingPunct="1"/>
            <a:r>
              <a:rPr lang="cs-CZ" smtClean="0"/>
              <a:t>Omezené zdroje energie (vytěžení tradičních surovin)</a:t>
            </a:r>
          </a:p>
          <a:p>
            <a:pPr eaLnBrk="1" hangingPunct="1"/>
            <a:r>
              <a:rPr lang="cs-CZ" smtClean="0"/>
              <a:t>Problém pitné vody</a:t>
            </a:r>
          </a:p>
        </p:txBody>
      </p:sp>
      <p:pic>
        <p:nvPicPr>
          <p:cNvPr id="4098" name="Picture 2" descr="C:\Users\uzivatel\AppData\Local\Microsoft\Windows\Temporary Internet Files\Content.IE5\FY956EWS\MM90028279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36384"/>
            <a:ext cx="1794123" cy="1856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zivatel\AppData\Local\Microsoft\Windows\Temporary Internet Files\Content.IE5\ZPRZYMO0\MC9001045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558338"/>
            <a:ext cx="1823314" cy="174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uzivatel\AppData\Local\Microsoft\Windows\Temporary Internet Files\Content.IE5\H2TFLGTX\MP9004069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073" y="882688"/>
            <a:ext cx="3205472" cy="2136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Řešení globálních problémů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cs-CZ" smtClean="0"/>
              <a:t>Lidé si musí uvědomit, že jsou součástí přírody a pokud zničí svou planetu, zničí i sami sebe.</a:t>
            </a:r>
          </a:p>
          <a:p>
            <a:pPr eaLnBrk="1" hangingPunct="1"/>
            <a:r>
              <a:rPr lang="cs-CZ" smtClean="0"/>
              <a:t>Je nutná spolupráce všech států při řešení společných problémů.</a:t>
            </a:r>
          </a:p>
          <a:p>
            <a:pPr eaLnBrk="1" hangingPunct="1"/>
            <a:r>
              <a:rPr lang="cs-CZ" smtClean="0"/>
              <a:t>Lidé se musí snažit žít v souladu s přírodou, ekologicky hospodařit a hlavně neplýtvat.</a:t>
            </a:r>
          </a:p>
          <a:p>
            <a:pPr eaLnBrk="1" hangingPunct="1"/>
            <a:r>
              <a:rPr lang="cs-CZ" smtClean="0"/>
              <a:t>Je důležité zaměřit se na vzdělávání, pomoci vyrovnat rozdíly mezi bohatými a chudými zeměmi.</a:t>
            </a:r>
          </a:p>
        </p:txBody>
      </p:sp>
      <p:pic>
        <p:nvPicPr>
          <p:cNvPr id="5122" name="Picture 2" descr="C:\Users\uzivatel\AppData\Local\Microsoft\Windows\Temporary Internet Files\Content.IE5\LY3J2RC4\MP9004424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6632"/>
            <a:ext cx="226290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uzivatel\AppData\Local\Microsoft\Windows\Temporary Internet Files\Content.IE5\LY3J2RC4\MP90040111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816829"/>
            <a:ext cx="1417532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uzivatel\AppData\Local\Microsoft\Windows\Temporary Internet Files\Content.IE5\H2TFLGTX\MC9000234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044848"/>
            <a:ext cx="15970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850" y="1484313"/>
            <a:ext cx="7467600" cy="4873625"/>
          </a:xfrm>
        </p:spPr>
        <p:txBody>
          <a:bodyPr/>
          <a:lstStyle/>
          <a:p>
            <a:pPr marL="457200" indent="-457200">
              <a:buFont typeface="Wingdings" pitchFamily="2" charset="2"/>
              <a:buAutoNum type="arabicPeriod"/>
              <a:defRPr/>
            </a:pPr>
            <a:r>
              <a:rPr lang="cs-CZ" dirty="0" smtClean="0"/>
              <a:t>Proč je současná společnost nazývána společností konzumní ?</a:t>
            </a:r>
          </a:p>
          <a:p>
            <a:pPr marL="457200" indent="-457200">
              <a:buFont typeface="Wingdings" pitchFamily="2" charset="2"/>
              <a:buAutoNum type="arabicPeriod"/>
              <a:defRPr/>
            </a:pPr>
            <a:r>
              <a:rPr lang="cs-CZ" dirty="0" smtClean="0"/>
              <a:t>Vysvětli, co znamená pojem globální problémy.</a:t>
            </a:r>
          </a:p>
          <a:p>
            <a:pPr marL="457200" indent="-457200">
              <a:buFont typeface="Wingdings" pitchFamily="2" charset="2"/>
              <a:buAutoNum type="arabicPeriod"/>
              <a:defRPr/>
            </a:pPr>
            <a:r>
              <a:rPr lang="cs-CZ" dirty="0" smtClean="0"/>
              <a:t>Pohovoř o hlavních problémech současné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mtClean="0"/>
              <a:t>     společnosti.</a:t>
            </a:r>
            <a:endParaRPr lang="cs-CZ" dirty="0" smtClean="0"/>
          </a:p>
          <a:p>
            <a:pPr marL="457200" indent="-457200">
              <a:buFont typeface="Wingdings" pitchFamily="2" charset="2"/>
              <a:buAutoNum type="arabicPeriod" startAt="4"/>
              <a:defRPr/>
            </a:pPr>
            <a:r>
              <a:rPr lang="cs-CZ" dirty="0" smtClean="0"/>
              <a:t>Proč je důležitá ochrana životního prostředí ?</a:t>
            </a:r>
          </a:p>
          <a:p>
            <a:pPr marL="457200" indent="-457200">
              <a:buFont typeface="Wingdings" pitchFamily="2" charset="2"/>
              <a:buAutoNum type="arabicPeriod" startAt="4"/>
              <a:defRPr/>
            </a:pPr>
            <a:r>
              <a:rPr lang="cs-CZ" dirty="0" smtClean="0"/>
              <a:t>Co děláš pro ochranu životního prostředí ?</a:t>
            </a:r>
          </a:p>
          <a:p>
            <a:pPr marL="457200" indent="-457200">
              <a:buFont typeface="Wingdings" pitchFamily="2" charset="2"/>
              <a:buAutoNum type="arabicPeriod" startAt="4"/>
              <a:defRPr/>
            </a:pPr>
            <a:r>
              <a:rPr lang="cs-CZ" dirty="0" smtClean="0"/>
              <a:t>Existuje možnost řešení globálních problémů ?</a:t>
            </a:r>
          </a:p>
        </p:txBody>
      </p:sp>
      <p:pic>
        <p:nvPicPr>
          <p:cNvPr id="6146" name="Picture 2" descr="C:\Users\uzivatel\AppData\Local\Microsoft\Windows\Temporary Internet Files\Content.IE5\LY3J2RC4\MC900293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1778508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zivatel\AppData\Local\Microsoft\Windows\Temporary Internet Files\Content.IE5\H2TFLGTX\MC9004133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48535"/>
            <a:ext cx="1944216" cy="1892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uzivatel\AppData\Local\Microsoft\Windows\Temporary Internet Files\Content.IE5\FY956EWS\MC9004375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013176"/>
            <a:ext cx="175354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pPr eaLnBrk="1" hangingPunct="1"/>
            <a:r>
              <a:rPr lang="en-US" dirty="0" smtClean="0"/>
              <a:t>[1]</a:t>
            </a:r>
            <a:r>
              <a:rPr lang="cs-CZ" dirty="0" smtClean="0"/>
              <a:t> KOVAŘÍKOVÁ, Hana. </a:t>
            </a:r>
            <a:r>
              <a:rPr lang="cs-CZ" i="1" dirty="0" smtClean="0"/>
              <a:t>Občanská výchova pro odborná učiliště III. </a:t>
            </a:r>
            <a:r>
              <a:rPr lang="cs-CZ" dirty="0" smtClean="0"/>
              <a:t>Nakladatelství Septima, Praha 2006, ISBN 80-7216-234-9</a:t>
            </a:r>
          </a:p>
          <a:p>
            <a:pPr eaLnBrk="1" hangingPunct="1"/>
            <a:r>
              <a:rPr lang="cs-CZ" dirty="0" smtClean="0"/>
              <a:t>ČERMÁK, Petr. </a:t>
            </a:r>
            <a:r>
              <a:rPr lang="cs-CZ" i="1" dirty="0" smtClean="0"/>
              <a:t>Uživí nás naše planeta?</a:t>
            </a:r>
            <a:r>
              <a:rPr lang="cs-CZ" dirty="0" smtClean="0"/>
              <a:t> [online]. [cit. 10.1.2013]. Dostupný na WWW: </a:t>
            </a:r>
            <a:r>
              <a:rPr lang="cs-CZ" dirty="0" smtClean="0">
                <a:hlinkClick r:id="rId2"/>
              </a:rPr>
              <a:t>http://www.ilist.cz/clanky/uzivi-nas-nase-planeta</a:t>
            </a:r>
            <a:endParaRPr lang="cs-CZ" dirty="0" smtClean="0"/>
          </a:p>
          <a:p>
            <a:pPr eaLnBrk="1" hangingPunct="1"/>
            <a:r>
              <a:rPr lang="cs-CZ" dirty="0" smtClean="0"/>
              <a:t>Ilustrace </a:t>
            </a:r>
            <a:r>
              <a:rPr lang="cs-CZ" smtClean="0"/>
              <a:t>: www.office.microsoft.com.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85</TotalTime>
  <Words>432</Words>
  <Application>Microsoft Office PowerPoint</Application>
  <PresentationFormat>Předvádění na obrazovce (4:3)</PresentationFormat>
  <Paragraphs>65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ANOTACE</vt:lpstr>
      <vt:lpstr>Globalizace a globální problémy</vt:lpstr>
      <vt:lpstr>Tradiční a moderní společnost</vt:lpstr>
      <vt:lpstr>Globální problémy</vt:lpstr>
      <vt:lpstr>Společenské globální problémy</vt:lpstr>
      <vt:lpstr>Prezentace aplikace PowerPoint</vt:lpstr>
      <vt:lpstr>Prezentace aplikace PowerPoint</vt:lpstr>
      <vt:lpstr>Ekologické problémy</vt:lpstr>
      <vt:lpstr>Řešení globálních problémů</vt:lpstr>
      <vt:lpstr>Kontrolní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14</cp:revision>
  <dcterms:created xsi:type="dcterms:W3CDTF">2013-02-14T18:48:10Z</dcterms:created>
  <dcterms:modified xsi:type="dcterms:W3CDTF">2013-06-23T19:47:57Z</dcterms:modified>
</cp:coreProperties>
</file>