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70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72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651" autoAdjust="0"/>
  </p:normalViewPr>
  <p:slideViewPr>
    <p:cSldViewPr>
      <p:cViewPr varScale="1">
        <p:scale>
          <a:sx n="85" d="100"/>
          <a:sy n="85" d="100"/>
        </p:scale>
        <p:origin x="-85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A3B52F1-F055-4404-8F8E-9B0A93AEB06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D850DFC-9BE2-47E1-9D00-EEE06C39CC0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konomika-snadno.estranky.cz/clanky/ekonomicke-otazky/9_hotovostni-a-bezhotovostni-platebni-styk.html" TargetMode="External"/><Relationship Id="rId2" Type="http://schemas.openxmlformats.org/officeDocument/2006/relationships/hyperlink" Target="http://penize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150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638050"/>
              </p:ext>
            </p:extLst>
          </p:nvPr>
        </p:nvGraphicFramePr>
        <p:xfrm>
          <a:off x="323850" y="1196975"/>
          <a:ext cx="8642350" cy="4330642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236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Peníze, bezhotovostní a hotovostní platební styk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22" name="Picture 30" descr="logolinkI_b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23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latin typeface="Arial" charset="0"/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3244925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0" y="285750"/>
            <a:ext cx="8229600" cy="1143000"/>
          </a:xfrm>
        </p:spPr>
        <p:txBody>
          <a:bodyPr anchor="b"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900613"/>
          </a:xfrm>
        </p:spPr>
        <p:txBody>
          <a:bodyPr>
            <a:normAutofit fontScale="92500" lnSpcReduction="10000"/>
          </a:bodyPr>
          <a:lstStyle/>
          <a:p>
            <a:pPr indent="-273050">
              <a:lnSpc>
                <a:spcPct val="80000"/>
              </a:lnSpc>
            </a:pPr>
            <a:r>
              <a:rPr lang="cs-CZ" sz="3200" dirty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3200" u="sng" dirty="0">
                <a:latin typeface="Arial" charset="0"/>
                <a:cs typeface="Arial" charset="0"/>
              </a:rPr>
              <a:t>Výuka občanské nauky v </a:t>
            </a:r>
            <a:r>
              <a:rPr lang="cs-CZ" sz="3200" u="sng" dirty="0" smtClean="0">
                <a:latin typeface="Arial" charset="0"/>
                <a:cs typeface="Arial" charset="0"/>
              </a:rPr>
              <a:t>2.</a:t>
            </a:r>
            <a:r>
              <a:rPr lang="cs-CZ" sz="3200" u="sng" dirty="0">
                <a:latin typeface="Arial" charset="0"/>
                <a:cs typeface="Arial" charset="0"/>
              </a:rPr>
              <a:t> ročníku odborného učiliště </a:t>
            </a:r>
            <a:r>
              <a:rPr lang="cs-CZ" sz="3200" dirty="0" smtClean="0">
                <a:latin typeface="Arial" charset="0"/>
                <a:cs typeface="Arial" charset="0"/>
              </a:rPr>
              <a:t>je aktivizace žáků  v hodinách občanské nauky a jejich orientace v základních odvětvích práva, se kterými se mohou setkat ve svém životě. Rovněž další témata jsou  vyučována s důrazem na praktický život. </a:t>
            </a:r>
            <a:r>
              <a:rPr lang="cs-CZ" sz="3200" dirty="0">
                <a:latin typeface="Arial" charset="0"/>
                <a:cs typeface="Arial" charset="0"/>
              </a:rPr>
              <a:t>Jednotlivé </a:t>
            </a:r>
            <a:r>
              <a:rPr lang="cs-CZ" sz="3200" dirty="0" err="1">
                <a:latin typeface="Arial" charset="0"/>
                <a:cs typeface="Arial" charset="0"/>
              </a:rPr>
              <a:t>DUMy</a:t>
            </a:r>
            <a:r>
              <a:rPr lang="cs-CZ" sz="3200" dirty="0">
                <a:latin typeface="Arial" charset="0"/>
                <a:cs typeface="Arial" charset="0"/>
              </a:rPr>
              <a:t> (prezentace) v této sadě se zabývají především oblastmi práva a postavením člověka ve společnosti.</a:t>
            </a:r>
          </a:p>
          <a:p>
            <a:pPr indent="-273050">
              <a:lnSpc>
                <a:spcPct val="80000"/>
              </a:lnSpc>
            </a:pPr>
            <a:r>
              <a:rPr lang="cs-CZ" sz="3200" dirty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sz="3200" u="sng" dirty="0" smtClean="0">
                <a:latin typeface="Arial" charset="0"/>
                <a:cs typeface="Arial" charset="0"/>
              </a:rPr>
              <a:t>peníze, bezhotovostní a hotovostní platební styk. </a:t>
            </a:r>
            <a:endParaRPr lang="cs-CZ" sz="32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8777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PENÍZE, BEZHOTOVOSTNÍ A HOTOVOSTNÍ PLATEBNÍ STYK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589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PENÍZE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Peníze jsou univerzální zboží</a:t>
            </a:r>
            <a:r>
              <a:rPr lang="cs-CZ" dirty="0" smtClean="0"/>
              <a:t>, slouží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 vyjadřování hodnoty jiného zboží při koupi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 prodeji.</a:t>
            </a:r>
          </a:p>
          <a:p>
            <a:endParaRPr lang="cs-CZ" dirty="0"/>
          </a:p>
          <a:p>
            <a:r>
              <a:rPr lang="cs-CZ" b="1" dirty="0" smtClean="0"/>
              <a:t>Dělíme je na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1. </a:t>
            </a:r>
            <a:r>
              <a:rPr lang="cs-CZ" b="1" dirty="0" smtClean="0"/>
              <a:t>hotové peníze </a:t>
            </a:r>
            <a:r>
              <a:rPr lang="cs-CZ" dirty="0" smtClean="0"/>
              <a:t>tzv. oběživo – bankovky  </a:t>
            </a:r>
          </a:p>
          <a:p>
            <a:pPr marL="0" indent="0">
              <a:buNone/>
            </a:pPr>
            <a:r>
              <a:rPr lang="cs-CZ" dirty="0" smtClean="0"/>
              <a:t>     a mince</a:t>
            </a:r>
          </a:p>
          <a:p>
            <a:pPr marL="0" indent="0">
              <a:buNone/>
            </a:pPr>
            <a:r>
              <a:rPr lang="cs-CZ" dirty="0" smtClean="0"/>
              <a:t>    2. </a:t>
            </a:r>
            <a:r>
              <a:rPr lang="cs-CZ" b="1" dirty="0" smtClean="0"/>
              <a:t>bezhotovostní peníze</a:t>
            </a:r>
            <a:endParaRPr lang="cs-CZ" b="1" dirty="0"/>
          </a:p>
        </p:txBody>
      </p:sp>
      <p:pic>
        <p:nvPicPr>
          <p:cNvPr id="7170" name="Picture 2" descr="C:\Users\uzivatel\AppData\Local\Microsoft\Windows\Temporary Internet Files\Content.IE5\FY956EWS\MP9002275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25144"/>
            <a:ext cx="2867926" cy="189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39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peněz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1.Barterové obchody </a:t>
            </a:r>
            <a:r>
              <a:rPr lang="cs-CZ" dirty="0" smtClean="0"/>
              <a:t>– nejprve lidé směňovali</a:t>
            </a:r>
          </a:p>
          <a:p>
            <a:pPr marL="0" indent="0">
              <a:buNone/>
            </a:pPr>
            <a:r>
              <a:rPr lang="cs-CZ" dirty="0" smtClean="0"/>
              <a:t>    zboží z zboží.</a:t>
            </a:r>
          </a:p>
          <a:p>
            <a:pPr marL="0" indent="0">
              <a:buNone/>
            </a:pPr>
            <a:r>
              <a:rPr lang="cs-CZ" b="1" dirty="0" smtClean="0"/>
              <a:t>2. Všeobecný ekvivalent </a:t>
            </a:r>
            <a:r>
              <a:rPr lang="cs-CZ" dirty="0" smtClean="0"/>
              <a:t>– později se používají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zbožové peníze např. kožešiny, sůl, kovy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b="1" dirty="0" smtClean="0"/>
              <a:t>Kovové peníze </a:t>
            </a:r>
            <a:r>
              <a:rPr lang="cs-CZ" dirty="0" smtClean="0"/>
              <a:t>– nahradily všeobecné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ekvivalenty od 7.- 6. stol. př. n. l. U nás první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mince nechal razit kolem roku 970 Boleslav I.</a:t>
            </a:r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b="1" dirty="0" smtClean="0"/>
              <a:t>Papírové peníze </a:t>
            </a:r>
            <a:r>
              <a:rPr lang="cs-CZ" dirty="0" smtClean="0"/>
              <a:t>– od 17. stol., v Číně už od 9. stol.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66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Formy peněz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Oběživo – mince a bankovky</a:t>
            </a:r>
          </a:p>
          <a:p>
            <a:r>
              <a:rPr lang="cs-CZ" dirty="0" smtClean="0"/>
              <a:t>2. Bezhotovostní peníze – říká se jim deposita. Jsou  to peníze uložené na účtech v bankách.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 Funkce peněz</a:t>
            </a:r>
          </a:p>
          <a:p>
            <a:r>
              <a:rPr lang="cs-CZ" dirty="0" smtClean="0"/>
              <a:t>1. prostředek směny</a:t>
            </a:r>
          </a:p>
          <a:p>
            <a:r>
              <a:rPr lang="cs-CZ" dirty="0" smtClean="0"/>
              <a:t>2. jednotka zúčtování – je měřítkem hodnoty, lze jimi vyjádřit i dluh</a:t>
            </a:r>
          </a:p>
          <a:p>
            <a:r>
              <a:rPr lang="cs-CZ" dirty="0" smtClean="0"/>
              <a:t>3. uchovatel hodnoty – forma majetku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ZPRZYMO0\MC9004403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0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3613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Formy platebního styku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1</a:t>
            </a:r>
            <a:r>
              <a:rPr lang="cs-CZ" dirty="0" smtClean="0"/>
              <a:t>. </a:t>
            </a:r>
            <a:r>
              <a:rPr lang="cs-CZ" b="1" dirty="0" smtClean="0"/>
              <a:t>Hotovostní platební styk</a:t>
            </a:r>
            <a:r>
              <a:rPr lang="cs-CZ" dirty="0" smtClean="0"/>
              <a:t> – používáme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fyzické peníze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2</a:t>
            </a:r>
            <a:r>
              <a:rPr lang="cs-CZ" dirty="0" smtClean="0"/>
              <a:t>. </a:t>
            </a:r>
            <a:r>
              <a:rPr lang="cs-CZ" b="1" dirty="0" smtClean="0"/>
              <a:t>Bezhotovostní platební styk </a:t>
            </a:r>
            <a:r>
              <a:rPr lang="cs-CZ" dirty="0" smtClean="0"/>
              <a:t>– jedná se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o převod peněz z účtu na účet (nepoužívají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se fyzické peníze)</a:t>
            </a:r>
          </a:p>
        </p:txBody>
      </p:sp>
      <p:pic>
        <p:nvPicPr>
          <p:cNvPr id="4098" name="Picture 2" descr="C:\Users\uzivatel\AppData\Local\Microsoft\Windows\Temporary Internet Files\Content.IE5\H2TFLGTX\MC90044131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89040"/>
            <a:ext cx="2514002" cy="2514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1739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Hotovostní platební styk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/>
              <a:t>Platí se bankovkami a mincemi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/>
              <a:t>Výhody:</a:t>
            </a:r>
          </a:p>
          <a:p>
            <a:pPr marL="0" indent="0">
              <a:buNone/>
            </a:pPr>
            <a:r>
              <a:rPr lang="cs-CZ" dirty="0" smtClean="0"/>
              <a:t>    jistota platby, operativní při malých platbách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Nevýhody: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časově náročný, nákladný a nebezpečný přesun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peněz</a:t>
            </a:r>
            <a:endParaRPr lang="cs-CZ" dirty="0"/>
          </a:p>
        </p:txBody>
      </p:sp>
      <p:pic>
        <p:nvPicPr>
          <p:cNvPr id="6146" name="Picture 2" descr="C:\Users\uzivatel\AppData\Local\Microsoft\Windows\Temporary Internet Files\Content.IE5\LY3J2RC4\MP9004049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05064"/>
            <a:ext cx="3678897" cy="2627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610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Bezhotovostní platební styk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/>
              <a:t>Podstatou je převod peněz z účtu plátce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na účet příjemce</a:t>
            </a:r>
            <a:r>
              <a:rPr lang="cs-CZ" dirty="0" smtClean="0"/>
              <a:t>. Podmínkou je tedy, že mají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plátce i příjemce účet v bance.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b="1" dirty="0" smtClean="0"/>
              <a:t>Výhody: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bezpečnost, menší pracnost, rychlejší</a:t>
            </a:r>
          </a:p>
          <a:p>
            <a:pPr marL="0" indent="0">
              <a:buNone/>
            </a:pPr>
            <a:r>
              <a:rPr lang="cs-CZ" dirty="0" smtClean="0"/>
              <a:t>     při větší vzdálenosti                    </a:t>
            </a:r>
            <a:endParaRPr lang="cs-CZ" dirty="0"/>
          </a:p>
        </p:txBody>
      </p:sp>
      <p:pic>
        <p:nvPicPr>
          <p:cNvPr id="3074" name="Picture 2" descr="C:\Users\uzivatel\AppData\Local\Microsoft\Windows\Temporary Internet Files\Content.IE5\LY3J2RC4\MC900334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05064"/>
            <a:ext cx="1326794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9713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Formy bezhotovostního platebního styku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Platby pomocí tiskopisů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- </a:t>
            </a:r>
            <a:r>
              <a:rPr lang="cs-CZ" b="1" dirty="0" smtClean="0"/>
              <a:t>příkaz k úhradě </a:t>
            </a:r>
            <a:r>
              <a:rPr lang="cs-CZ" dirty="0" smtClean="0"/>
              <a:t>– slouží k úhradě jedné platby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</a:t>
            </a:r>
            <a:r>
              <a:rPr lang="cs-CZ" b="1" dirty="0" smtClean="0"/>
              <a:t>hromadný příkaz k úhradě</a:t>
            </a:r>
            <a:r>
              <a:rPr lang="cs-CZ" dirty="0" smtClean="0"/>
              <a:t> – více plateb 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více účtů v jednom dni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</a:t>
            </a:r>
            <a:r>
              <a:rPr lang="cs-CZ" b="1" dirty="0" smtClean="0"/>
              <a:t>trvalý příkaz k úhradě </a:t>
            </a:r>
            <a:r>
              <a:rPr lang="cs-CZ" dirty="0" smtClean="0"/>
              <a:t>– při pravidelně se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opakující platbě témuž příjemci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</a:t>
            </a:r>
            <a:r>
              <a:rPr lang="cs-CZ" b="1" dirty="0" smtClean="0"/>
              <a:t>příkaz k inkasu </a:t>
            </a:r>
            <a:r>
              <a:rPr lang="cs-CZ" dirty="0" smtClean="0"/>
              <a:t>–nejčastěji na základě dohody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mezi plátcem a příjemcem např. telefon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/>
              <a:t>Platby pomocí sítě</a:t>
            </a:r>
            <a:r>
              <a:rPr lang="cs-CZ" b="1" dirty="0"/>
              <a:t> </a:t>
            </a:r>
            <a:r>
              <a:rPr lang="cs-CZ" dirty="0" smtClean="0"/>
              <a:t>– internetem, telefonem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7275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Platební 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/>
              <a:t>Slouží pro bezhotovostní i hotovostní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platební styk.</a:t>
            </a:r>
          </a:p>
          <a:p>
            <a:pPr marL="0" indent="0">
              <a:buNone/>
            </a:pPr>
            <a:r>
              <a:rPr lang="cs-CZ" dirty="0" smtClean="0"/>
              <a:t>  Vybíráme pomocí nich peníze z bankomatu nebo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platíme za zboží či služby.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Základní druhy platebních karet: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- kreditní</a:t>
            </a:r>
            <a:r>
              <a:rPr lang="cs-CZ" dirty="0" smtClean="0"/>
              <a:t> – mohu čerpat do mínusu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- debetní – </a:t>
            </a:r>
            <a:r>
              <a:rPr lang="cs-CZ" dirty="0" smtClean="0"/>
              <a:t>čerpání do výše zůstatku na účtu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uzivatel\AppData\Local\Microsoft\Windows\Temporary Internet Files\Content.IE5\ZPRZYMO0\MP9001490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279654"/>
            <a:ext cx="2304256" cy="1540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4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Pravidla pro užívání platebních karet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Nesdělujeme nikomu PIN.</a:t>
            </a:r>
          </a:p>
          <a:p>
            <a:r>
              <a:rPr lang="cs-CZ" dirty="0" smtClean="0"/>
              <a:t>2. Nenecháváme kartu bez dozoru.</a:t>
            </a:r>
          </a:p>
          <a:p>
            <a:r>
              <a:rPr lang="cs-CZ" dirty="0" smtClean="0"/>
              <a:t>3. Při ztrátě okamžitě zablokujeme.</a:t>
            </a:r>
          </a:p>
          <a:p>
            <a:r>
              <a:rPr lang="cs-CZ" dirty="0" smtClean="0"/>
              <a:t>4. Při výběru peněz u bankomatu dbáme na bezpečnost. </a:t>
            </a:r>
          </a:p>
          <a:p>
            <a:r>
              <a:rPr lang="cs-CZ" dirty="0" smtClean="0"/>
              <a:t>5. Zásadně nenosíme u karty napsaný PIN.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FY956EWS\MC9003261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09120"/>
            <a:ext cx="1665122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7608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K čemu slouží peníze ?</a:t>
            </a:r>
          </a:p>
          <a:p>
            <a:pPr marL="457200" indent="-457200">
              <a:buAutoNum type="arabicPeriod"/>
            </a:pPr>
            <a:r>
              <a:rPr lang="cs-CZ" dirty="0" smtClean="0"/>
              <a:t>Vysvětli, co znamená hotovostní a bezhotovostní platební  styk 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Jaké jsou výhody bezhotovostního platebního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styku ?</a:t>
            </a:r>
          </a:p>
          <a:p>
            <a:pPr marL="457200" indent="-457200">
              <a:buAutoNum type="arabicPeriod" startAt="4"/>
            </a:pPr>
            <a:r>
              <a:rPr lang="cs-CZ" dirty="0" smtClean="0"/>
              <a:t>Co víš o platebních kartách ?</a:t>
            </a:r>
          </a:p>
          <a:p>
            <a:pPr marL="457200" indent="-457200">
              <a:buAutoNum type="arabicPeriod" startAt="4"/>
            </a:pPr>
            <a:r>
              <a:rPr lang="cs-CZ" dirty="0" smtClean="0"/>
              <a:t>Vyjmenuj základní pravidla pro užívání </a:t>
            </a:r>
            <a:r>
              <a:rPr lang="cs-CZ" smtClean="0"/>
              <a:t>platebních karet.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6488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NEZNÁMÝ. </a:t>
            </a:r>
            <a:r>
              <a:rPr lang="cs-CZ" i="1" dirty="0"/>
              <a:t>O financích srozumitelně</a:t>
            </a:r>
            <a:r>
              <a:rPr lang="cs-CZ" dirty="0"/>
              <a:t> [online]. [cit. </a:t>
            </a:r>
            <a:r>
              <a:rPr lang="cs-CZ" dirty="0" smtClean="0"/>
              <a:t>5.3.2013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http://penize.org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NEZNÁMÝ</a:t>
            </a:r>
            <a:r>
              <a:rPr lang="cs-CZ" dirty="0"/>
              <a:t>. </a:t>
            </a:r>
            <a:r>
              <a:rPr lang="cs-CZ" i="1" dirty="0"/>
              <a:t>hotovostní a bezhotovostní platební styk</a:t>
            </a:r>
            <a:r>
              <a:rPr lang="cs-CZ" dirty="0"/>
              <a:t> [online]. [cit. </a:t>
            </a:r>
            <a:r>
              <a:rPr lang="cs-CZ" dirty="0" smtClean="0"/>
              <a:t>5.3.2013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www.ekonomika-snadno.estranky.cz/clanky/ekonomicke-otazky/9_hotovostni-a-bezhotovostni-platebni-styk.html</a:t>
            </a:r>
            <a:endParaRPr lang="cs-CZ" dirty="0" smtClean="0"/>
          </a:p>
          <a:p>
            <a:r>
              <a:rPr lang="cs-CZ" dirty="0" smtClean="0"/>
              <a:t>Ilustrace</a:t>
            </a:r>
            <a:r>
              <a:rPr lang="cs-CZ" smtClean="0"/>
              <a:t>: office.microsoft.com.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765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200</TotalTime>
  <Words>594</Words>
  <Application>Microsoft Office PowerPoint</Application>
  <PresentationFormat>Předvádění na obrazovce (4:3)</PresentationFormat>
  <Paragraphs>101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Prezentace aplikace PowerPoint</vt:lpstr>
      <vt:lpstr>ANOTACE</vt:lpstr>
      <vt:lpstr>PENÍZE, BEZHOTOVOSTNÍ A HOTOVOSTNÍ PLATEBNÍ STYK</vt:lpstr>
      <vt:lpstr>PENÍZE</vt:lpstr>
      <vt:lpstr>Historie peněz</vt:lpstr>
      <vt:lpstr>Formy peněz</vt:lpstr>
      <vt:lpstr>Formy platebního styku</vt:lpstr>
      <vt:lpstr>Hotovostní platební styk</vt:lpstr>
      <vt:lpstr>Bezhotovostní platební styk</vt:lpstr>
      <vt:lpstr>Formy bezhotovostního platebního styku</vt:lpstr>
      <vt:lpstr>Platební karty</vt:lpstr>
      <vt:lpstr>Pravidla pro užívání platebních karet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22</cp:revision>
  <dcterms:created xsi:type="dcterms:W3CDTF">2013-01-27T14:21:44Z</dcterms:created>
  <dcterms:modified xsi:type="dcterms:W3CDTF">2013-06-23T18:11:45Z</dcterms:modified>
</cp:coreProperties>
</file>