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7" r:id="rId11"/>
    <p:sldId id="268" r:id="rId12"/>
    <p:sldId id="263" r:id="rId13"/>
    <p:sldId id="266" r:id="rId14"/>
    <p:sldId id="264" r:id="rId15"/>
    <p:sldId id="274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24" autoAdjust="0"/>
  </p:normalViewPr>
  <p:slideViewPr>
    <p:cSldViewPr>
      <p:cViewPr varScale="1">
        <p:scale>
          <a:sx n="87" d="100"/>
          <a:sy n="87" d="100"/>
        </p:scale>
        <p:origin x="-79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16F907F-2403-4A24-A209-95C4F94E54F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B51C1-8542-4134-980B-09E661F307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po%C5%99%C3%ADc%C3%AD_%C3%BA%C4%8Det" TargetMode="External"/><Relationship Id="rId2" Type="http://schemas.openxmlformats.org/officeDocument/2006/relationships/hyperlink" Target="http://cs.wikipedia.org/wiki/B%C4%9B%C5%BEn%C3%BD_%C3%BA%C4%8D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3%9Av%C4%9Br" TargetMode="External"/><Relationship Id="rId5" Type="http://schemas.openxmlformats.org/officeDocument/2006/relationships/hyperlink" Target="http://cs.wikipedia.org/wiki/Term%C3%ADnovan%C3%BD_vklad" TargetMode="External"/><Relationship Id="rId4" Type="http://schemas.openxmlformats.org/officeDocument/2006/relationships/hyperlink" Target="http://cs.wikipedia.org/wiki/%C3%9Arok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/index.php?title=Podpisov%C3%BD_vzor&amp;action=edit&amp;redlink=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A0ek" TargetMode="External"/><Relationship Id="rId3" Type="http://schemas.openxmlformats.org/officeDocument/2006/relationships/hyperlink" Target="http://cs.wikipedia.org/wiki/Platebn%C3%AD_karta" TargetMode="External"/><Relationship Id="rId7" Type="http://schemas.openxmlformats.org/officeDocument/2006/relationships/hyperlink" Target="http://cs.wikipedia.org/wiki/Internetov%C3%A9_bankovnictv%C3%AD" TargetMode="External"/><Relationship Id="rId2" Type="http://schemas.openxmlformats.org/officeDocument/2006/relationships/hyperlink" Target="http://cs.wikipedia.org/wiki/Kontokor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99%C3%ADm%C3%A9_bankovnictv%C3%AD" TargetMode="External"/><Relationship Id="rId5" Type="http://schemas.openxmlformats.org/officeDocument/2006/relationships/hyperlink" Target="http://cs.wikipedia.org/wiki/Kreditn%C3%AD_karta" TargetMode="External"/><Relationship Id="rId4" Type="http://schemas.openxmlformats.org/officeDocument/2006/relationships/hyperlink" Target="http://cs.wikipedia.org/wiki/Debetn%C3%AD_karta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ntokorent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ir_Bank" TargetMode="External"/><Relationship Id="rId3" Type="http://schemas.openxmlformats.org/officeDocument/2006/relationships/hyperlink" Target="http://cs.wikipedia.org/wiki/%C4%8Cesk%C3%A1_spo%C5%99itelna" TargetMode="External"/><Relationship Id="rId7" Type="http://schemas.openxmlformats.org/officeDocument/2006/relationships/hyperlink" Target="http://cs.wikipedia.org/wiki/UniCredit_Bank_Czech_Republic" TargetMode="External"/><Relationship Id="rId12" Type="http://schemas.openxmlformats.org/officeDocument/2006/relationships/image" Target="../media/image10.png"/><Relationship Id="rId2" Type="http://schemas.openxmlformats.org/officeDocument/2006/relationships/hyperlink" Target="http://cs.wikipedia.org/wiki/%C4%8Ceskoslovensk%C3%A1_obchodn%C3%AD_ban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o%C5%A1tovn%C3%AD_spo%C5%99itelna" TargetMode="External"/><Relationship Id="rId11" Type="http://schemas.openxmlformats.org/officeDocument/2006/relationships/hyperlink" Target="http://cs.wikipedia.org/w/index.php?title=Volksbank_CZ&amp;action=edit&amp;redlink=1" TargetMode="External"/><Relationship Id="rId5" Type="http://schemas.openxmlformats.org/officeDocument/2006/relationships/hyperlink" Target="http://cs.wikipedia.org/wiki/GE_Money_Bank" TargetMode="External"/><Relationship Id="rId10" Type="http://schemas.openxmlformats.org/officeDocument/2006/relationships/hyperlink" Target="http://cs.wikipedia.org/w/index.php?title=Fio_Banka&amp;action=edit&amp;redlink=1" TargetMode="External"/><Relationship Id="rId4" Type="http://schemas.openxmlformats.org/officeDocument/2006/relationships/hyperlink" Target="http://cs.wikipedia.org/wiki/Komer%C4%8Dn%C3%AD_banka" TargetMode="External"/><Relationship Id="rId9" Type="http://schemas.openxmlformats.org/officeDocument/2006/relationships/hyperlink" Target="http://cs.wikipedia.org/w/index.php?title=PPF_banka&amp;action=edit&amp;redlink=1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ankovn%C3%AD_syst%C3%A9m_%C4%8Ces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485668"/>
              </p:ext>
            </p:extLst>
          </p:nvPr>
        </p:nvGraphicFramePr>
        <p:xfrm>
          <a:off x="323850" y="1196975"/>
          <a:ext cx="8642350" cy="4330700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5180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5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Služby peněžních ústavů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0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0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218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9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>
                <a:latin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6633670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u="sng" dirty="0" smtClean="0">
                <a:latin typeface="Arial" charset="0"/>
                <a:cs typeface="Arial" charset="0"/>
              </a:rPr>
              <a:t>Výuka občanské nauky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u="sng" dirty="0">
                <a:latin typeface="Arial" charset="0"/>
                <a:cs typeface="Arial" charset="0"/>
              </a:rPr>
              <a:t> </a:t>
            </a:r>
            <a:r>
              <a:rPr lang="cs-CZ" u="sng" dirty="0" smtClean="0">
                <a:latin typeface="Arial" charset="0"/>
                <a:cs typeface="Arial" charset="0"/>
              </a:rPr>
              <a:t>  v 2. ročníku odborného učiliště </a:t>
            </a:r>
            <a:r>
              <a:rPr lang="cs-CZ" dirty="0" smtClean="0">
                <a:latin typeface="Arial" charset="0"/>
                <a:cs typeface="Arial" charset="0"/>
              </a:rPr>
              <a:t>je aktivizace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žáků  v hodinách občanské nauky a jejich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orientace v základních odvětvích práva, se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kterými se mohou setkat ve svém životě. Rovněž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>
                <a:latin typeface="Arial" charset="0"/>
                <a:cs typeface="Arial" charset="0"/>
              </a:rPr>
              <a:t>  </a:t>
            </a:r>
            <a:r>
              <a:rPr lang="cs-CZ" dirty="0" smtClean="0">
                <a:latin typeface="Arial" charset="0"/>
                <a:cs typeface="Arial" charset="0"/>
              </a:rPr>
              <a:t> další témata jsou  vyučována s důrazem na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 praktický život. Jednotlivé </a:t>
            </a:r>
            <a:r>
              <a:rPr lang="cs-CZ" dirty="0" err="1" smtClean="0">
                <a:latin typeface="Arial" charset="0"/>
                <a:cs typeface="Arial" charset="0"/>
              </a:rPr>
              <a:t>DUMy</a:t>
            </a:r>
            <a:r>
              <a:rPr lang="cs-CZ" dirty="0" smtClean="0">
                <a:latin typeface="Arial" charset="0"/>
                <a:cs typeface="Arial" charset="0"/>
              </a:rPr>
              <a:t> (prezentace)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  v této sadě se zabývají především oblastmi práva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  a postavením člověka ve společnosti.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Konkrétně tato prezentace je zaměřena na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u="sng" dirty="0" smtClean="0">
                <a:latin typeface="Arial" charset="0"/>
                <a:cs typeface="Arial" charset="0"/>
              </a:rPr>
              <a:t>   služby peněžních ústavů, na orientaci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u="sng" dirty="0" smtClean="0">
                <a:latin typeface="Arial" charset="0"/>
                <a:cs typeface="Arial" charset="0"/>
              </a:rPr>
              <a:t>   v nabídce bankovních služeb</a:t>
            </a:r>
            <a:r>
              <a:rPr lang="cs-CZ" dirty="0">
                <a:latin typeface="Arial" charset="0"/>
                <a:cs typeface="Arial" charset="0"/>
              </a:rPr>
              <a:t>.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endParaRPr lang="cs-CZ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80484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Služby peněžních ústavů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47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Banky a jejich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Peněžní služby pro občany i firmy poskytují banky.</a:t>
            </a:r>
          </a:p>
          <a:p>
            <a:r>
              <a:rPr lang="cs-CZ" dirty="0" smtClean="0"/>
              <a:t>Banka je instituce, jejíž základní činností je shromažďování dočasně volných finančních prostředků, které formou úvěrů dává</a:t>
            </a:r>
          </a:p>
          <a:p>
            <a:pPr marL="0" indent="0">
              <a:buNone/>
            </a:pPr>
            <a:r>
              <a:rPr lang="cs-CZ" dirty="0" smtClean="0"/>
              <a:t>    k dispozici. Tímto způsobem umožňuje</a:t>
            </a:r>
          </a:p>
          <a:p>
            <a:pPr marL="0" indent="0">
              <a:buNone/>
            </a:pPr>
            <a:r>
              <a:rPr lang="cs-CZ" dirty="0" smtClean="0"/>
              <a:t>    pohyb peněz v ekonomice. Provozování</a:t>
            </a:r>
          </a:p>
          <a:p>
            <a:pPr marL="0" indent="0">
              <a:buNone/>
            </a:pPr>
            <a:r>
              <a:rPr lang="cs-CZ" dirty="0" smtClean="0"/>
              <a:t>    bankovních služeb je regulováno státem.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Každá banka potřebuje pro svoji činnost </a:t>
            </a:r>
          </a:p>
          <a:p>
            <a:pPr marL="0" indent="0">
              <a:buNone/>
            </a:pPr>
            <a:r>
              <a:rPr lang="cs-CZ" dirty="0" smtClean="0"/>
              <a:t>    bankovní licenci a podléhá dozoru centrální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banky.</a:t>
            </a:r>
            <a:endParaRPr lang="cs-CZ" dirty="0"/>
          </a:p>
        </p:txBody>
      </p:sp>
      <p:pic>
        <p:nvPicPr>
          <p:cNvPr id="6146" name="Picture 2" descr="C:\Users\uzivatel\AppData\Local\Microsoft\Windows\Temporary Internet Files\Content.IE5\LY3J2RC4\MC9003102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0"/>
            <a:ext cx="141091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649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Bankovní systém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ČR je dvouúrovňový bankovní systém.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1. Centrální banka ČNB, která je státní institucí, nepodnikatelský subjekt. Jejím úkolem je hlídat stabilitu měny.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2. Obchodní banky, které jsou podnikatelskými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subjekty a jejich cílem je zisk.</a:t>
            </a:r>
            <a:endParaRPr lang="cs-CZ" dirty="0"/>
          </a:p>
        </p:txBody>
      </p:sp>
      <p:pic>
        <p:nvPicPr>
          <p:cNvPr id="7170" name="Picture 2" descr="C:\Users\uzivatel\AppData\Local\Microsoft\Windows\Temporary Internet Files\Content.IE5\H2TFLGTX\MC9003570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54533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98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Činnost České národní banky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Určuje měnovou politiku </a:t>
            </a:r>
          </a:p>
          <a:p>
            <a:r>
              <a:rPr lang="cs-CZ" dirty="0" smtClean="0"/>
              <a:t>Sleduje množství peněz v oběhu</a:t>
            </a:r>
          </a:p>
          <a:p>
            <a:r>
              <a:rPr lang="cs-CZ" dirty="0" smtClean="0"/>
              <a:t>Dohlíží na činnost obchodních bank</a:t>
            </a:r>
          </a:p>
          <a:p>
            <a:r>
              <a:rPr lang="cs-CZ" dirty="0" smtClean="0"/>
              <a:t>Vede účty státního rozpočtu</a:t>
            </a:r>
          </a:p>
          <a:p>
            <a:r>
              <a:rPr lang="cs-CZ" dirty="0" smtClean="0"/>
              <a:t>Spravuje měnové rezervy ve státě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H2TFLGTX\MC900015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22796"/>
            <a:ext cx="3913410" cy="229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96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Činnost obchodních ban</a:t>
            </a: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Poskytují peněžní služby občanům i firmám,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jejich cílem je dosažení zisku.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Zisk získávají především: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z úroků úvěrů,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z poplatků za služby.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Picture 3" descr="C:\Users\uzivatel\AppData\Local\Microsoft\Windows\Temporary Internet Files\Content.IE5\ZPRZYMO0\MC900379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639" y="4522788"/>
            <a:ext cx="3808686" cy="14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37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Služby bank pro občany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Vedení bankovních </a:t>
            </a:r>
            <a:r>
              <a:rPr lang="cs-CZ" dirty="0"/>
              <a:t>ú</a:t>
            </a:r>
            <a:r>
              <a:rPr lang="cs-CZ" dirty="0" smtClean="0"/>
              <a:t>čtů</a:t>
            </a:r>
          </a:p>
          <a:p>
            <a:r>
              <a:rPr lang="cs-CZ" dirty="0" smtClean="0"/>
              <a:t>Služby k účtům</a:t>
            </a:r>
          </a:p>
          <a:p>
            <a:r>
              <a:rPr lang="cs-CZ" dirty="0" smtClean="0"/>
              <a:t>Poskytování úvěrů</a:t>
            </a:r>
            <a:endParaRPr lang="cs-CZ" dirty="0"/>
          </a:p>
        </p:txBody>
      </p:sp>
      <p:pic>
        <p:nvPicPr>
          <p:cNvPr id="2051" name="Picture 3" descr="C:\Users\uzivatel\AppData\Local\Microsoft\Windows\Temporary Internet Files\Content.IE5\ZPRZYMO0\MP9004277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2928491" cy="440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zivatel\AppData\Local\Microsoft\Windows\Temporary Internet Files\Content.IE5\FY956EWS\MP9004236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2"/>
            <a:ext cx="3813219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35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Typy účtů podle účelu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2" tooltip="Běžný účet"/>
              </a:rPr>
              <a:t>Běžný účet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– účet, který slouží především 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k snadnější hotovostní i bezhotovostní správě,</a:t>
            </a:r>
          </a:p>
          <a:p>
            <a:pPr marL="0" indent="0">
              <a:buNone/>
            </a:pP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   manipulaci a hospodaření s finančními prostředky</a:t>
            </a:r>
          </a:p>
          <a:p>
            <a:pPr marL="0" indent="0">
              <a:buNone/>
            </a:pP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  (převody, platby, vklady).</a:t>
            </a:r>
          </a:p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3" tooltip="Spořící účet"/>
              </a:rPr>
              <a:t>Spořící účet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- účet který slouží nejčastěji ke spoření nebo ukládání dočasně volných finančních prostředků s vyšším </a:t>
            </a: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4" tooltip="Úrok"/>
              </a:rPr>
              <a:t>úročením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.</a:t>
            </a:r>
          </a:p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5" tooltip="Termínovaný vklad"/>
              </a:rPr>
              <a:t>Termínovaný vklad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- účet slouží k uložení volných finančních prostředků s vyšším </a:t>
            </a: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4" tooltip="Úrok"/>
              </a:rPr>
              <a:t>úročením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.</a:t>
            </a:r>
          </a:p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6" tooltip="Úvěr"/>
              </a:rPr>
              <a:t>Úvěrový účet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– účet, na kterém banka eviduje stav poskytnutého úvěru.</a:t>
            </a:r>
            <a:endParaRPr lang="cs-CZ" b="0" i="0" dirty="0">
              <a:solidFill>
                <a:srgbClr val="000000"/>
              </a:solidFill>
              <a:effectLst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311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Běžný účet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Jde o účet, který si klient zřídil především pro vkládání svých finančních prostředků 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jejich užití.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  Běžný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účet slouží zejména k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hotovostnímu 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i bezhotovostnímu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platebnímu styku.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Klient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  disponuje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se svými vloženými finančními </a:t>
            </a:r>
            <a:endParaRPr lang="cs-CZ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  prostředky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. Tyto finanční transakce může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klient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  aktivně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provádět prostřednictvím vkladů, výběrů </a:t>
            </a:r>
            <a:endParaRPr lang="cs-CZ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převodních příkazů. Taktéž banka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pravidelně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poukazuje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na účet nasmlouvané úroky 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inkasuje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bankovní poplatky.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8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Zřízení běžného účtu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Běžný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účet se zřizuje </a:t>
            </a:r>
            <a:r>
              <a:rPr lang="cs-CZ" i="1" dirty="0">
                <a:solidFill>
                  <a:srgbClr val="000000"/>
                </a:solidFill>
                <a:latin typeface="Arial"/>
              </a:rPr>
              <a:t>smlouvou o zřízení </a:t>
            </a:r>
            <a:endParaRPr lang="cs-CZ" i="1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000000"/>
                </a:solidFill>
                <a:latin typeface="Arial"/>
              </a:rPr>
              <a:t> a </a:t>
            </a:r>
            <a:r>
              <a:rPr lang="cs-CZ" i="1" dirty="0">
                <a:solidFill>
                  <a:srgbClr val="000000"/>
                </a:solidFill>
                <a:latin typeface="Arial"/>
              </a:rPr>
              <a:t>vedení běžného účtu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 –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písemnou 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smlouvou banky s klientem.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Zřizovatel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při zřízení účtu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musí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hodnověrně prokázat svoji totožnost.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Běžný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účet nemůže být anonymní. Zřizovatel </a:t>
            </a:r>
            <a:endParaRPr lang="cs-CZ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účtu musí vyplnit  </a:t>
            </a:r>
            <a:r>
              <a:rPr lang="cs-CZ" dirty="0" smtClean="0">
                <a:solidFill>
                  <a:srgbClr val="A55858"/>
                </a:solidFill>
                <a:latin typeface="Arial"/>
                <a:hlinkClick r:id="rId2" tooltip="Podpisový vzor (stránka neexistuje)"/>
              </a:rPr>
              <a:t>podpisový </a:t>
            </a:r>
            <a:r>
              <a:rPr lang="cs-CZ" dirty="0">
                <a:solidFill>
                  <a:srgbClr val="A55858"/>
                </a:solidFill>
                <a:latin typeface="Arial"/>
                <a:hlinkClick r:id="rId2" tooltip="Podpisový vzor (stránka neexistuje)"/>
              </a:rPr>
              <a:t>vzor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, kterým </a:t>
            </a:r>
            <a:endParaRPr lang="cs-CZ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</a:rPr>
              <a:t> bude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stvrzovat své finanční úkony na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pobočce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banky nebo v případech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, kdy je jeho podpis </a:t>
            </a:r>
            <a:endParaRPr lang="cs-CZ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potřeba.</a:t>
            </a:r>
            <a:endParaRPr lang="cs-CZ" dirty="0"/>
          </a:p>
        </p:txBody>
      </p:sp>
      <p:pic>
        <p:nvPicPr>
          <p:cNvPr id="8194" name="Picture 2" descr="C:\Users\uzivatel\AppData\Local\Microsoft\Windows\Temporary Internet Files\Content.IE5\H2TFLGTX\MP9003096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7" y="1955812"/>
            <a:ext cx="2232248" cy="159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855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Služby k účtům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2" tooltip="Kontokorent"/>
              </a:rPr>
              <a:t>Kontokorent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– služba která klientovi dovoluje čerpat z účtu peníze až do určité záporné výše zůstatku (kontokorentní úvěr).</a:t>
            </a:r>
          </a:p>
          <a:p>
            <a:pPr>
              <a:buFont typeface="Arial"/>
              <a:buChar char="•"/>
            </a:pPr>
            <a:endParaRPr lang="cs-CZ" b="0" i="0" dirty="0" smtClean="0">
              <a:solidFill>
                <a:srgbClr val="000000"/>
              </a:solidFill>
              <a:effectLst/>
              <a:latin typeface="Arial"/>
            </a:endParaRPr>
          </a:p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3" tooltip="Platební karta"/>
              </a:rPr>
              <a:t>Platební karta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, </a:t>
            </a: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4" tooltip="Debetní karta"/>
              </a:rPr>
              <a:t>debetní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nebo </a:t>
            </a: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5" tooltip="Kreditní karta"/>
              </a:rPr>
              <a:t>kreditní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– nástroj k bezhotovostní platbě klienta vydávaný nejčastěji bankou.</a:t>
            </a:r>
          </a:p>
          <a:p>
            <a:pPr>
              <a:buFont typeface="Arial"/>
              <a:buChar char="•"/>
            </a:pPr>
            <a:endParaRPr lang="cs-CZ" b="0" i="0" dirty="0" smtClean="0">
              <a:solidFill>
                <a:srgbClr val="000000"/>
              </a:solidFill>
              <a:effectLst/>
              <a:latin typeface="Arial"/>
            </a:endParaRPr>
          </a:p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6" tooltip="Přímé bankovnictví"/>
              </a:rPr>
              <a:t>Přímé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a </a:t>
            </a: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7" tooltip="Internetové bankovnictví"/>
              </a:rPr>
              <a:t>Internetové bankovnictví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– způsob bankovního styku mezi bankou a klientem který umožňuje přístup k účtu bez návštěvy pobočky banky pomocí pošty, telefonu, bankomatu, mobilních zařízení případně přes Internet.</a:t>
            </a:r>
          </a:p>
          <a:p>
            <a:pPr>
              <a:buFont typeface="Arial"/>
              <a:buChar char="•"/>
            </a:pPr>
            <a:endParaRPr lang="cs-CZ" b="0" i="0" dirty="0" smtClean="0">
              <a:solidFill>
                <a:srgbClr val="000000"/>
              </a:solidFill>
              <a:effectLst/>
              <a:latin typeface="Arial"/>
            </a:endParaRPr>
          </a:p>
          <a:p>
            <a:pPr>
              <a:buFont typeface="Arial"/>
              <a:buChar char="•"/>
            </a:pPr>
            <a:r>
              <a:rPr lang="cs-CZ" b="0" i="0" u="none" strike="noStrike" dirty="0" smtClean="0">
                <a:solidFill>
                  <a:srgbClr val="0B0080"/>
                </a:solidFill>
                <a:effectLst/>
                <a:latin typeface="Arial"/>
                <a:hlinkClick r:id="rId8" tooltip="Šek"/>
              </a:rPr>
              <a:t>Bankovní a cestovní šeky</a:t>
            </a:r>
            <a:r>
              <a:rPr lang="cs-CZ" b="0" i="0" dirty="0" smtClean="0">
                <a:solidFill>
                  <a:srgbClr val="000000"/>
                </a:solidFill>
                <a:effectLst/>
                <a:latin typeface="Arial"/>
              </a:rPr>
              <a:t> – krátkodobé cenné papíry vydané bankou jako akceptovaná poukázka k vydání peněz. Šek je proplácen po předložení šeku bankou.</a:t>
            </a:r>
            <a:endParaRPr lang="cs-CZ" b="0" i="0" dirty="0">
              <a:solidFill>
                <a:srgbClr val="000000"/>
              </a:solidFill>
              <a:effectLst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96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úvěrů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Krátkodobé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00000"/>
                </a:solidFill>
                <a:latin typeface="Arial"/>
              </a:rPr>
              <a:t>do 1 roku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B0080"/>
                </a:solidFill>
                <a:latin typeface="Arial"/>
                <a:hlinkClick r:id="rId2" tooltip="Kontokorent"/>
              </a:rPr>
              <a:t>Kontokorentní úvěry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 – jsou kombinací BÚ s možností čerpat krátkodobý úvěr do výše úvěrového limitu, stanoveného ve smlouvě o kontokorentním úvěru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</a:p>
          <a:p>
            <a:pPr>
              <a:buFont typeface="Arial"/>
              <a:buChar char="•"/>
            </a:pPr>
            <a:endParaRPr lang="cs-CZ" dirty="0">
              <a:solidFill>
                <a:srgbClr val="000000"/>
              </a:solidFill>
              <a:latin typeface="Arial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Střednědobé a dlouhodobé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00000"/>
                </a:solidFill>
                <a:latin typeface="Arial"/>
              </a:rPr>
              <a:t>se splatností od 1 do 10 let – výjimečně delší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00000"/>
                </a:solidFill>
                <a:latin typeface="Arial"/>
              </a:rPr>
              <a:t>hypoteční – jištěný hypotékou (zástavou nemovitostí)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00000"/>
                </a:solidFill>
                <a:latin typeface="Arial"/>
              </a:rPr>
              <a:t>emisní – spojený s emisí dlouhodobých cenných papírů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00000"/>
                </a:solidFill>
                <a:latin typeface="Arial"/>
              </a:rPr>
              <a:t>spotřební půjčky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občanům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00"/>
                </a:solidFill>
                <a:latin typeface="Arial"/>
              </a:rPr>
              <a:t>K úvěrům je třeba přistupovat zodpovědně. Bereme si je jen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n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a věci důležité a jen do výše, kterou jsme schopni splácet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!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90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Nejznámější banky v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cs-CZ" u="sng" dirty="0">
                <a:solidFill>
                  <a:srgbClr val="0B0080"/>
                </a:solidFill>
                <a:latin typeface="Arial"/>
                <a:hlinkClick r:id="rId2" tooltip="Československá obchodní banka"/>
              </a:rPr>
              <a:t>Československá obchodní banka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B0080"/>
                </a:solidFill>
                <a:latin typeface="Arial"/>
                <a:hlinkClick r:id="rId3" tooltip="Česká spořitelna"/>
              </a:rPr>
              <a:t>Česká spořitelna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B0080"/>
                </a:solidFill>
                <a:latin typeface="Arial"/>
                <a:hlinkClick r:id="rId4" tooltip="Komerční banka"/>
              </a:rPr>
              <a:t>Komerční banka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B0080"/>
                </a:solidFill>
                <a:latin typeface="Arial"/>
                <a:hlinkClick r:id="rId5" tooltip="GE Money Bank"/>
              </a:rPr>
              <a:t>GE Money Bank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B0080"/>
                </a:solidFill>
                <a:latin typeface="Arial"/>
                <a:hlinkClick r:id="rId6" tooltip="Poštovní spořitelna"/>
              </a:rPr>
              <a:t>Poštovní spořitelna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cs-CZ" dirty="0" err="1">
                <a:solidFill>
                  <a:srgbClr val="0B0080"/>
                </a:solidFill>
                <a:latin typeface="Arial"/>
                <a:hlinkClick r:id="rId7" tooltip="UniCredit Bank Czech Republic"/>
              </a:rPr>
              <a:t>UniCredit</a:t>
            </a:r>
            <a:r>
              <a:rPr lang="cs-CZ" dirty="0">
                <a:solidFill>
                  <a:srgbClr val="0B0080"/>
                </a:solidFill>
                <a:latin typeface="Arial"/>
                <a:hlinkClick r:id="rId7" tooltip="UniCredit Bank Czech Republic"/>
              </a:rPr>
              <a:t> Bank Czech Republic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en-US" dirty="0" smtClean="0">
                <a:solidFill>
                  <a:srgbClr val="0B0080"/>
                </a:solidFill>
                <a:latin typeface="Arial"/>
                <a:hlinkClick r:id="rId8" tooltip="Air Bank"/>
              </a:rPr>
              <a:t>Air </a:t>
            </a:r>
            <a:r>
              <a:rPr lang="en-US" dirty="0">
                <a:solidFill>
                  <a:srgbClr val="0B0080"/>
                </a:solidFill>
                <a:latin typeface="Arial"/>
                <a:hlinkClick r:id="rId8" tooltip="Air Bank"/>
              </a:rPr>
              <a:t>Bank</a:t>
            </a:r>
            <a:endParaRPr lang="en-US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en-US" dirty="0">
                <a:solidFill>
                  <a:srgbClr val="A55858"/>
                </a:solidFill>
                <a:latin typeface="Arial"/>
                <a:hlinkClick r:id="rId9" tooltip="PPF banka (stránka neexistuje)"/>
              </a:rPr>
              <a:t>PPF </a:t>
            </a:r>
            <a:r>
              <a:rPr lang="en-US" dirty="0" err="1">
                <a:solidFill>
                  <a:srgbClr val="A55858"/>
                </a:solidFill>
                <a:latin typeface="Arial"/>
                <a:hlinkClick r:id="rId9" tooltip="PPF banka (stránka neexistuje)"/>
              </a:rPr>
              <a:t>banka</a:t>
            </a:r>
            <a:endParaRPr lang="en-US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en-US" dirty="0" err="1" smtClean="0">
                <a:solidFill>
                  <a:srgbClr val="A55858"/>
                </a:solidFill>
                <a:latin typeface="Arial"/>
                <a:hlinkClick r:id="rId10" tooltip="Fio Banka (stránka neexistuje)"/>
              </a:rPr>
              <a:t>Fio</a:t>
            </a:r>
            <a:r>
              <a:rPr lang="en-US" dirty="0" smtClean="0">
                <a:solidFill>
                  <a:srgbClr val="A55858"/>
                </a:solidFill>
                <a:latin typeface="Arial"/>
                <a:hlinkClick r:id="rId10" tooltip="Fio Banka (stránka neexistuje)"/>
              </a:rPr>
              <a:t> </a:t>
            </a:r>
            <a:r>
              <a:rPr lang="en-US" dirty="0">
                <a:solidFill>
                  <a:srgbClr val="A55858"/>
                </a:solidFill>
                <a:latin typeface="Arial"/>
                <a:hlinkClick r:id="rId10" tooltip="Fio Banka (stránka neexistuje)"/>
              </a:rPr>
              <a:t>Banka</a:t>
            </a:r>
            <a:endParaRPr lang="en-US" dirty="0">
              <a:solidFill>
                <a:srgbClr val="000000"/>
              </a:solidFill>
              <a:latin typeface="Arial"/>
            </a:endParaRPr>
          </a:p>
          <a:p>
            <a:pPr>
              <a:buFont typeface="Arial"/>
              <a:buChar char="•"/>
            </a:pPr>
            <a:r>
              <a:rPr lang="en-US" dirty="0" err="1">
                <a:solidFill>
                  <a:srgbClr val="A55858"/>
                </a:solidFill>
                <a:latin typeface="Arial"/>
                <a:hlinkClick r:id="rId11" tooltip="Volksbank CZ (stránka neexistuje)"/>
              </a:rPr>
              <a:t>Volksbank</a:t>
            </a:r>
            <a:r>
              <a:rPr lang="en-US" dirty="0">
                <a:solidFill>
                  <a:srgbClr val="A55858"/>
                </a:solidFill>
                <a:latin typeface="Arial"/>
                <a:hlinkClick r:id="rId11" tooltip="Volksbank CZ (stránka neexistuje)"/>
              </a:rPr>
              <a:t> CZ</a:t>
            </a:r>
            <a:endParaRPr lang="en-US" dirty="0">
              <a:solidFill>
                <a:srgbClr val="000000"/>
              </a:solidFill>
              <a:latin typeface="Arial"/>
            </a:endParaRPr>
          </a:p>
          <a:p>
            <a:endParaRPr lang="cs-CZ" dirty="0"/>
          </a:p>
        </p:txBody>
      </p:sp>
      <p:pic>
        <p:nvPicPr>
          <p:cNvPr id="4099" name="Picture 3" descr="C:\Users\uzivatel\AppData\Local\Microsoft\Windows\Temporary Internet Files\Content.IE5\H2TFLGTX\MC900431631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65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7467600" cy="487375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 čemu slouží banky a kdo dohlíží na jejich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činnost 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Uveďte některé druhy účtů.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K čemu nám slouží běžný účet jaké jsou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podmínky pro jeho zřízení v bance ?</a:t>
            </a:r>
          </a:p>
          <a:p>
            <a:pPr marL="457200" indent="-457200">
              <a:buAutoNum type="arabicPeriod" startAt="4"/>
            </a:pPr>
            <a:r>
              <a:rPr lang="cs-CZ" dirty="0" smtClean="0"/>
              <a:t>Co je úvěr, na co musíme myslet , bereme-li</a:t>
            </a:r>
          </a:p>
          <a:p>
            <a:pPr marL="0" indent="0">
              <a:buNone/>
            </a:pPr>
            <a:r>
              <a:rPr lang="cs-CZ" dirty="0" smtClean="0"/>
              <a:t>      si úvěr ?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FY956EWS\MC900309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81128"/>
            <a:ext cx="1826971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17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NEZNÁMÝ</a:t>
            </a:r>
            <a:r>
              <a:rPr lang="cs-CZ" dirty="0"/>
              <a:t>. </a:t>
            </a:r>
            <a:r>
              <a:rPr lang="cs-CZ" i="1" dirty="0"/>
              <a:t>Bankovní systém Česka</a:t>
            </a:r>
            <a:r>
              <a:rPr lang="cs-CZ" dirty="0"/>
              <a:t> [online]. [cit. </a:t>
            </a:r>
            <a:r>
              <a:rPr lang="cs-CZ" dirty="0" smtClean="0"/>
              <a:t>5.4.2013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http://cs.wikipedia.org/wiki/Bankovn%C3%AD_syst%C3%A9m_%</a:t>
            </a:r>
            <a:r>
              <a:rPr lang="cs-CZ" dirty="0" smtClean="0">
                <a:hlinkClick r:id="rId2"/>
              </a:rPr>
              <a:t>C4%8Ceska</a:t>
            </a:r>
            <a:endParaRPr lang="cs-CZ" dirty="0" smtClean="0"/>
          </a:p>
          <a:p>
            <a:r>
              <a:rPr lang="cs-CZ" dirty="0" smtClean="0"/>
              <a:t>Ilustrace: www. </a:t>
            </a:r>
            <a:r>
              <a:rPr lang="cs-CZ" dirty="0"/>
              <a:t>o</a:t>
            </a:r>
            <a:r>
              <a:rPr lang="cs-CZ" dirty="0" smtClean="0"/>
              <a:t>ffice.microsoft.com.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65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138</TotalTime>
  <Words>380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ANOTACE</vt:lpstr>
      <vt:lpstr>Služby peněžních ústavů</vt:lpstr>
      <vt:lpstr>Banky a jejich úkoly</vt:lpstr>
      <vt:lpstr>Bankovní systém ČR</vt:lpstr>
      <vt:lpstr>Činnost České národní banky</vt:lpstr>
      <vt:lpstr>Činnost obchodních bank</vt:lpstr>
      <vt:lpstr>Služby bank pro občany</vt:lpstr>
      <vt:lpstr>Typy účtů podle účelu</vt:lpstr>
      <vt:lpstr>Běžný účet</vt:lpstr>
      <vt:lpstr>Zřízení běžného účtu</vt:lpstr>
      <vt:lpstr>Služby k účtům</vt:lpstr>
      <vt:lpstr>Druhy úvěrů</vt:lpstr>
      <vt:lpstr>Nejznámější banky v ČR</vt:lpstr>
      <vt:lpstr>Kontrolní otázky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Služby peněžních ústavů</dc:title>
  <dc:creator>uzivatel</dc:creator>
  <cp:lastModifiedBy>uzivatel</cp:lastModifiedBy>
  <cp:revision>20</cp:revision>
  <dcterms:created xsi:type="dcterms:W3CDTF">2013-04-07T16:16:59Z</dcterms:created>
  <dcterms:modified xsi:type="dcterms:W3CDTF">2013-06-23T18:42:54Z</dcterms:modified>
</cp:coreProperties>
</file>