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79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150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4127926"/>
              </p:ext>
            </p:extLst>
          </p:nvPr>
        </p:nvGraphicFramePr>
        <p:xfrm>
          <a:off x="323850" y="1196975"/>
          <a:ext cx="8642350" cy="4330642"/>
        </p:xfrm>
        <a:graphic>
          <a:graphicData uri="http://schemas.openxmlformats.org/drawingml/2006/table">
            <a:tbl>
              <a:tblPr/>
              <a:tblGrid>
                <a:gridCol w="2784475"/>
                <a:gridCol w="5857875"/>
              </a:tblGrid>
              <a:tr h="236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Mgr. Věra Dudová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Hledání zaměstnání, nezaměstnanost, úřady práce, rekvalifikace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Výuka občanské nauky v 2. ročníku odborného učiliště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Č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í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1.5.2012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–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 30.03.2014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3337" name="Picture 30" descr="logolinkI_b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0"/>
            <a:ext cx="3529013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38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40597569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 idx="4294967295"/>
          </p:nvPr>
        </p:nvSpPr>
        <p:spPr>
          <a:xfrm>
            <a:off x="0" y="285750"/>
            <a:ext cx="8229600" cy="1143000"/>
          </a:xfrm>
        </p:spPr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900613"/>
          </a:xfrm>
        </p:spPr>
        <p:txBody>
          <a:bodyPr>
            <a:normAutofit fontScale="92500" lnSpcReduction="10000"/>
          </a:bodyPr>
          <a:lstStyle/>
          <a:p>
            <a:pPr marL="274320" fontAlgn="auto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3200" dirty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3200" u="sng" dirty="0">
                <a:latin typeface="Arial" charset="0"/>
                <a:cs typeface="Arial" charset="0"/>
              </a:rPr>
              <a:t>Výuka občanské nauky v </a:t>
            </a:r>
            <a:r>
              <a:rPr lang="cs-CZ" sz="3200" u="sng" dirty="0" smtClean="0">
                <a:latin typeface="Arial" charset="0"/>
                <a:cs typeface="Arial" charset="0"/>
              </a:rPr>
              <a:t>2.</a:t>
            </a:r>
            <a:r>
              <a:rPr lang="cs-CZ" sz="3200" u="sng" dirty="0">
                <a:latin typeface="Arial" charset="0"/>
                <a:cs typeface="Arial" charset="0"/>
              </a:rPr>
              <a:t> ročníku odborného učiliště </a:t>
            </a:r>
            <a:r>
              <a:rPr lang="cs-CZ" sz="3200" dirty="0" smtClean="0">
                <a:latin typeface="Arial" charset="0"/>
                <a:cs typeface="Arial" charset="0"/>
              </a:rPr>
              <a:t>je aktivizace žáků  v hodinách občanské nauky a jejich orientace v základních odvětvích práva, se kterými se mohou setkat ve svém životě. Rovněž další témata jsou  vyučována s důrazem na praktický život. </a:t>
            </a:r>
            <a:r>
              <a:rPr lang="cs-CZ" sz="3200" dirty="0">
                <a:latin typeface="Arial" charset="0"/>
                <a:cs typeface="Arial" charset="0"/>
              </a:rPr>
              <a:t>Jednotlivé </a:t>
            </a:r>
            <a:r>
              <a:rPr lang="cs-CZ" sz="3200" dirty="0" err="1">
                <a:latin typeface="Arial" charset="0"/>
                <a:cs typeface="Arial" charset="0"/>
              </a:rPr>
              <a:t>DUMy</a:t>
            </a:r>
            <a:r>
              <a:rPr lang="cs-CZ" sz="3200" dirty="0">
                <a:latin typeface="Arial" charset="0"/>
                <a:cs typeface="Arial" charset="0"/>
              </a:rPr>
              <a:t> (prezentace) v této sadě se zabývají především oblastmi práva a postavením člověka ve společnosti.</a:t>
            </a:r>
          </a:p>
          <a:p>
            <a:pPr marL="274320" fontAlgn="auto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3200" dirty="0">
                <a:latin typeface="Arial" charset="0"/>
                <a:cs typeface="Arial" charset="0"/>
              </a:rPr>
              <a:t>Konkrétně tato prezentace je zaměřena </a:t>
            </a:r>
            <a:r>
              <a:rPr lang="cs-CZ" sz="3200" dirty="0" smtClean="0">
                <a:latin typeface="Arial" charset="0"/>
                <a:cs typeface="Arial" charset="0"/>
              </a:rPr>
              <a:t>na </a:t>
            </a:r>
            <a:r>
              <a:rPr lang="cs-CZ" sz="3200" u="sng" dirty="0" smtClean="0">
                <a:latin typeface="Arial" charset="0"/>
                <a:cs typeface="Arial" charset="0"/>
              </a:rPr>
              <a:t>hledání práce a problematiku nezaměstnanosti. </a:t>
            </a:r>
            <a:endParaRPr lang="cs-CZ" sz="32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013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8350696" cy="1470025"/>
          </a:xfrm>
        </p:spPr>
        <p:txBody>
          <a:bodyPr>
            <a:normAutofit/>
          </a:bodyPr>
          <a:lstStyle/>
          <a:p>
            <a:r>
              <a:rPr lang="cs-CZ" dirty="0" smtClean="0"/>
              <a:t>Hledání zaměstnání, nezaměstnanost,</a:t>
            </a:r>
            <a:br>
              <a:rPr lang="cs-CZ" dirty="0" smtClean="0"/>
            </a:br>
            <a:r>
              <a:rPr lang="cs-CZ" dirty="0" smtClean="0"/>
              <a:t>úřady práce, rekvalifikace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630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Hledání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Dospělý člověk má zodpovědnost za sebe </a:t>
            </a:r>
          </a:p>
          <a:p>
            <a:pPr marL="0" indent="0">
              <a:buNone/>
            </a:pPr>
            <a:r>
              <a:rPr lang="cs-CZ" dirty="0" smtClean="0"/>
              <a:t> a založí-li rodinu, i za ni.</a:t>
            </a:r>
          </a:p>
          <a:p>
            <a:pPr marL="0" indent="0">
              <a:buNone/>
            </a:pPr>
            <a:r>
              <a:rPr lang="cs-CZ" dirty="0" smtClean="0"/>
              <a:t>Čestný člověk si obstarává prostředky k obživě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rací. Při hledání zaměstnání má dvě možnosti :</a:t>
            </a:r>
          </a:p>
          <a:p>
            <a:pPr marL="514350" indent="-514350">
              <a:buAutoNum type="arabicPeriod"/>
            </a:pPr>
            <a:r>
              <a:rPr lang="cs-CZ" dirty="0"/>
              <a:t>s</a:t>
            </a:r>
            <a:r>
              <a:rPr lang="cs-CZ" dirty="0" smtClean="0"/>
              <a:t>amostatně podnikat,</a:t>
            </a:r>
          </a:p>
          <a:p>
            <a:pPr marL="514350" indent="-514350">
              <a:buAutoNum type="arabicPeriod"/>
            </a:pPr>
            <a:r>
              <a:rPr lang="cs-CZ" dirty="0"/>
              <a:t>v</a:t>
            </a:r>
            <a:r>
              <a:rPr lang="cs-CZ" dirty="0" smtClean="0"/>
              <a:t>stoupit do zaměstnání jako zaměstnanec.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Občan, kterému se nedaří získat zaměstnání,</a:t>
            </a:r>
          </a:p>
          <a:p>
            <a:pPr marL="0" indent="0">
              <a:buNone/>
            </a:pPr>
            <a:r>
              <a:rPr lang="cs-CZ" dirty="0" smtClean="0"/>
              <a:t> může požádat o pomoc úřad práce.</a:t>
            </a:r>
            <a:endParaRPr lang="cs-CZ" dirty="0"/>
          </a:p>
        </p:txBody>
      </p:sp>
      <p:pic>
        <p:nvPicPr>
          <p:cNvPr id="3074" name="Picture 2" descr="C:\Users\uzivatel\AppData\Local\Microsoft\Windows\Temporary Internet Files\Content.IE5\FY956EWS\MC900398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25144"/>
            <a:ext cx="1965960" cy="1849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27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98884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Lidé hledají práci a zaměstnavatelé hledají pracovníky. Tak se vytváří trh práce. Lidská práce je na tomto trhu zbožím.</a:t>
            </a:r>
          </a:p>
          <a:p>
            <a:pPr marL="0" indent="0">
              <a:buNone/>
            </a:pPr>
            <a:r>
              <a:rPr lang="cs-CZ" dirty="0" smtClean="0"/>
              <a:t>Když člověk nabízí své pracovní dovednosti, obvykle napíše </a:t>
            </a:r>
            <a:r>
              <a:rPr lang="cs-CZ" b="1" dirty="0" smtClean="0"/>
              <a:t>žádost o přijetí do pracovního poměru</a:t>
            </a:r>
            <a:r>
              <a:rPr lang="cs-CZ" dirty="0" smtClean="0"/>
              <a:t>. Zaměstnavatelé většinou žádají tzv. </a:t>
            </a:r>
            <a:r>
              <a:rPr lang="cs-CZ" b="1" dirty="0" smtClean="0"/>
              <a:t>profesní životopis</a:t>
            </a:r>
            <a:r>
              <a:rPr lang="cs-CZ" dirty="0" smtClean="0"/>
              <a:t>, ve kterém uvádíme základní údaje o své osobě, vzdělání, praxi apod.</a:t>
            </a:r>
          </a:p>
        </p:txBody>
      </p:sp>
      <p:pic>
        <p:nvPicPr>
          <p:cNvPr id="2050" name="Picture 2" descr="C:\Users\uzivatel\AppData\Local\Microsoft\Windows\Temporary Internet Files\Content.IE5\H2TFLGTX\MC9003984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941168"/>
            <a:ext cx="1994306" cy="1728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7398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Možnosti hledání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Úřady práce</a:t>
            </a:r>
          </a:p>
          <a:p>
            <a:r>
              <a:rPr lang="cs-CZ" dirty="0" smtClean="0"/>
              <a:t>Doporučení známých</a:t>
            </a:r>
          </a:p>
          <a:p>
            <a:r>
              <a:rPr lang="cs-CZ" dirty="0" smtClean="0"/>
              <a:t>Osobní návštěva či zaslání žádostí do vytypovaných firem</a:t>
            </a:r>
          </a:p>
          <a:p>
            <a:r>
              <a:rPr lang="cs-CZ" dirty="0" smtClean="0"/>
              <a:t>Různé zprostředkovatelské firmy</a:t>
            </a:r>
          </a:p>
          <a:p>
            <a:r>
              <a:rPr lang="cs-CZ" dirty="0" smtClean="0"/>
              <a:t>Speciální inzertní noviny nebo inzertní přílohy </a:t>
            </a:r>
          </a:p>
          <a:p>
            <a:pPr marL="0" indent="0">
              <a:buNone/>
            </a:pPr>
            <a:r>
              <a:rPr lang="cs-CZ" dirty="0" smtClean="0"/>
              <a:t>    v denním tisku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uzivatel\AppData\Local\Microsoft\Windows\Temporary Internet Files\Content.IE5\FY956EWS\MP9004003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293095"/>
            <a:ext cx="1605108" cy="2406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668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Nezaměstnanost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Člověk, který nemá práci, se stává nezaměstnaným.</a:t>
            </a:r>
          </a:p>
          <a:p>
            <a:r>
              <a:rPr lang="cs-CZ" dirty="0" smtClean="0"/>
              <a:t>Nezaměstnanost může člověku přinést problémy </a:t>
            </a:r>
            <a:r>
              <a:rPr lang="cs-CZ" b="1" dirty="0" smtClean="0"/>
              <a:t>ekonomické</a:t>
            </a:r>
            <a:r>
              <a:rPr lang="cs-CZ" dirty="0" smtClean="0"/>
              <a:t> ( má málo peněz),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ale i </a:t>
            </a:r>
            <a:r>
              <a:rPr lang="cs-CZ" b="1" dirty="0" smtClean="0"/>
              <a:t>psychické</a:t>
            </a:r>
            <a:r>
              <a:rPr lang="cs-CZ" dirty="0" smtClean="0"/>
              <a:t> ( cítí se zbytečným, </a:t>
            </a:r>
          </a:p>
          <a:p>
            <a:pPr marL="0" indent="0">
              <a:buNone/>
            </a:pPr>
            <a:r>
              <a:rPr lang="cs-CZ" dirty="0" smtClean="0"/>
              <a:t>    neužitečným).</a:t>
            </a:r>
          </a:p>
          <a:p>
            <a:pPr marL="0" indent="0">
              <a:buNone/>
            </a:pPr>
            <a:r>
              <a:rPr lang="cs-CZ" dirty="0" smtClean="0"/>
              <a:t>    V současné době je nezaměstnanost velkým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problémem v řadě států, včetně ČR.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3" name="Picture 3" descr="C:\Users\uzivatel\AppData\Local\Microsoft\Windows\Temporary Internet Files\Content.IE5\ZPRZYMO0\MP9004491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013176"/>
            <a:ext cx="2459765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8156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využít dobu nezaměstnanosti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Průběžné soustavné hledání práce</a:t>
            </a:r>
          </a:p>
          <a:p>
            <a:r>
              <a:rPr lang="cs-CZ" dirty="0" smtClean="0"/>
              <a:t>Další vzdělávání, rekvalifikační kurzy</a:t>
            </a:r>
          </a:p>
          <a:p>
            <a:r>
              <a:rPr lang="cs-CZ" dirty="0" smtClean="0"/>
              <a:t>Příležitostná práce – brigáda</a:t>
            </a:r>
          </a:p>
          <a:p>
            <a:r>
              <a:rPr lang="cs-CZ" dirty="0" smtClean="0"/>
              <a:t>Práce doma, pomoc v rodině</a:t>
            </a:r>
          </a:p>
          <a:p>
            <a:endParaRPr lang="cs-CZ" dirty="0"/>
          </a:p>
        </p:txBody>
      </p:sp>
      <p:pic>
        <p:nvPicPr>
          <p:cNvPr id="4099" name="Picture 3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284984"/>
            <a:ext cx="1869034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zivatel\AppData\Local\Microsoft\Windows\Temporary Internet Files\Content.IE5\H2TFLGTX\MP9003997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25144"/>
            <a:ext cx="2814816" cy="1875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zivatel\AppData\Local\Microsoft\Windows\Temporary Internet Files\Content.IE5\H2TFLGTX\MP9004424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17032"/>
            <a:ext cx="2759204" cy="1834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010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Pomoc státu nezaměstnaným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Člověk, který se stane nezaměstnaným, má určitá práva. Jsou to: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rávo na zprostředkování pracovního uplatnění,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rávo na rekvalifikaci ( přeškolení),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rávo na hmotné zabezpečení (podporu)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případě ztráty zaměstnání – při splnění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určitých podmínek.</a:t>
            </a:r>
          </a:p>
          <a:p>
            <a:pPr marL="0" indent="0">
              <a:buNone/>
            </a:pPr>
            <a:r>
              <a:rPr lang="cs-CZ" dirty="0" smtClean="0"/>
              <a:t>V případě ztráty zaměstnání je nutné se okamžitě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lásit na příslušném úřadě práce a spolupracovat 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 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7893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Úřady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Jsou zřizovány státem a pracují ve všech větších městech.</a:t>
            </a:r>
          </a:p>
          <a:p>
            <a:pPr marL="0" indent="0">
              <a:buNone/>
            </a:pPr>
            <a:r>
              <a:rPr lang="cs-CZ" dirty="0" smtClean="0"/>
              <a:t>Hlavní úkoly ÚP:</a:t>
            </a:r>
          </a:p>
          <a:p>
            <a:pPr>
              <a:buFontTx/>
              <a:buChar char="-"/>
            </a:pPr>
            <a:r>
              <a:rPr lang="cs-CZ" dirty="0" smtClean="0"/>
              <a:t>Vedou </a:t>
            </a:r>
            <a:r>
              <a:rPr lang="cs-CZ" dirty="0"/>
              <a:t>e</a:t>
            </a:r>
            <a:r>
              <a:rPr lang="cs-CZ" dirty="0" smtClean="0"/>
              <a:t>videnci volných pracovních míst</a:t>
            </a:r>
          </a:p>
          <a:p>
            <a:pPr>
              <a:buFontTx/>
              <a:buChar char="-"/>
            </a:pPr>
            <a:r>
              <a:rPr lang="cs-CZ" dirty="0" smtClean="0"/>
              <a:t>Rozhodují o nároku na podporu v nezaměstnanosti</a:t>
            </a:r>
          </a:p>
          <a:p>
            <a:pPr>
              <a:buFontTx/>
              <a:buChar char="-"/>
            </a:pPr>
            <a:r>
              <a:rPr lang="cs-CZ" dirty="0" smtClean="0"/>
              <a:t>Poskytují poradenství uchazečům o zaměstnání</a:t>
            </a:r>
          </a:p>
          <a:p>
            <a:pPr>
              <a:buFontTx/>
              <a:buChar char="-"/>
            </a:pPr>
            <a:r>
              <a:rPr lang="cs-CZ" dirty="0" smtClean="0"/>
              <a:t>Vedou seznamy uchazečů o zaměstnání</a:t>
            </a:r>
          </a:p>
          <a:p>
            <a:pPr marL="0" indent="0">
              <a:buNone/>
            </a:pPr>
            <a:r>
              <a:rPr lang="cs-CZ" dirty="0" smtClean="0"/>
              <a:t>    Poskytují poradenství při volbě povolání žákům škol</a:t>
            </a:r>
          </a:p>
          <a:p>
            <a:pPr>
              <a:buFontTx/>
              <a:buChar char="-"/>
            </a:pPr>
            <a:r>
              <a:rPr lang="cs-CZ" dirty="0" smtClean="0"/>
              <a:t>Informují zaměstnavatele o vhodných uchazečích o zaměstnání</a:t>
            </a:r>
          </a:p>
          <a:p>
            <a:pPr>
              <a:buFontTx/>
              <a:buChar char="-"/>
            </a:pPr>
            <a:r>
              <a:rPr lang="cs-CZ" dirty="0" smtClean="0"/>
              <a:t>Zprostředkovávají možnost rekvalifikace</a:t>
            </a:r>
          </a:p>
          <a:p>
            <a:pPr>
              <a:buFontTx/>
              <a:buChar char="-"/>
            </a:pPr>
            <a:r>
              <a:rPr lang="cs-CZ" dirty="0" smtClean="0"/>
              <a:t>Spolupracují s orgány sociálního zabezpečení při žádostech o sociální dávky</a:t>
            </a:r>
          </a:p>
        </p:txBody>
      </p:sp>
    </p:spTree>
    <p:extLst>
      <p:ext uri="{BB962C8B-B14F-4D97-AF65-F5344CB8AC3E}">
        <p14:creationId xmlns:p14="http://schemas.microsoft.com/office/powerpoint/2010/main" val="4088641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Rekvalifikace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Rekvalifikace je přeškolení na podobné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ebo zcela nové povolání.</a:t>
            </a:r>
          </a:p>
          <a:p>
            <a:pPr marL="0" indent="0">
              <a:buNone/>
            </a:pPr>
            <a:r>
              <a:rPr lang="cs-CZ" dirty="0" smtClean="0"/>
              <a:t>Rekvalifikace probíhá většinou formou vzdělávacích kurzů, které jsou ukončeny zkouškou a vydáním dokladu o rekvalifikaci.</a:t>
            </a:r>
          </a:p>
          <a:p>
            <a:pPr marL="0" indent="0">
              <a:buNone/>
            </a:pPr>
            <a:r>
              <a:rPr lang="cs-CZ" dirty="0" smtClean="0"/>
              <a:t>Úřady práce organizují rekvalifikace na taková povolání, o něž je na trhu práce zájem.</a:t>
            </a:r>
          </a:p>
          <a:p>
            <a:pPr marL="0" indent="0">
              <a:buNone/>
            </a:pPr>
            <a:r>
              <a:rPr lang="cs-CZ" dirty="0" smtClean="0"/>
              <a:t>Po dobu rekvalifikace má uchazeč nárok na podporu v nezaměstnanosti. Pokud kurz ukončí bez vážného důvodu předčasně, je povinen uhradit náklady.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3563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Jaké jsou možnosti při hledání práce ?</a:t>
            </a:r>
          </a:p>
          <a:p>
            <a:pPr marL="457200" indent="-457200">
              <a:buAutoNum type="arabicPeriod"/>
            </a:pPr>
            <a:r>
              <a:rPr lang="cs-CZ" dirty="0" smtClean="0"/>
              <a:t>Jaké služby poskytují občanům úřady práce ?</a:t>
            </a:r>
          </a:p>
          <a:p>
            <a:pPr marL="457200" indent="-457200">
              <a:buAutoNum type="arabicPeriod"/>
            </a:pPr>
            <a:r>
              <a:rPr lang="cs-CZ" dirty="0" smtClean="0"/>
              <a:t>Co je to rekvalifikace ?</a:t>
            </a:r>
          </a:p>
          <a:p>
            <a:pPr marL="457200" indent="-457200">
              <a:buAutoNum type="arabicPeriod"/>
            </a:pPr>
            <a:r>
              <a:rPr lang="cs-CZ" dirty="0" smtClean="0"/>
              <a:t>Jaké údaje jsou důležité v profesním</a:t>
            </a:r>
          </a:p>
          <a:p>
            <a:pPr marL="0" indent="0">
              <a:buNone/>
            </a:pPr>
            <a:r>
              <a:rPr lang="cs-CZ" dirty="0" smtClean="0"/>
              <a:t>     životopise?</a:t>
            </a:r>
          </a:p>
          <a:p>
            <a:pPr marL="457200" indent="-457200">
              <a:buAutoNum type="arabicPeriod" startAt="5"/>
            </a:pPr>
            <a:r>
              <a:rPr lang="cs-CZ" dirty="0" smtClean="0"/>
              <a:t>Jaké jsou možnosti absolventů po ukončení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školy ? Kdy nejpozději se musíš zaregistrovat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na úřadě práce, pokud se ti nepodaří získat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zaměstnání ?</a:t>
            </a:r>
            <a:endParaRPr lang="cs-CZ" dirty="0"/>
          </a:p>
        </p:txBody>
      </p:sp>
      <p:pic>
        <p:nvPicPr>
          <p:cNvPr id="6154" name="Picture 10" descr="C:\Users\uzivatel\AppData\Local\Microsoft\Windows\Temporary Internet Files\Content.IE5\FY956EWS\MP9004491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218991"/>
            <a:ext cx="2165874" cy="162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uzivatel\AppData\Local\Microsoft\Windows\Temporary Internet Files\Content.IE5\LY3J2RC4\MP9004304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5057" y="188640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787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[1]</a:t>
            </a:r>
            <a:r>
              <a:rPr lang="cs-CZ" dirty="0" smtClean="0"/>
              <a:t> KOVAŘÍKOVÁ, Hana. </a:t>
            </a:r>
            <a:r>
              <a:rPr lang="cs-CZ" i="1" dirty="0" smtClean="0"/>
              <a:t>Občanská výchova pro odborná učiliště II. </a:t>
            </a:r>
            <a:r>
              <a:rPr lang="cs-CZ" dirty="0" smtClean="0"/>
              <a:t>Nakladatelství Septima, Praha 2005, ISBN 80-7216-223-3 </a:t>
            </a:r>
            <a:endParaRPr lang="cs-CZ" dirty="0" smtClean="0"/>
          </a:p>
          <a:p>
            <a:r>
              <a:rPr lang="cs-CZ" dirty="0" smtClean="0"/>
              <a:t>Ilustrace : www.office.microsoft.com.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5686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192</TotalTime>
  <Words>578</Words>
  <Application>Microsoft Office PowerPoint</Application>
  <PresentationFormat>Předvádění na obrazovce (4:3)</PresentationFormat>
  <Paragraphs>88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ANOTACE</vt:lpstr>
      <vt:lpstr>Hledání zaměstnání, nezaměstnanost, úřady práce, rekvalifikace </vt:lpstr>
      <vt:lpstr>Hledání práce</vt:lpstr>
      <vt:lpstr>Prezentace aplikace PowerPoint</vt:lpstr>
      <vt:lpstr>Možnosti hledání práce</vt:lpstr>
      <vt:lpstr>Nezaměstnanost</vt:lpstr>
      <vt:lpstr>Jak využít dobu nezaměstnanosti</vt:lpstr>
      <vt:lpstr>Pomoc státu nezaměstnaným</vt:lpstr>
      <vt:lpstr>Úřady práce</vt:lpstr>
      <vt:lpstr>Rekvalifikace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19</cp:revision>
  <dcterms:created xsi:type="dcterms:W3CDTF">2013-01-27T14:21:44Z</dcterms:created>
  <dcterms:modified xsi:type="dcterms:W3CDTF">2013-06-23T18:58:18Z</dcterms:modified>
</cp:coreProperties>
</file>