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5" r:id="rId2"/>
    <p:sldId id="276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7" r:id="rId21"/>
    <p:sldId id="273" r:id="rId2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792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FADA2B37-6E68-4A6D-A1BB-BDE45F03ED71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63398CC4-4331-467D-A82A-FB507CD835E9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FADA2B37-6E68-4A6D-A1BB-BDE45F03ED71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63398CC4-4331-467D-A82A-FB507CD835E9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FADA2B37-6E68-4A6D-A1BB-BDE45F03ED71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63398CC4-4331-467D-A82A-FB507CD835E9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A2B37-6E68-4A6D-A1BB-BDE45F03ED71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98CC4-4331-467D-A82A-FB507CD835E9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A2B37-6E68-4A6D-A1BB-BDE45F03ED71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98CC4-4331-467D-A82A-FB507CD835E9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ADA2B37-6E68-4A6D-A1BB-BDE45F03ED71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3398CC4-4331-467D-A82A-FB507CD835E9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A2B37-6E68-4A6D-A1BB-BDE45F03ED71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98CC4-4331-467D-A82A-FB507CD835E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FADA2B37-6E68-4A6D-A1BB-BDE45F03ED71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63398CC4-4331-467D-A82A-FB507CD835E9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ADA2B37-6E68-4A6D-A1BB-BDE45F03ED71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3398CC4-4331-467D-A82A-FB507CD835E9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A2B37-6E68-4A6D-A1BB-BDE45F03ED71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98CC4-4331-467D-A82A-FB507CD835E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A2B37-6E68-4A6D-A1BB-BDE45F03ED71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98CC4-4331-467D-A82A-FB507CD835E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FADA2B37-6E68-4A6D-A1BB-BDE45F03ED71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63398CC4-4331-467D-A82A-FB507CD835E9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vyplata.cz/statnisocialnipodpora/prispeveknabydleni.php" TargetMode="External"/><Relationship Id="rId7" Type="http://schemas.openxmlformats.org/officeDocument/2006/relationships/image" Target="../media/image10.jpeg"/><Relationship Id="rId2" Type="http://schemas.openxmlformats.org/officeDocument/2006/relationships/hyperlink" Target="http://www.vyplata.cz/statnisocialnipodpora/pridaveknadite.php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wmf"/><Relationship Id="rId5" Type="http://schemas.openxmlformats.org/officeDocument/2006/relationships/image" Target="../media/image8.wmf"/><Relationship Id="rId4" Type="http://schemas.openxmlformats.org/officeDocument/2006/relationships/hyperlink" Target="http://www.vyplata.cz/statnisocialnipodpora/porodne.php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vyplata.cz/statnisocialnipodpora/davkypestounskepece.php" TargetMode="External"/><Relationship Id="rId7" Type="http://schemas.openxmlformats.org/officeDocument/2006/relationships/image" Target="../media/image13.jpeg"/><Relationship Id="rId2" Type="http://schemas.openxmlformats.org/officeDocument/2006/relationships/hyperlink" Target="http://www.vyplata.cz/statnisocialnipodpora/rodicovskyprispevek.php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wmf"/><Relationship Id="rId5" Type="http://schemas.openxmlformats.org/officeDocument/2006/relationships/image" Target="../media/image11.wmf"/><Relationship Id="rId4" Type="http://schemas.openxmlformats.org/officeDocument/2006/relationships/hyperlink" Target="http://www.vyplata.cz/statnisocialnipodpora/pohrebne.php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w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psv.cz/cs/2" TargetMode="External"/><Relationship Id="rId2" Type="http://schemas.openxmlformats.org/officeDocument/2006/relationships/hyperlink" Target="http://www.vyplata.cz/statnisocialnipodpora.php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seminarky.cz/Socialni-politika-statu-davky-statni-socialni-podpory-13651" TargetMode="External"/><Relationship Id="rId4" Type="http://schemas.openxmlformats.org/officeDocument/2006/relationships/hyperlink" Target="http://www.mpsv.cz/files/clanky/14871/brozura_Pestounske_davky_2013.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0" y="0"/>
            <a:ext cx="9144000" cy="1196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graphicFrame>
        <p:nvGraphicFramePr>
          <p:cNvPr id="4150" name="Group 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8416324"/>
              </p:ext>
            </p:extLst>
          </p:nvPr>
        </p:nvGraphicFramePr>
        <p:xfrm>
          <a:off x="323850" y="1196975"/>
          <a:ext cx="8642350" cy="4330642"/>
        </p:xfrm>
        <a:graphic>
          <a:graphicData uri="http://schemas.openxmlformats.org/drawingml/2006/table">
            <a:tbl>
              <a:tblPr/>
              <a:tblGrid>
                <a:gridCol w="2784475"/>
                <a:gridCol w="5857875"/>
              </a:tblGrid>
              <a:tr h="2365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N</a:t>
                      </a:r>
                      <a:r>
                        <a:rPr kumimoji="0" lang="cs-CZ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/>
                          <a:cs typeface="Arial" charset="0"/>
                        </a:rPr>
                        <a:t>á</a:t>
                      </a:r>
                      <a:r>
                        <a:rPr kumimoji="0" lang="cs-CZ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zev S</a:t>
                      </a:r>
                      <a:r>
                        <a:rPr kumimoji="0" lang="cs-CZ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/>
                          <a:cs typeface="Arial" charset="0"/>
                        </a:rPr>
                        <a:t>Š</a:t>
                      </a:r>
                      <a:r>
                        <a:rPr kumimoji="0" lang="cs-CZ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SOU Uherský Brod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Autor: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Mgr. Věra Dudová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33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N</a:t>
                      </a:r>
                      <a:r>
                        <a:rPr kumimoji="0" lang="cs-CZ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/>
                          <a:cs typeface="Arial" charset="0"/>
                        </a:rPr>
                        <a:t>á</a:t>
                      </a:r>
                      <a:r>
                        <a:rPr kumimoji="0" lang="cs-CZ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zev prezentace (DUMu):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Sociální politika státu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33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N</a:t>
                      </a:r>
                      <a:r>
                        <a:rPr kumimoji="0" lang="cs-CZ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/>
                          <a:cs typeface="Arial" charset="0"/>
                        </a:rPr>
                        <a:t>á</a:t>
                      </a:r>
                      <a:r>
                        <a:rPr kumimoji="0" lang="cs-CZ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zev sady: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Výuka občanské nauky v 2. ročníku odborného učiliště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1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Č</a:t>
                      </a:r>
                      <a:r>
                        <a:rPr kumimoji="0" lang="cs-CZ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/>
                          <a:cs typeface="Arial" charset="0"/>
                        </a:rPr>
                        <a:t>í</a:t>
                      </a:r>
                      <a:r>
                        <a:rPr kumimoji="0" lang="cs-CZ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slo projektu: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CZ.1.07/1.5.00/34.0369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9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Datum vzniku: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1.5.2012 </a:t>
                      </a: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/>
                          <a:cs typeface="Arial" charset="0"/>
                        </a:rPr>
                        <a:t>–</a:t>
                      </a: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 30.03.2014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3337" name="Picture 30" descr="logolinkI_ba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00" y="0"/>
            <a:ext cx="3529013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38" name="Text Box 43"/>
          <p:cNvSpPr txBox="1">
            <a:spLocks noChangeArrowheads="1"/>
          </p:cNvSpPr>
          <p:nvPr/>
        </p:nvSpPr>
        <p:spPr bwMode="auto">
          <a:xfrm>
            <a:off x="468313" y="6021388"/>
            <a:ext cx="834866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i="1">
                <a:cs typeface="Arial" charset="0"/>
              </a:rPr>
              <a:t>Uvedení autoři, není-li uvedeno jinak, jsou autory tohoto výukového materiálu a všech jeho částí. Tento projekt je spolufinancován ESF a státním rozpočtem ČR.</a:t>
            </a:r>
          </a:p>
        </p:txBody>
      </p:sp>
    </p:spTree>
    <p:extLst>
      <p:ext uri="{BB962C8B-B14F-4D97-AF65-F5344CB8AC3E}">
        <p14:creationId xmlns:p14="http://schemas.microsoft.com/office/powerpoint/2010/main" val="322186989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/>
          <p:cNvSpPr>
            <a:spLocks noGrp="1"/>
          </p:cNvSpPr>
          <p:nvPr>
            <p:ph type="title" idx="4294967295"/>
          </p:nvPr>
        </p:nvSpPr>
        <p:spPr>
          <a:xfrm>
            <a:off x="0" y="285750"/>
            <a:ext cx="82296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b="1" dirty="0">
                <a:solidFill>
                  <a:schemeClr val="tx1"/>
                </a:solidFill>
              </a:rPr>
              <a:t>ANOTACE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0" y="1600200"/>
            <a:ext cx="8229600" cy="4829175"/>
          </a:xfrm>
        </p:spPr>
        <p:txBody>
          <a:bodyPr>
            <a:normAutofit fontScale="92500" lnSpcReduction="10000"/>
          </a:bodyPr>
          <a:lstStyle/>
          <a:p>
            <a:pPr marL="274320" fontAlgn="auto">
              <a:lnSpc>
                <a:spcPct val="80000"/>
              </a:lnSpc>
              <a:spcAft>
                <a:spcPts val="0"/>
              </a:spcAft>
              <a:buFont typeface="Wingdings"/>
              <a:buChar char=""/>
              <a:defRPr/>
            </a:pPr>
            <a:r>
              <a:rPr lang="cs-CZ" sz="3200" dirty="0">
                <a:latin typeface="Arial" charset="0"/>
                <a:cs typeface="Arial" charset="0"/>
              </a:rPr>
              <a:t>Záměrem této sady výukových materiálů s názvem </a:t>
            </a:r>
            <a:r>
              <a:rPr lang="cs-CZ" sz="3200" u="sng" dirty="0">
                <a:latin typeface="Arial" charset="0"/>
                <a:cs typeface="Arial" charset="0"/>
              </a:rPr>
              <a:t>Výuka občanské nauky v </a:t>
            </a:r>
            <a:r>
              <a:rPr lang="cs-CZ" sz="3200" u="sng" dirty="0" smtClean="0">
                <a:latin typeface="Arial" charset="0"/>
                <a:cs typeface="Arial" charset="0"/>
              </a:rPr>
              <a:t>2.</a:t>
            </a:r>
            <a:r>
              <a:rPr lang="cs-CZ" sz="3200" u="sng" dirty="0">
                <a:latin typeface="Arial" charset="0"/>
                <a:cs typeface="Arial" charset="0"/>
              </a:rPr>
              <a:t> ročníku odborného učiliště </a:t>
            </a:r>
            <a:r>
              <a:rPr lang="cs-CZ" sz="3200" dirty="0" smtClean="0">
                <a:latin typeface="Arial" charset="0"/>
                <a:cs typeface="Arial" charset="0"/>
              </a:rPr>
              <a:t>je aktivizace žáků  v hodinách občanské nauky a jejich orientace v základních odvětvích práva, se kterými se mohou setkat ve svém životě. Rovněž další témata jsou  vyučována s důrazem na praktický život. Jednotlivé </a:t>
            </a:r>
            <a:r>
              <a:rPr lang="cs-CZ" sz="3200" dirty="0" err="1" smtClean="0">
                <a:latin typeface="Arial" charset="0"/>
                <a:cs typeface="Arial" charset="0"/>
              </a:rPr>
              <a:t>DUMy</a:t>
            </a:r>
            <a:r>
              <a:rPr lang="cs-CZ" sz="3200" dirty="0" smtClean="0">
                <a:latin typeface="Arial" charset="0"/>
                <a:cs typeface="Arial" charset="0"/>
              </a:rPr>
              <a:t> (prezentace) v této sadě se zabývají především oblastmi práva a postavením člověka ve společnosti</a:t>
            </a:r>
            <a:r>
              <a:rPr lang="cs-CZ" sz="3200" dirty="0">
                <a:latin typeface="Arial" charset="0"/>
                <a:cs typeface="Arial" charset="0"/>
              </a:rPr>
              <a:t>.</a:t>
            </a:r>
          </a:p>
          <a:p>
            <a:pPr marL="274320" fontAlgn="auto">
              <a:lnSpc>
                <a:spcPct val="80000"/>
              </a:lnSpc>
              <a:spcAft>
                <a:spcPts val="0"/>
              </a:spcAft>
              <a:buFont typeface="Wingdings"/>
              <a:buChar char=""/>
              <a:defRPr/>
            </a:pPr>
            <a:r>
              <a:rPr lang="cs-CZ" sz="3200" dirty="0">
                <a:latin typeface="Arial" charset="0"/>
                <a:cs typeface="Arial" charset="0"/>
              </a:rPr>
              <a:t>Konkrétně tato prezentace je zaměřena na </a:t>
            </a:r>
            <a:r>
              <a:rPr lang="cs-CZ" sz="3200" u="sng" dirty="0" smtClean="0">
                <a:latin typeface="Arial" charset="0"/>
                <a:cs typeface="Arial" charset="0"/>
              </a:rPr>
              <a:t>oblast sociální politiky státu, na orientaci v sociálních dávkách.</a:t>
            </a:r>
            <a:endParaRPr lang="cs-CZ" sz="3200" u="sng" dirty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362130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/>
              <a:t>Sociální politika státu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2491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Cíle sociální politiky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cs-CZ" dirty="0"/>
              <a:t>p</a:t>
            </a:r>
            <a:r>
              <a:rPr lang="cs-CZ" dirty="0" smtClean="0"/>
              <a:t>oskytnout občanům sociálním jistoty</a:t>
            </a:r>
          </a:p>
          <a:p>
            <a:pPr>
              <a:buFontTx/>
              <a:buChar char="-"/>
            </a:pPr>
            <a:r>
              <a:rPr lang="cs-CZ" dirty="0"/>
              <a:t>u</a:t>
            </a:r>
            <a:r>
              <a:rPr lang="cs-CZ" dirty="0" smtClean="0"/>
              <a:t>možnit jim přiměřený životní způsob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a realizaci všech ústavou zaručených lidských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a občanských práv</a:t>
            </a:r>
          </a:p>
          <a:p>
            <a:pPr>
              <a:buFontTx/>
              <a:buChar char="-"/>
            </a:pPr>
            <a:r>
              <a:rPr lang="cs-CZ" dirty="0"/>
              <a:t>č</a:t>
            </a:r>
            <a:r>
              <a:rPr lang="cs-CZ" dirty="0" smtClean="0"/>
              <a:t>elit sociálnímu a ekonomickému ohrožení</a:t>
            </a:r>
          </a:p>
          <a:p>
            <a:pPr>
              <a:buFontTx/>
              <a:buChar char="-"/>
            </a:pPr>
            <a:r>
              <a:rPr lang="cs-CZ" dirty="0"/>
              <a:t>v</a:t>
            </a:r>
            <a:r>
              <a:rPr lang="cs-CZ" dirty="0" smtClean="0"/>
              <a:t>ytvářet příznivé podmínky pro rozvoj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jedinců a sociálních skupin, zejména rodin</a:t>
            </a:r>
            <a:endParaRPr lang="cs-CZ" dirty="0"/>
          </a:p>
        </p:txBody>
      </p:sp>
      <p:pic>
        <p:nvPicPr>
          <p:cNvPr id="1027" name="Picture 3" descr="C:\Users\uzivatel\AppData\Local\Microsoft\Windows\Temporary Internet Files\Content.IE5\FY956EWS\MP90044842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4772810"/>
            <a:ext cx="2880320" cy="1920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uzivatel\AppData\Local\Microsoft\Windows\Temporary Internet Files\Content.IE5\LY3J2RC4\MP90028953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16632"/>
            <a:ext cx="2351661" cy="1556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5104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Oblasti sociální politiky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cs-CZ" dirty="0" smtClean="0"/>
              <a:t>Hospodářská politika státu, včetně politiky zaměstnanosti a péče o nezaměstnané</a:t>
            </a:r>
          </a:p>
          <a:p>
            <a:pPr>
              <a:buFontTx/>
              <a:buChar char="-"/>
            </a:pPr>
            <a:r>
              <a:rPr lang="cs-CZ" dirty="0" smtClean="0"/>
              <a:t>Zdravotní politika, péče o zdraví občanů</a:t>
            </a:r>
          </a:p>
          <a:p>
            <a:pPr>
              <a:buFontTx/>
              <a:buChar char="-"/>
            </a:pPr>
            <a:r>
              <a:rPr lang="cs-CZ" dirty="0" smtClean="0"/>
              <a:t>Kulturní a školská politika</a:t>
            </a:r>
          </a:p>
          <a:p>
            <a:pPr>
              <a:buFontTx/>
              <a:buChar char="-"/>
            </a:pPr>
            <a:r>
              <a:rPr lang="cs-CZ" dirty="0" smtClean="0"/>
              <a:t>Bytová politika</a:t>
            </a:r>
          </a:p>
          <a:p>
            <a:pPr>
              <a:buFontTx/>
              <a:buChar char="-"/>
            </a:pPr>
            <a:r>
              <a:rPr lang="cs-CZ" dirty="0" smtClean="0"/>
              <a:t>Dávky státní sociální podpory </a:t>
            </a:r>
            <a:endParaRPr lang="cs-CZ" dirty="0"/>
          </a:p>
        </p:txBody>
      </p:sp>
      <p:pic>
        <p:nvPicPr>
          <p:cNvPr id="2052" name="Picture 4" descr="C:\Users\uzivatel\AppData\Local\Microsoft\Windows\Temporary Internet Files\Content.IE5\FY956EWS\MP90043928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4149080"/>
            <a:ext cx="3429822" cy="2410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8065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Dávky státní sociální politiky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Každý občan by mě být sám aktivní a snažit</a:t>
            </a:r>
          </a:p>
          <a:p>
            <a:pPr marL="0" indent="0">
              <a:buNone/>
            </a:pPr>
            <a:r>
              <a:rPr lang="cs-CZ" dirty="0" smtClean="0"/>
              <a:t>s</a:t>
            </a:r>
            <a:r>
              <a:rPr lang="cs-CZ" dirty="0"/>
              <a:t>e</a:t>
            </a:r>
            <a:r>
              <a:rPr lang="cs-CZ" dirty="0" smtClean="0"/>
              <a:t> zabezpečit si své potřeby. Teprve když občan není schopen se o své potřeby postarat, nastupuje pomoc státu.</a:t>
            </a:r>
          </a:p>
          <a:p>
            <a:pPr marL="0" indent="0">
              <a:buNone/>
            </a:pPr>
            <a:r>
              <a:rPr lang="cs-CZ" dirty="0" smtClean="0"/>
              <a:t>V každém vyspělém státě je zvláštní péče věnována dětem, postiženým občanům</a:t>
            </a:r>
          </a:p>
          <a:p>
            <a:pPr marL="0" indent="0">
              <a:buNone/>
            </a:pPr>
            <a:r>
              <a:rPr lang="cs-CZ" dirty="0"/>
              <a:t>a</a:t>
            </a:r>
            <a:r>
              <a:rPr lang="cs-CZ" dirty="0" smtClean="0"/>
              <a:t> starým lidem, kteří jsou nejvíce ohroženi.</a:t>
            </a:r>
            <a:endParaRPr lang="cs-CZ" dirty="0"/>
          </a:p>
        </p:txBody>
      </p:sp>
      <p:pic>
        <p:nvPicPr>
          <p:cNvPr id="3074" name="Picture 2" descr="C:\Users\uzivatel\AppData\Local\Microsoft\Windows\Temporary Internet Files\Content.IE5\ZPRZYMO0\MC90035901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005064"/>
            <a:ext cx="1535729" cy="2505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zivatel\AppData\Local\Microsoft\Windows\Temporary Internet Files\Content.IE5\H2TFLGTX\MP90040755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4533352"/>
            <a:ext cx="2987824" cy="1991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7067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Druhy sociálních dávek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/>
              <a:t>    1</a:t>
            </a:r>
            <a:r>
              <a:rPr lang="cs-CZ" b="1" dirty="0"/>
              <a:t>. Dávky testované tj. poskytované </a:t>
            </a:r>
            <a:endParaRPr lang="cs-CZ" b="1" dirty="0" smtClean="0"/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v </a:t>
            </a:r>
            <a:r>
              <a:rPr lang="cs-CZ" b="1" dirty="0"/>
              <a:t>závislosti na výši příjmu:</a:t>
            </a:r>
            <a:endParaRPr lang="cs-CZ" dirty="0"/>
          </a:p>
          <a:p>
            <a:r>
              <a:rPr lang="cs-CZ" u="sng" dirty="0">
                <a:hlinkClick r:id="rId2"/>
              </a:rPr>
              <a:t>přídavek na dítě</a:t>
            </a:r>
            <a:endParaRPr lang="cs-CZ" dirty="0"/>
          </a:p>
          <a:p>
            <a:r>
              <a:rPr lang="cs-CZ" u="sng" dirty="0">
                <a:hlinkClick r:id="rId3"/>
              </a:rPr>
              <a:t>příspěvek na bydlení</a:t>
            </a:r>
            <a:endParaRPr lang="cs-CZ" dirty="0"/>
          </a:p>
          <a:p>
            <a:r>
              <a:rPr lang="cs-CZ" u="sng" dirty="0">
                <a:hlinkClick r:id="rId4"/>
              </a:rPr>
              <a:t>porodné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098" name="Picture 2" descr="C:\Users\uzivatel\AppData\Local\Microsoft\Windows\Temporary Internet Files\Content.IE5\ZPRZYMO0\MC90036099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780928"/>
            <a:ext cx="1565453" cy="1838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uzivatel\AppData\Local\Microsoft\Windows\Temporary Internet Files\Content.IE5\LY3J2RC4\MC90044208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4437112"/>
            <a:ext cx="1882775" cy="168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uzivatel\AppData\Local\Microsoft\Windows\Temporary Internet Files\Content.IE5\ZPRZYMO0\MP900448287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43608" y="3924027"/>
            <a:ext cx="1805947" cy="2708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3529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/>
              <a:t>  2</a:t>
            </a:r>
            <a:r>
              <a:rPr lang="cs-CZ" b="1" dirty="0"/>
              <a:t>. Dávky netestované (ostatní dávky):</a:t>
            </a:r>
            <a:endParaRPr lang="cs-CZ" dirty="0"/>
          </a:p>
          <a:p>
            <a:r>
              <a:rPr lang="cs-CZ" u="sng" dirty="0">
                <a:hlinkClick r:id="rId2"/>
              </a:rPr>
              <a:t>rodičovský příspěvek</a:t>
            </a:r>
            <a:endParaRPr lang="cs-CZ" dirty="0"/>
          </a:p>
          <a:p>
            <a:r>
              <a:rPr lang="cs-CZ" u="sng" dirty="0">
                <a:hlinkClick r:id="rId3"/>
              </a:rPr>
              <a:t>dávky pěstounské péče</a:t>
            </a:r>
            <a:endParaRPr lang="cs-CZ" dirty="0"/>
          </a:p>
          <a:p>
            <a:r>
              <a:rPr lang="cs-CZ" u="sng" dirty="0">
                <a:hlinkClick r:id="rId4"/>
              </a:rPr>
              <a:t>pohřebné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5126" name="Picture 6" descr="C:\Users\uzivatel\AppData\Local\Microsoft\Windows\Temporary Internet Files\Content.IE5\ZPRZYMO0\MC90039735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853" y="2204864"/>
            <a:ext cx="1268273" cy="1812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C:\Users\uzivatel\AppData\Local\Microsoft\Windows\Temporary Internet Files\Content.IE5\FY956EWS\MC90033290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622" y="4039362"/>
            <a:ext cx="2088258" cy="1405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9" name="Picture 9" descr="C:\Users\uzivatel\AppData\Local\Microsoft\Windows\Temporary Internet Files\Content.IE5\H2TFLGTX\MP900400261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7100" y="3861048"/>
            <a:ext cx="3351604" cy="2236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6776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Dávky v hmotné nouzi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Dávkami</a:t>
            </a:r>
            <a:r>
              <a:rPr lang="cs-CZ" dirty="0"/>
              <a:t>, kterými se řeší pomoc v hmotné nouzi, jsou:</a:t>
            </a:r>
          </a:p>
          <a:p>
            <a:pPr marL="0" indent="0">
              <a:buNone/>
            </a:pPr>
            <a:r>
              <a:rPr lang="cs-CZ" b="1" dirty="0" smtClean="0"/>
              <a:t>      - </a:t>
            </a:r>
            <a:r>
              <a:rPr lang="cs-CZ" sz="3200" b="1" dirty="0" smtClean="0"/>
              <a:t>příspěvek </a:t>
            </a:r>
            <a:r>
              <a:rPr lang="cs-CZ" sz="3200" b="1" dirty="0"/>
              <a:t>na </a:t>
            </a:r>
            <a:r>
              <a:rPr lang="cs-CZ" sz="3200" b="1" dirty="0" smtClean="0"/>
              <a:t>živobytí</a:t>
            </a:r>
            <a:endParaRPr lang="cs-CZ" sz="3200" b="1" dirty="0"/>
          </a:p>
          <a:p>
            <a:pPr marL="457200" lvl="1" indent="0">
              <a:buNone/>
            </a:pPr>
            <a:r>
              <a:rPr lang="cs-CZ" sz="3200" b="1" dirty="0" smtClean="0"/>
              <a:t> - doplatek </a:t>
            </a:r>
            <a:r>
              <a:rPr lang="cs-CZ" sz="3200" b="1" dirty="0"/>
              <a:t>na bydlení</a:t>
            </a:r>
          </a:p>
          <a:p>
            <a:pPr marL="457200" lvl="1" indent="0">
              <a:buNone/>
            </a:pPr>
            <a:r>
              <a:rPr lang="cs-CZ" sz="3200" b="1" dirty="0" smtClean="0"/>
              <a:t> - mimořádná </a:t>
            </a:r>
            <a:r>
              <a:rPr lang="cs-CZ" sz="3200" b="1" dirty="0"/>
              <a:t>okamžitá pomoc</a:t>
            </a:r>
          </a:p>
          <a:p>
            <a:r>
              <a:rPr lang="cs-CZ" dirty="0"/>
              <a:t>O dávkách pomoci v hmotné nouzi rozhodují 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a </a:t>
            </a:r>
            <a:r>
              <a:rPr lang="cs-CZ" dirty="0"/>
              <a:t>vyplácejí je příslušné krajské pobočky Úřadu </a:t>
            </a:r>
            <a:r>
              <a:rPr lang="cs-CZ" dirty="0" smtClean="0"/>
              <a:t>   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    práce ČR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67982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4189" y="404664"/>
            <a:ext cx="8229600" cy="1143000"/>
          </a:xfrm>
        </p:spPr>
        <p:txBody>
          <a:bodyPr/>
          <a:lstStyle/>
          <a:p>
            <a:r>
              <a:rPr lang="cs-CZ" b="1" dirty="0" smtClean="0"/>
              <a:t>Dávky státní sociální podpory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/>
              <a:t>    Přídavek </a:t>
            </a:r>
            <a:r>
              <a:rPr lang="cs-CZ" b="1" dirty="0"/>
              <a:t>na dítě</a:t>
            </a:r>
          </a:p>
          <a:p>
            <a:r>
              <a:rPr lang="cs-CZ" dirty="0"/>
              <a:t>Přídavek na dítě je základní dlouhodobou dávkou poskytovanou rodinám s dětmi. Nárok mají rodiny s příjmem </a:t>
            </a:r>
            <a:r>
              <a:rPr lang="cs-CZ" b="1" dirty="0"/>
              <a:t>do 2,4násobku životního minima</a:t>
            </a:r>
            <a:r>
              <a:rPr lang="cs-CZ" dirty="0"/>
              <a:t>. Přídavek na dítě je poskytován ve třech výších podle věku dítěte.</a:t>
            </a:r>
          </a:p>
          <a:p>
            <a:endParaRPr lang="cs-CZ" dirty="0"/>
          </a:p>
        </p:txBody>
      </p:sp>
      <p:pic>
        <p:nvPicPr>
          <p:cNvPr id="6146" name="Picture 2" descr="C:\Users\uzivatel\AppData\Local\Microsoft\Windows\Temporary Internet Files\Content.IE5\ZPRZYMO0\MP90039995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6592" y="4077072"/>
            <a:ext cx="3901440" cy="2599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6842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323663"/>
            <a:ext cx="8229600" cy="1143000"/>
          </a:xfrm>
        </p:spPr>
        <p:txBody>
          <a:bodyPr/>
          <a:lstStyle/>
          <a:p>
            <a:r>
              <a:rPr lang="cs-CZ" b="1" dirty="0" smtClean="0"/>
              <a:t>Výše přídavku na dítě</a:t>
            </a:r>
            <a:endParaRPr lang="cs-CZ" b="1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</p:nvPr>
        </p:nvGraphicFramePr>
        <p:xfrm>
          <a:off x="1009650" y="3211671"/>
          <a:ext cx="7124700" cy="1303020"/>
        </p:xfrm>
        <a:graphic>
          <a:graphicData uri="http://schemas.openxmlformats.org/drawingml/2006/table">
            <a:tbl>
              <a:tblPr/>
              <a:tblGrid>
                <a:gridCol w="3562350"/>
                <a:gridCol w="3562350"/>
              </a:tblGrid>
              <a:tr h="0">
                <a:tc>
                  <a:txBody>
                    <a:bodyPr/>
                    <a:lstStyle/>
                    <a:p>
                      <a:r>
                        <a:rPr lang="cs-CZ">
                          <a:solidFill>
                            <a:srgbClr val="000000"/>
                          </a:solidFill>
                          <a:effectLst/>
                          <a:latin typeface="Arial CE"/>
                        </a:rPr>
                        <a:t>Věk nezaopatřeného dítěte</a:t>
                      </a:r>
                    </a:p>
                  </a:txBody>
                  <a:tcPr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solidFill>
                            <a:srgbClr val="000000"/>
                          </a:solidFill>
                          <a:effectLst/>
                          <a:latin typeface="Arial CE"/>
                        </a:rPr>
                        <a:t>Přídavek na dítě v Kč měsíčně</a:t>
                      </a:r>
                    </a:p>
                  </a:txBody>
                  <a:tcPr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cs-CZ">
                          <a:solidFill>
                            <a:srgbClr val="000000"/>
                          </a:solidFill>
                          <a:effectLst/>
                          <a:latin typeface="Arial CE"/>
                        </a:rPr>
                        <a:t>do 6 let</a:t>
                      </a:r>
                    </a:p>
                  </a:txBody>
                  <a:tcPr marL="19050" marR="19050" marT="19050" marB="1905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>
                          <a:solidFill>
                            <a:srgbClr val="000000"/>
                          </a:solidFill>
                          <a:effectLst/>
                          <a:latin typeface="Arial CE"/>
                        </a:rPr>
                        <a:t>500</a:t>
                      </a:r>
                    </a:p>
                  </a:txBody>
                  <a:tcPr marL="19050" marR="19050" marT="19050" marB="1905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cs-CZ">
                          <a:solidFill>
                            <a:srgbClr val="000000"/>
                          </a:solidFill>
                          <a:effectLst/>
                          <a:latin typeface="Arial CE"/>
                        </a:rPr>
                        <a:t>6 – 15 let</a:t>
                      </a:r>
                    </a:p>
                  </a:txBody>
                  <a:tcPr marL="19050" marR="19050" marT="19050" marB="1905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>
                          <a:solidFill>
                            <a:srgbClr val="000000"/>
                          </a:solidFill>
                          <a:effectLst/>
                          <a:latin typeface="Arial CE"/>
                        </a:rPr>
                        <a:t>610</a:t>
                      </a:r>
                    </a:p>
                  </a:txBody>
                  <a:tcPr marL="19050" marR="19050" marT="19050" marB="1905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cs-CZ">
                          <a:solidFill>
                            <a:srgbClr val="000000"/>
                          </a:solidFill>
                          <a:effectLst/>
                          <a:latin typeface="Arial CE"/>
                        </a:rPr>
                        <a:t>15 – 26 let</a:t>
                      </a:r>
                    </a:p>
                  </a:txBody>
                  <a:tcPr marL="19050" marR="19050" marT="19050" marB="1905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solidFill>
                            <a:srgbClr val="000000"/>
                          </a:solidFill>
                          <a:effectLst/>
                          <a:latin typeface="Arial CE"/>
                        </a:rPr>
                        <a:t>700</a:t>
                      </a:r>
                    </a:p>
                  </a:txBody>
                  <a:tcPr marL="19050" marR="19050" marT="19050" marB="1905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7867827"/>
              </p:ext>
            </p:extLst>
          </p:nvPr>
        </p:nvGraphicFramePr>
        <p:xfrm>
          <a:off x="1009650" y="3211671"/>
          <a:ext cx="7124700" cy="2339340"/>
        </p:xfrm>
        <a:graphic>
          <a:graphicData uri="http://schemas.openxmlformats.org/drawingml/2006/table">
            <a:tbl>
              <a:tblPr/>
              <a:tblGrid>
                <a:gridCol w="3562350"/>
                <a:gridCol w="3562350"/>
              </a:tblGrid>
              <a:tr h="0">
                <a:tc>
                  <a:txBody>
                    <a:bodyPr/>
                    <a:lstStyle/>
                    <a:p>
                      <a:r>
                        <a:rPr lang="cs-CZ" sz="2800" dirty="0">
                          <a:solidFill>
                            <a:srgbClr val="000000"/>
                          </a:solidFill>
                          <a:effectLst/>
                          <a:latin typeface="Arial CE"/>
                        </a:rPr>
                        <a:t>Věk nezaopatřeného dítěte</a:t>
                      </a:r>
                    </a:p>
                  </a:txBody>
                  <a:tcPr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>
                          <a:solidFill>
                            <a:srgbClr val="000000"/>
                          </a:solidFill>
                          <a:effectLst/>
                          <a:latin typeface="Arial CE"/>
                        </a:rPr>
                        <a:t>Přídavek na dítě v Kč měsíčně</a:t>
                      </a:r>
                    </a:p>
                  </a:txBody>
                  <a:tcPr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>
                          <a:solidFill>
                            <a:srgbClr val="000000"/>
                          </a:solidFill>
                          <a:effectLst/>
                          <a:latin typeface="Arial CE"/>
                        </a:rPr>
                        <a:t>do 6 let</a:t>
                      </a:r>
                    </a:p>
                  </a:txBody>
                  <a:tcPr marL="19050" marR="19050" marT="19050" marB="1905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>
                          <a:solidFill>
                            <a:srgbClr val="000000"/>
                          </a:solidFill>
                          <a:effectLst/>
                          <a:latin typeface="Arial CE"/>
                        </a:rPr>
                        <a:t>500</a:t>
                      </a:r>
                    </a:p>
                  </a:txBody>
                  <a:tcPr marL="19050" marR="19050" marT="19050" marB="1905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>
                          <a:solidFill>
                            <a:srgbClr val="000000"/>
                          </a:solidFill>
                          <a:effectLst/>
                          <a:latin typeface="Arial CE"/>
                        </a:rPr>
                        <a:t>6 – 15 let</a:t>
                      </a:r>
                    </a:p>
                  </a:txBody>
                  <a:tcPr marL="19050" marR="19050" marT="19050" marB="1905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>
                          <a:solidFill>
                            <a:srgbClr val="000000"/>
                          </a:solidFill>
                          <a:effectLst/>
                          <a:latin typeface="Arial CE"/>
                        </a:rPr>
                        <a:t>610</a:t>
                      </a:r>
                    </a:p>
                  </a:txBody>
                  <a:tcPr marL="19050" marR="19050" marT="19050" marB="1905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cs-CZ" sz="2800">
                          <a:solidFill>
                            <a:srgbClr val="000000"/>
                          </a:solidFill>
                          <a:effectLst/>
                          <a:latin typeface="Arial CE"/>
                        </a:rPr>
                        <a:t>15 – 26 let</a:t>
                      </a:r>
                    </a:p>
                  </a:txBody>
                  <a:tcPr marL="19050" marR="19050" marT="19050" marB="1905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>
                          <a:solidFill>
                            <a:srgbClr val="000000"/>
                          </a:solidFill>
                          <a:effectLst/>
                          <a:latin typeface="Arial CE"/>
                        </a:rPr>
                        <a:t>700</a:t>
                      </a:r>
                    </a:p>
                  </a:txBody>
                  <a:tcPr marL="19050" marR="19050" marT="19050" marB="1905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</a:tr>
            </a:tbl>
          </a:graphicData>
        </a:graphic>
      </p:graphicFrame>
      <p:pic>
        <p:nvPicPr>
          <p:cNvPr id="7172" name="Picture 4" descr="C:\Users\uzivatel\AppData\Local\Microsoft\Windows\Temporary Internet Files\Content.IE5\H2TFLGTX\MP90042277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16632"/>
            <a:ext cx="2564904" cy="2564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5632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dirty="0"/>
              <a:t>Rodičovský příspěvek</a:t>
            </a:r>
          </a:p>
          <a:p>
            <a:r>
              <a:rPr lang="cs-CZ" dirty="0"/>
              <a:t>Nárok na rodičovský příspěvek má rodič, který po celý kalendářní měsíc osobně, celodenně a řádně pečuje o dítě, které je nejmladší v rodině, a to až do vyčerpání celkové částky 220 000 Kč, nejdéle do 4 let věku dítěte.</a:t>
            </a:r>
          </a:p>
          <a:p>
            <a:endParaRPr lang="cs-CZ" dirty="0"/>
          </a:p>
        </p:txBody>
      </p:sp>
      <p:pic>
        <p:nvPicPr>
          <p:cNvPr id="8194" name="Picture 2" descr="C:\Users\uzivatel\AppData\Local\Microsoft\Windows\Temporary Internet Files\Content.IE5\LY3J2RC4\MC90031022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717032"/>
            <a:ext cx="2006415" cy="2461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774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dirty="0"/>
              <a:t>Příspěvek na bydlení</a:t>
            </a:r>
          </a:p>
          <a:p>
            <a:r>
              <a:rPr lang="cs-CZ" dirty="0"/>
              <a:t>Touto dávkou stát přispívá na náklady na bydlení rodinám a jednotlivcům s nízkými příjmy. Nárok na příspěvek na bydlení má vlastník nebo nájemce bytu přihlášený v bytě k trvalému pobytu, jestliže 30 % (v Praze 35 %) příjmů rodiny nestačí k pokrytí nákladů na </a:t>
            </a:r>
            <a:r>
              <a:rPr lang="cs-CZ" dirty="0" smtClean="0"/>
              <a:t>bydlení.</a:t>
            </a:r>
            <a:endParaRPr lang="cs-CZ" dirty="0"/>
          </a:p>
          <a:p>
            <a:endParaRPr lang="cs-CZ" dirty="0"/>
          </a:p>
        </p:txBody>
      </p:sp>
      <p:pic>
        <p:nvPicPr>
          <p:cNvPr id="9218" name="Picture 2" descr="C:\Users\uzivatel\AppData\Local\Microsoft\Windows\Temporary Internet Files\Content.IE5\LY3J2RC4\MP90044245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437112"/>
            <a:ext cx="2883729" cy="1916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9735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Porodné</a:t>
            </a:r>
          </a:p>
          <a:p>
            <a:r>
              <a:rPr lang="cs-CZ" dirty="0"/>
              <a:t>Touto dávkou se rodině s nízkými příjmy jednorázově přispívá na náklady související s narozením prvního dítěte. Nárok na porodné je vázán na stanovenou hranici příjmů v rodině, která v kalendářním čtvrtletí předcházejícím narození dítěte musí být nižší než </a:t>
            </a:r>
            <a:r>
              <a:rPr lang="cs-CZ" sz="3300" b="1" dirty="0"/>
              <a:t>2,4násobek životního minima </a:t>
            </a:r>
            <a:r>
              <a:rPr lang="cs-CZ" b="1" dirty="0"/>
              <a:t>rodiny. </a:t>
            </a:r>
            <a:r>
              <a:rPr lang="cs-CZ" dirty="0"/>
              <a:t>Výše porodného činí </a:t>
            </a:r>
            <a:r>
              <a:rPr lang="cs-CZ" b="1" dirty="0"/>
              <a:t>13 000 Kč na první živě narozené dítě</a:t>
            </a:r>
            <a:r>
              <a:rPr lang="cs-CZ" dirty="0"/>
              <a:t>. Narodí-li se s prvním živě narozeným dítětem další živě narozené dítě nebo děti, výše porodného činí 19 500 Kč.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70206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dirty="0"/>
              <a:t>Pohřebné</a:t>
            </a:r>
          </a:p>
          <a:p>
            <a:r>
              <a:rPr lang="cs-CZ" dirty="0"/>
              <a:t>Na pohřebné má nárok osoba, jež vypravila pohřeb nezaopatřenému dítěti, nebo osobě, která byla rodičem nezaopatřeného dítěte, a to za podmínky, že zemřelá osoba měla ke dni úmrtí trvalý pobyt na území ČR. Výše pohřebného je stanovena pevnou částkou 5 000 Kč.</a:t>
            </a:r>
          </a:p>
          <a:p>
            <a:endParaRPr lang="cs-CZ" dirty="0"/>
          </a:p>
        </p:txBody>
      </p:sp>
      <p:pic>
        <p:nvPicPr>
          <p:cNvPr id="10242" name="Picture 2" descr="C:\Users\uzivatel\AppData\Local\Microsoft\Windows\Temporary Internet Files\Content.IE5\H2TFLGTX\MC90022903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328784"/>
            <a:ext cx="3024336" cy="2326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3330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Dávky pěstounské péče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755576" y="1550451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Příspěvek na úhradu potřeb dítěte</a:t>
            </a:r>
          </a:p>
          <a:p>
            <a:pPr marL="0" indent="0">
              <a:buNone/>
            </a:pPr>
            <a:r>
              <a:rPr lang="cs-CZ" dirty="0"/>
              <a:t>O</a:t>
            </a:r>
            <a:r>
              <a:rPr lang="cs-CZ" dirty="0" smtClean="0"/>
              <a:t>dměna pěstouna</a:t>
            </a:r>
          </a:p>
          <a:p>
            <a:pPr marL="0" indent="0">
              <a:buNone/>
            </a:pPr>
            <a:r>
              <a:rPr lang="cs-CZ" dirty="0" smtClean="0"/>
              <a:t>Příspěvek při převzetí dítěte</a:t>
            </a:r>
          </a:p>
          <a:p>
            <a:pPr marL="0" indent="0">
              <a:buNone/>
            </a:pPr>
            <a:r>
              <a:rPr lang="cs-CZ" dirty="0" smtClean="0"/>
              <a:t>Příspěvek na zakoupení osobního motorového</a:t>
            </a:r>
          </a:p>
          <a:p>
            <a:pPr marL="0" indent="0">
              <a:buNone/>
            </a:pPr>
            <a:r>
              <a:rPr lang="cs-CZ" dirty="0"/>
              <a:t>v</a:t>
            </a:r>
            <a:r>
              <a:rPr lang="cs-CZ" dirty="0" smtClean="0"/>
              <a:t>ozidla</a:t>
            </a:r>
          </a:p>
          <a:p>
            <a:pPr marL="0" indent="0">
              <a:buNone/>
            </a:pPr>
            <a:r>
              <a:rPr lang="cs-CZ" dirty="0" smtClean="0"/>
              <a:t>Příspěvek při ukončení pěstounské péče</a:t>
            </a:r>
            <a:endParaRPr lang="cs-CZ" dirty="0"/>
          </a:p>
        </p:txBody>
      </p:sp>
      <p:pic>
        <p:nvPicPr>
          <p:cNvPr id="11270" name="Picture 6" descr="C:\Users\uzivatel\AppData\Local\Microsoft\Windows\Temporary Internet Files\Content.IE5\LY3J2RC4\MP900442478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4221088"/>
            <a:ext cx="3586883" cy="2569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6565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Výše příspěvku na úhradu potřeb dítěte za kalendářní měsíc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a) 4 500 Kč </a:t>
            </a:r>
          </a:p>
          <a:p>
            <a:pPr marL="0" indent="0">
              <a:buNone/>
            </a:pPr>
            <a:r>
              <a:rPr lang="cs-CZ" dirty="0" smtClean="0"/>
              <a:t>pro dítě ve věku do 6 let,</a:t>
            </a:r>
          </a:p>
          <a:p>
            <a:r>
              <a:rPr lang="cs-CZ" dirty="0" smtClean="0"/>
              <a:t>b) 5 550 Kč </a:t>
            </a:r>
          </a:p>
          <a:p>
            <a:pPr marL="0" indent="0">
              <a:buNone/>
            </a:pPr>
            <a:r>
              <a:rPr lang="cs-CZ" dirty="0" smtClean="0"/>
              <a:t>pro dítě ve věku od 6 do 12 let,</a:t>
            </a:r>
          </a:p>
          <a:p>
            <a:r>
              <a:rPr lang="cs-CZ" dirty="0" smtClean="0"/>
              <a:t>c) 6 350 Kč </a:t>
            </a:r>
          </a:p>
          <a:p>
            <a:pPr marL="0" indent="0">
              <a:buNone/>
            </a:pPr>
            <a:r>
              <a:rPr lang="cs-CZ" dirty="0" smtClean="0"/>
              <a:t>pro dítě ve věku od 12 do 18 let,</a:t>
            </a:r>
          </a:p>
          <a:p>
            <a:r>
              <a:rPr lang="cs-CZ" dirty="0" smtClean="0"/>
              <a:t>d) 6 600 Kč </a:t>
            </a:r>
          </a:p>
          <a:p>
            <a:pPr marL="0" indent="0">
              <a:buNone/>
            </a:pPr>
            <a:r>
              <a:rPr lang="cs-CZ" dirty="0" smtClean="0"/>
              <a:t>pro dítě ve věku od 18 do 26 let.</a:t>
            </a:r>
            <a:endParaRPr lang="cs-CZ" dirty="0"/>
          </a:p>
        </p:txBody>
      </p:sp>
      <p:pic>
        <p:nvPicPr>
          <p:cNvPr id="14338" name="Picture 2" descr="C:\Users\uzivatel\AppData\Local\Microsoft\Windows\Temporary Internet Files\Content.IE5\H2TFLGTX\MP90038263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068960"/>
            <a:ext cx="2753951" cy="1967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4613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Výše odměny pro pěstouna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755576" y="1268760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•  8 000 Kč </a:t>
            </a:r>
          </a:p>
          <a:p>
            <a:pPr marL="0" indent="0">
              <a:buNone/>
            </a:pPr>
            <a:r>
              <a:rPr lang="cs-CZ" dirty="0" smtClean="0"/>
              <a:t>je-li pečováno o jedno dítě,</a:t>
            </a:r>
          </a:p>
          <a:p>
            <a:pPr marL="0" indent="0">
              <a:buNone/>
            </a:pPr>
            <a:r>
              <a:rPr lang="cs-CZ" dirty="0" smtClean="0"/>
              <a:t>• 12 000 Kč, </a:t>
            </a:r>
          </a:p>
          <a:p>
            <a:pPr marL="0" indent="0">
              <a:buNone/>
            </a:pPr>
            <a:r>
              <a:rPr lang="cs-CZ" dirty="0" smtClean="0"/>
              <a:t>je-li pečováno o dvě děti,</a:t>
            </a:r>
          </a:p>
          <a:p>
            <a:pPr marL="0" indent="0">
              <a:buNone/>
            </a:pPr>
            <a:r>
              <a:rPr lang="cs-CZ" dirty="0" smtClean="0"/>
              <a:t>• 20 000 Kč, </a:t>
            </a:r>
          </a:p>
          <a:p>
            <a:pPr marL="0" indent="0">
              <a:buNone/>
            </a:pPr>
            <a:r>
              <a:rPr lang="cs-CZ" dirty="0" smtClean="0"/>
              <a:t>je-li pečováno alespoň o tři děti </a:t>
            </a:r>
            <a:endParaRPr lang="cs-CZ" dirty="0"/>
          </a:p>
        </p:txBody>
      </p:sp>
      <p:pic>
        <p:nvPicPr>
          <p:cNvPr id="12290" name="Picture 2" descr="C:\Users\uzivatel\AppData\Local\Microsoft\Windows\Temporary Internet Files\Content.IE5\H2TFLGTX\MP90043046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268760"/>
            <a:ext cx="2564904" cy="2564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C:\Users\uzivatel\AppData\Local\Microsoft\Windows\Temporary Internet Files\Content.IE5\FY956EWS\MP900409657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581128"/>
            <a:ext cx="1422598" cy="2132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3" name="Picture 5" descr="C:\Users\uzivatel\AppData\Local\Microsoft\Windows\Temporary Internet Files\Content.IE5\FY956EWS\MP90042228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9250" y="4250162"/>
            <a:ext cx="3551304" cy="2347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154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Závěr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Uvedené údaje jsou platné pro rok 2013</a:t>
            </a:r>
          </a:p>
          <a:p>
            <a:r>
              <a:rPr lang="cs-CZ" dirty="0" smtClean="0"/>
              <a:t>Poradenství a přesné informace poskytnou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občanům příslušné úřady práce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Aktuální informace jsou k dispozici také na stránkách Ministerstva práce a sociálních věcí ČR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3314" name="Picture 2" descr="C:\Users\uzivatel\AppData\Local\Microsoft\Windows\Temporary Internet Files\Content.IE5\LY3J2RC4\MC90005622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0838" y="4437112"/>
            <a:ext cx="1939925" cy="1831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5958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Kontrolní 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457200" indent="-457200">
              <a:buAutoNum type="arabicPeriod"/>
            </a:pPr>
            <a:r>
              <a:rPr lang="cs-CZ" dirty="0" smtClean="0"/>
              <a:t>Jaké jsou cíle sociální politiky státu ?</a:t>
            </a:r>
          </a:p>
          <a:p>
            <a:pPr marL="457200" indent="-457200">
              <a:buAutoNum type="arabicPeriod"/>
            </a:pPr>
            <a:r>
              <a:rPr lang="cs-CZ" dirty="0" smtClean="0"/>
              <a:t>Do kterých oblastí stát svou sociální politikou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zasahuje ?</a:t>
            </a:r>
          </a:p>
          <a:p>
            <a:pPr marL="457200" indent="-457200">
              <a:buAutoNum type="arabicPeriod" startAt="3"/>
            </a:pPr>
            <a:r>
              <a:rPr lang="cs-CZ" dirty="0" smtClean="0"/>
              <a:t>Komu jsou určeny sociální dávky a kde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o ně může občan požádat ?</a:t>
            </a:r>
          </a:p>
          <a:p>
            <a:pPr marL="457200" indent="-457200">
              <a:buAutoNum type="arabicPeriod" startAt="4"/>
            </a:pPr>
            <a:r>
              <a:rPr lang="cs-CZ" dirty="0" smtClean="0"/>
              <a:t>Které sociální dávky znáte ?</a:t>
            </a:r>
          </a:p>
          <a:p>
            <a:pPr marL="457200" indent="-457200">
              <a:buAutoNum type="arabicPeriod" startAt="4"/>
            </a:pPr>
            <a:r>
              <a:rPr lang="cs-CZ" dirty="0" smtClean="0"/>
              <a:t>Kde můžeš najít aktuální informace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o podmínkách a výši </a:t>
            </a:r>
            <a:r>
              <a:rPr lang="cs-CZ" smtClean="0"/>
              <a:t>sociálních dávek ?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167055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Zdroje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NEZNÁMÝ</a:t>
            </a:r>
            <a:r>
              <a:rPr lang="cs-CZ" dirty="0"/>
              <a:t>. </a:t>
            </a:r>
            <a:r>
              <a:rPr lang="cs-CZ" i="1" dirty="0"/>
              <a:t>Státní sociální podpora</a:t>
            </a:r>
            <a:r>
              <a:rPr lang="cs-CZ" dirty="0"/>
              <a:t> [online]. [cit. </a:t>
            </a:r>
            <a:r>
              <a:rPr lang="cs-CZ" dirty="0" smtClean="0"/>
              <a:t>20.4.2013</a:t>
            </a:r>
            <a:r>
              <a:rPr lang="cs-CZ" dirty="0"/>
              <a:t>]. Dostupný na WWW: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www.vyplata.cz/statnisocialnipodpora.php</a:t>
            </a:r>
            <a:endParaRPr lang="cs-CZ" dirty="0" smtClean="0"/>
          </a:p>
          <a:p>
            <a:r>
              <a:rPr lang="cs-CZ" dirty="0" smtClean="0"/>
              <a:t>NEZNÁMÝ</a:t>
            </a:r>
            <a:r>
              <a:rPr lang="cs-CZ" dirty="0"/>
              <a:t>. </a:t>
            </a:r>
            <a:r>
              <a:rPr lang="cs-CZ" i="1" dirty="0"/>
              <a:t>Státní sociální podpora</a:t>
            </a:r>
            <a:r>
              <a:rPr lang="cs-CZ" dirty="0"/>
              <a:t> [online]. [cit. </a:t>
            </a:r>
            <a:r>
              <a:rPr lang="cs-CZ" dirty="0" smtClean="0"/>
              <a:t>20.4.2013</a:t>
            </a:r>
            <a:r>
              <a:rPr lang="cs-CZ" dirty="0"/>
              <a:t>]. Dostupný na WWW: </a:t>
            </a: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www.mpsv.cz/cs/2</a:t>
            </a:r>
            <a:endParaRPr lang="cs-CZ" dirty="0">
              <a:hlinkClick r:id="rId4"/>
            </a:endParaRPr>
          </a:p>
          <a:p>
            <a:r>
              <a:rPr lang="cs-CZ" dirty="0" smtClean="0"/>
              <a:t>NEZNÁMÝ</a:t>
            </a:r>
            <a:r>
              <a:rPr lang="cs-CZ" dirty="0"/>
              <a:t>. </a:t>
            </a:r>
            <a:r>
              <a:rPr lang="cs-CZ" i="1" dirty="0"/>
              <a:t>Sociální politika státu - dávky státní sociální podpory</a:t>
            </a:r>
            <a:r>
              <a:rPr lang="cs-CZ" dirty="0"/>
              <a:t> [online]. [cit. </a:t>
            </a:r>
            <a:r>
              <a:rPr lang="cs-CZ" dirty="0" smtClean="0"/>
              <a:t>20.4.2013</a:t>
            </a:r>
            <a:r>
              <a:rPr lang="cs-CZ" dirty="0"/>
              <a:t>]. Dostupný na WWW: </a:t>
            </a:r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www.seminarky.cz/Socialni-politika-statu-davky-statni-socialni-podpory-13651</a:t>
            </a:r>
            <a:endParaRPr lang="cs-CZ" dirty="0" smtClean="0"/>
          </a:p>
          <a:p>
            <a:r>
              <a:rPr lang="cs-CZ" dirty="0" smtClean="0"/>
              <a:t>Ilustrace : www.office.microsoft.com.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05861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410</TotalTime>
  <Words>587</Words>
  <Application>Microsoft Office PowerPoint</Application>
  <PresentationFormat>Předvádění na obrazovce (4:3)</PresentationFormat>
  <Paragraphs>125</Paragraphs>
  <Slides>21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2" baseType="lpstr">
      <vt:lpstr>Arkýř</vt:lpstr>
      <vt:lpstr>Prezentace aplikace PowerPoint</vt:lpstr>
      <vt:lpstr>ANOTACE</vt:lpstr>
      <vt:lpstr>Sociální politika státu</vt:lpstr>
      <vt:lpstr>Cíle sociální politiky</vt:lpstr>
      <vt:lpstr>Oblasti sociální politiky</vt:lpstr>
      <vt:lpstr>Dávky státní sociální politiky</vt:lpstr>
      <vt:lpstr>Druhy sociálních dávek</vt:lpstr>
      <vt:lpstr>Prezentace aplikace PowerPoint</vt:lpstr>
      <vt:lpstr>Dávky v hmotné nouzi</vt:lpstr>
      <vt:lpstr>Dávky státní sociální podpory</vt:lpstr>
      <vt:lpstr>Výše přídavku na dítě</vt:lpstr>
      <vt:lpstr>Prezentace aplikace PowerPoint</vt:lpstr>
      <vt:lpstr>Prezentace aplikace PowerPoint</vt:lpstr>
      <vt:lpstr>Prezentace aplikace PowerPoint</vt:lpstr>
      <vt:lpstr>Prezentace aplikace PowerPoint</vt:lpstr>
      <vt:lpstr>Dávky pěstounské péče</vt:lpstr>
      <vt:lpstr>Výše příspěvku na úhradu potřeb dítěte za kalendářní měsíc</vt:lpstr>
      <vt:lpstr>Výše odměny pro pěstouna</vt:lpstr>
      <vt:lpstr>Závěr</vt:lpstr>
      <vt:lpstr>Kontrolní otázky</vt:lpstr>
      <vt:lpstr>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Sociální politika státu</dc:title>
  <dc:creator>uzivatel</dc:creator>
  <cp:lastModifiedBy>uzivatel</cp:lastModifiedBy>
  <cp:revision>26</cp:revision>
  <dcterms:created xsi:type="dcterms:W3CDTF">2013-04-25T14:47:23Z</dcterms:created>
  <dcterms:modified xsi:type="dcterms:W3CDTF">2013-06-23T19:31:31Z</dcterms:modified>
</cp:coreProperties>
</file>