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0" r:id="rId2"/>
    <p:sldId id="271" r:id="rId3"/>
    <p:sldId id="272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3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03A489-777A-4DF6-B9A6-58E3B698D35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8FB61-69E6-4424-B95B-C0CBA7EED8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093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dspace.k.utb.cz/bitstream/handle/10563/7054/zapletalov%C3%A1_2008_dp.pdf?sequence=1" TargetMode="External"/><Relationship Id="rId2" Type="http://schemas.openxmlformats.org/officeDocument/2006/relationships/hyperlink" Target="http://www.oslipka.cz/cms_dokumenty/3-krizova-intervence-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5145178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Kde hledat pomoc v krizových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situacích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22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23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77565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b"/>
          <a:lstStyle/>
          <a:p>
            <a:r>
              <a:rPr lang="cs-CZ" b="1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indent="-273050">
              <a:lnSpc>
                <a:spcPct val="80000"/>
              </a:lnSpc>
            </a:pPr>
            <a:r>
              <a:rPr lang="cs-CZ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u="sng" dirty="0">
                <a:latin typeface="Arial" charset="0"/>
                <a:cs typeface="Arial" charset="0"/>
              </a:rPr>
              <a:t>Výuka občanské nauky v </a:t>
            </a:r>
            <a:r>
              <a:rPr lang="cs-CZ" u="sng" dirty="0" smtClean="0">
                <a:latin typeface="Arial" charset="0"/>
                <a:cs typeface="Arial" charset="0"/>
              </a:rPr>
              <a:t>2.</a:t>
            </a:r>
            <a:r>
              <a:rPr lang="cs-CZ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dirty="0">
                <a:latin typeface="Arial" charset="0"/>
                <a:cs typeface="Arial" charset="0"/>
              </a:rPr>
              <a:t>je aktivizace žáků  v hodinách občanské nauky a </a:t>
            </a:r>
            <a:r>
              <a:rPr lang="cs-CZ" dirty="0" smtClean="0">
                <a:latin typeface="Arial" charset="0"/>
                <a:cs typeface="Arial" charset="0"/>
              </a:rPr>
              <a:t>jejich orientace v základních odvětvích práva, se kterými se mohou setkat ve svém životě. Rovněž další témata jsou  vyučována s důrazem na praktický život. </a:t>
            </a:r>
            <a:r>
              <a:rPr lang="cs-CZ" dirty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indent="-273050">
              <a:lnSpc>
                <a:spcPct val="8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 smtClean="0">
                <a:latin typeface="Arial" charset="0"/>
                <a:cs typeface="Arial" charset="0"/>
              </a:rPr>
              <a:t>řešení krizových situací.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81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246440" cy="1894362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Kde </a:t>
            </a:r>
            <a:r>
              <a:rPr lang="cs-CZ" dirty="0"/>
              <a:t>hledat pomoc </a:t>
            </a:r>
            <a:r>
              <a:rPr lang="cs-CZ" dirty="0" smtClean="0"/>
              <a:t>v krizových </a:t>
            </a:r>
            <a:r>
              <a:rPr lang="cs-CZ" dirty="0"/>
              <a:t>situacích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89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Dnešní doba je složitá a každý člověk se může dostat do situace, kterou nebude schopen sám zvládnout.</a:t>
            </a:r>
          </a:p>
          <a:p>
            <a:pPr marL="0" indent="0">
              <a:buNone/>
            </a:pPr>
            <a:r>
              <a:rPr lang="cs-CZ" dirty="0" smtClean="0"/>
              <a:t>Je důležité si umět o pomoc říci a vědět,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de je možné o tuto pomoc požádat.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H2TFLGTX\MC9000787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1717675" cy="359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6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krizová situace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Mimořádná událost</a:t>
            </a:r>
          </a:p>
          <a:p>
            <a:pPr marL="0" indent="0">
              <a:buNone/>
            </a:pPr>
            <a:r>
              <a:rPr lang="cs-CZ" dirty="0"/>
              <a:t>= náročná životní situace, která obvykle postihuje větší množství osob, je nebezpečná, </a:t>
            </a:r>
          </a:p>
          <a:p>
            <a:pPr marL="0" indent="0">
              <a:buNone/>
            </a:pPr>
            <a:r>
              <a:rPr lang="cs-CZ" dirty="0"/>
              <a:t>obtížně zvladatelná, ohrožuje život a </a:t>
            </a:r>
            <a:r>
              <a:rPr lang="cs-CZ" dirty="0" smtClean="0"/>
              <a:t>zdraví, např. </a:t>
            </a:r>
            <a:r>
              <a:rPr lang="cs-CZ" dirty="0"/>
              <a:t>hromadné neštěstí, </a:t>
            </a:r>
            <a:r>
              <a:rPr lang="cs-CZ" dirty="0" smtClean="0"/>
              <a:t>katastrofa</a:t>
            </a:r>
          </a:p>
          <a:p>
            <a:pPr marL="0" indent="0">
              <a:buNone/>
            </a:pPr>
            <a:r>
              <a:rPr lang="cs-CZ" b="1" dirty="0" smtClean="0"/>
              <a:t>Krize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= důsledek střetu s překážkou, kterou nejsme schopni </a:t>
            </a:r>
            <a:r>
              <a:rPr lang="cs-CZ" dirty="0" smtClean="0"/>
              <a:t>vlastními silami zvládnout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613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Spouštěče krize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1. Vnější 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ztráta objektu </a:t>
            </a:r>
            <a:r>
              <a:rPr lang="cs-CZ" dirty="0"/>
              <a:t>= čehokoli, k čemu jsme vázáni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nutnost volby řešení</a:t>
            </a:r>
            <a:r>
              <a:rPr lang="cs-CZ" dirty="0"/>
              <a:t>, jedné cesty, tím ztrácíme druhou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změna</a:t>
            </a:r>
          </a:p>
          <a:p>
            <a:pPr marL="0" indent="0">
              <a:buNone/>
            </a:pPr>
            <a:r>
              <a:rPr lang="cs-CZ" b="1" dirty="0"/>
              <a:t>2. Vnitřní </a:t>
            </a:r>
          </a:p>
          <a:p>
            <a:pPr marL="0" indent="0">
              <a:buNone/>
            </a:pPr>
            <a:r>
              <a:rPr lang="cs-CZ" dirty="0"/>
              <a:t>- </a:t>
            </a:r>
            <a:r>
              <a:rPr lang="cs-CZ" b="1" dirty="0"/>
              <a:t>neschopnost vyhovět požadavkům okolí</a:t>
            </a:r>
            <a:r>
              <a:rPr lang="cs-CZ" dirty="0"/>
              <a:t>, vývoje situace – např. problém rodiny </a:t>
            </a:r>
            <a:r>
              <a:rPr lang="cs-CZ" dirty="0" smtClean="0"/>
              <a:t>s osamostatněním </a:t>
            </a:r>
            <a:r>
              <a:rPr lang="cs-CZ" dirty="0"/>
              <a:t>dospívajícího dítěte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64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spouštěče krize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Meziosobní </a:t>
            </a:r>
            <a:r>
              <a:rPr lang="cs-CZ" b="1" dirty="0"/>
              <a:t>vztahy, sociální vazby</a:t>
            </a:r>
          </a:p>
          <a:p>
            <a:pPr marL="0" indent="0">
              <a:buNone/>
            </a:pPr>
            <a:r>
              <a:rPr lang="cs-CZ" dirty="0"/>
              <a:t>- osamělost, odcizení</a:t>
            </a:r>
          </a:p>
          <a:p>
            <a:pPr marL="0" indent="0">
              <a:buNone/>
            </a:pPr>
            <a:r>
              <a:rPr lang="cs-CZ" dirty="0"/>
              <a:t>- úpadek základní mezilidské soudržnosti</a:t>
            </a:r>
          </a:p>
          <a:p>
            <a:pPr marL="0" indent="0">
              <a:buNone/>
            </a:pPr>
            <a:r>
              <a:rPr lang="cs-CZ" dirty="0"/>
              <a:t>- změna hodnot</a:t>
            </a:r>
          </a:p>
          <a:p>
            <a:pPr marL="0" indent="0">
              <a:buNone/>
            </a:pPr>
            <a:r>
              <a:rPr lang="cs-CZ" dirty="0"/>
              <a:t>- ztráta autority </a:t>
            </a:r>
          </a:p>
          <a:p>
            <a:pPr marL="0" indent="0">
              <a:buNone/>
            </a:pPr>
            <a:r>
              <a:rPr lang="cs-CZ" dirty="0"/>
              <a:t>- nemoc, tělesné oslabení prohlubují krizi</a:t>
            </a:r>
          </a:p>
        </p:txBody>
      </p:sp>
      <p:pic>
        <p:nvPicPr>
          <p:cNvPr id="2050" name="Picture 2" descr="C:\Users\uzivatel\AppData\Local\Microsoft\Windows\Temporary Internet Files\Content.IE5\LY3J2RC4\MC900370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37112"/>
            <a:ext cx="2269165" cy="1958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01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Chování člověka v krizi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36373" y="2204864"/>
            <a:ext cx="6999923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Člověk v krizi danou situaci prožívá jako naléhavou, neodkladnou, akutní, intenzivně vnímá </a:t>
            </a:r>
            <a:r>
              <a:rPr lang="cs-CZ" dirty="0" smtClean="0"/>
              <a:t>panický </a:t>
            </a:r>
            <a:r>
              <a:rPr lang="cs-CZ" dirty="0"/>
              <a:t>strach, nevidí žádné východisko či řešení dané situace, vnímá svou bezmocnost, </a:t>
            </a:r>
            <a:r>
              <a:rPr lang="cs-CZ" dirty="0" smtClean="0"/>
              <a:t>omezení </a:t>
            </a:r>
            <a:r>
              <a:rPr lang="cs-CZ" dirty="0"/>
              <a:t>jako zásadní překážku v řešení situace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/>
              <a:t>Prvotní snaha zvládnout krizi </a:t>
            </a:r>
            <a:r>
              <a:rPr lang="cs-CZ" b="1" dirty="0" smtClean="0"/>
              <a:t>sám -</a:t>
            </a:r>
            <a:r>
              <a:rPr lang="cs-CZ" dirty="0" smtClean="0"/>
              <a:t> </a:t>
            </a:r>
            <a:r>
              <a:rPr lang="cs-CZ" dirty="0"/>
              <a:t>zaspat </a:t>
            </a:r>
            <a:r>
              <a:rPr lang="cs-CZ" dirty="0" smtClean="0"/>
              <a:t>ji,</a:t>
            </a:r>
            <a:r>
              <a:rPr lang="cs-CZ" dirty="0"/>
              <a:t> </a:t>
            </a:r>
            <a:r>
              <a:rPr lang="cs-CZ" dirty="0" smtClean="0"/>
              <a:t>potřeba </a:t>
            </a:r>
            <a:r>
              <a:rPr lang="cs-CZ" dirty="0"/>
              <a:t>vyplakat se, vypovídat </a:t>
            </a:r>
            <a:r>
              <a:rPr lang="cs-CZ" dirty="0" smtClean="0"/>
              <a:t>se, modlitba,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exces – podpora alkoholem, </a:t>
            </a:r>
            <a:r>
              <a:rPr lang="cs-CZ" dirty="0" smtClean="0"/>
              <a:t>apod.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H2TFLGTX\MC900112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973" y="3501008"/>
            <a:ext cx="1440027" cy="298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FY956EWS\MP9003848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902063" cy="289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45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krize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698976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1. Svépomocí - </a:t>
            </a:r>
            <a:r>
              <a:rPr lang="cs-CZ" dirty="0" smtClean="0"/>
              <a:t>zaměření </a:t>
            </a:r>
            <a:r>
              <a:rPr lang="cs-CZ" dirty="0"/>
              <a:t>se na náhradní </a:t>
            </a:r>
            <a:r>
              <a:rPr lang="cs-CZ" dirty="0" smtClean="0"/>
              <a:t>aktivitu,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tendence něco změnit „změnit aspoň to, co změnit mohu</a:t>
            </a:r>
            <a:r>
              <a:rPr lang="cs-CZ" dirty="0" smtClean="0"/>
              <a:t>“, zneužívání </a:t>
            </a:r>
            <a:r>
              <a:rPr lang="cs-CZ" dirty="0"/>
              <a:t>alkoholu, psychofarmak apod.</a:t>
            </a:r>
          </a:p>
          <a:p>
            <a:pPr marL="0" indent="0">
              <a:buNone/>
            </a:pPr>
            <a:r>
              <a:rPr lang="cs-CZ" b="1" dirty="0" smtClean="0"/>
              <a:t>2. Vzájemná </a:t>
            </a:r>
            <a:r>
              <a:rPr lang="cs-CZ" b="1" dirty="0"/>
              <a:t>pomoc (rodina – </a:t>
            </a:r>
            <a:r>
              <a:rPr lang="cs-CZ" b="1" dirty="0" smtClean="0"/>
              <a:t>vyslechnutí)</a:t>
            </a:r>
          </a:p>
          <a:p>
            <a:pPr marL="0" indent="0">
              <a:buNone/>
            </a:pPr>
            <a:r>
              <a:rPr lang="cs-CZ" b="1" dirty="0" smtClean="0"/>
              <a:t>3. Krizová intervence – vyhledání odborné pomoci</a:t>
            </a:r>
            <a:endParaRPr lang="cs-CZ" b="1" dirty="0"/>
          </a:p>
        </p:txBody>
      </p:sp>
      <p:pic>
        <p:nvPicPr>
          <p:cNvPr id="4099" name="Picture 3" descr="C:\Users\uzivatel\AppData\Local\Microsoft\Windows\Temporary Internet Files\Content.IE5\LY3J2RC4\MP900426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2496443" cy="375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82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Krizová intervence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= </a:t>
            </a:r>
            <a:r>
              <a:rPr lang="cs-CZ" b="1" dirty="0"/>
              <a:t>specializovaná pomoc osobám, které se ocitli v </a:t>
            </a:r>
            <a:r>
              <a:rPr lang="cs-CZ" b="1" dirty="0" smtClean="0"/>
              <a:t>krizi.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ení </a:t>
            </a:r>
            <a:r>
              <a:rPr lang="cs-CZ" dirty="0"/>
              <a:t>jen individuální psychoterapeutickou podporou, ale také </a:t>
            </a:r>
            <a:r>
              <a:rPr lang="cs-CZ" dirty="0" smtClean="0"/>
              <a:t> široká podpora </a:t>
            </a:r>
            <a:r>
              <a:rPr lang="cs-CZ" dirty="0"/>
              <a:t>rodiny,</a:t>
            </a:r>
          </a:p>
          <a:p>
            <a:pPr marL="0" indent="0">
              <a:buNone/>
            </a:pPr>
            <a:r>
              <a:rPr lang="cs-CZ" dirty="0"/>
              <a:t>(někdy indikovány psychofarmaka, krátká hospitalizace</a:t>
            </a:r>
            <a:r>
              <a:rPr lang="cs-CZ" dirty="0" smtClean="0"/>
              <a:t>,…)</a:t>
            </a:r>
            <a:endParaRPr lang="cs-CZ" dirty="0"/>
          </a:p>
        </p:txBody>
      </p:sp>
      <p:pic>
        <p:nvPicPr>
          <p:cNvPr id="5124" name="Picture 4" descr="C:\Users\uzivatel\AppData\Local\Microsoft\Windows\Temporary Internet Files\Content.IE5\H2TFLGTX\MC900436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72720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24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Zařízení krizové intervence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- azylové domy </a:t>
            </a:r>
          </a:p>
          <a:p>
            <a:pPr marL="0" indent="0">
              <a:buNone/>
            </a:pPr>
            <a:r>
              <a:rPr lang="cs-CZ" dirty="0"/>
              <a:t>- domy pro matky s dětmi</a:t>
            </a:r>
          </a:p>
          <a:p>
            <a:pPr marL="0" indent="0">
              <a:buNone/>
            </a:pPr>
            <a:r>
              <a:rPr lang="cs-CZ" dirty="0"/>
              <a:t>- noclehárny</a:t>
            </a:r>
          </a:p>
          <a:p>
            <a:pPr marL="0" indent="0">
              <a:buNone/>
            </a:pPr>
            <a:r>
              <a:rPr lang="cs-CZ" dirty="0"/>
              <a:t>- zařízení pro denní pobyt osob bez přístřeší</a:t>
            </a:r>
          </a:p>
          <a:p>
            <a:pPr marL="0" indent="0">
              <a:buNone/>
            </a:pPr>
            <a:r>
              <a:rPr lang="cs-CZ" dirty="0"/>
              <a:t>- domy na půl cesty</a:t>
            </a:r>
          </a:p>
          <a:p>
            <a:pPr marL="0" indent="0">
              <a:buNone/>
            </a:pPr>
            <a:r>
              <a:rPr lang="cs-CZ" dirty="0"/>
              <a:t>- nízkoprahová centra</a:t>
            </a:r>
          </a:p>
          <a:p>
            <a:pPr marL="0" indent="0">
              <a:buNone/>
            </a:pPr>
            <a:r>
              <a:rPr lang="cs-CZ" dirty="0"/>
              <a:t>- poradny – pro oběti násilí, pro rodinu, …</a:t>
            </a:r>
          </a:p>
          <a:p>
            <a:pPr marL="0" indent="0">
              <a:buNone/>
            </a:pPr>
            <a:r>
              <a:rPr lang="cs-CZ" dirty="0"/>
              <a:t>- kontaktní </a:t>
            </a:r>
            <a:r>
              <a:rPr lang="cs-CZ" dirty="0" smtClean="0"/>
              <a:t>centra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5935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Principy krizové intervence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pomoc musí být okamžitá – odložení krizi prohlubuje</a:t>
            </a:r>
          </a:p>
          <a:p>
            <a:pPr marL="0" indent="0">
              <a:buNone/>
            </a:pPr>
            <a:r>
              <a:rPr lang="cs-CZ" dirty="0"/>
              <a:t>- pomoc musí být snadno dosažitelná</a:t>
            </a:r>
          </a:p>
          <a:p>
            <a:pPr marL="0" indent="0">
              <a:buNone/>
            </a:pPr>
            <a:r>
              <a:rPr lang="cs-CZ" dirty="0"/>
              <a:t>- péče by měla být kontinuální – spolupráce </a:t>
            </a:r>
            <a:r>
              <a:rPr lang="cs-CZ" dirty="0" smtClean="0"/>
              <a:t>s rodinou</a:t>
            </a:r>
            <a:r>
              <a:rPr lang="cs-CZ" dirty="0"/>
              <a:t>, odborníky, …</a:t>
            </a:r>
          </a:p>
          <a:p>
            <a:pPr marL="0" indent="0">
              <a:buNone/>
            </a:pPr>
            <a:r>
              <a:rPr lang="cs-CZ" dirty="0"/>
              <a:t>- péče by měla mít definované cíle – KI nemůže vyřešit všechny problémy současně, ale má </a:t>
            </a:r>
          </a:p>
          <a:p>
            <a:pPr marL="0" indent="0">
              <a:buNone/>
            </a:pPr>
            <a:r>
              <a:rPr lang="cs-CZ" dirty="0"/>
              <a:t>podpořit klienta v hledání řešení konkrétní situace</a:t>
            </a:r>
          </a:p>
        </p:txBody>
      </p:sp>
    </p:spTree>
    <p:extLst>
      <p:ext uri="{BB962C8B-B14F-4D97-AF65-F5344CB8AC3E}">
        <p14:creationId xmlns:p14="http://schemas.microsoft.com/office/powerpoint/2010/main" val="243183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Mají životní krize smysl 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Citát :</a:t>
            </a:r>
          </a:p>
          <a:p>
            <a:pPr marL="0" indent="0">
              <a:buNone/>
            </a:pPr>
            <a:r>
              <a:rPr lang="cs-CZ" dirty="0" smtClean="0"/>
              <a:t>„Bože</a:t>
            </a:r>
            <a:r>
              <a:rPr lang="cs-CZ" dirty="0"/>
              <a:t>, dej </a:t>
            </a:r>
            <a:r>
              <a:rPr lang="cs-CZ" dirty="0" smtClean="0"/>
              <a:t>mi klid</a:t>
            </a:r>
            <a:r>
              <a:rPr lang="cs-CZ" dirty="0"/>
              <a:t>, abych přijal věci, které nemohu </a:t>
            </a:r>
            <a:r>
              <a:rPr lang="cs-CZ" dirty="0" smtClean="0"/>
              <a:t>změnit, odvahu</a:t>
            </a:r>
            <a:r>
              <a:rPr lang="cs-CZ" dirty="0"/>
              <a:t>, abych změnil věci, které změnit </a:t>
            </a:r>
            <a:r>
              <a:rPr lang="cs-CZ" dirty="0" smtClean="0"/>
              <a:t>mohu, a </a:t>
            </a:r>
            <a:r>
              <a:rPr lang="cs-CZ" dirty="0"/>
              <a:t>moudrost, abych rozlišil jedno od druhého.“ </a:t>
            </a:r>
          </a:p>
          <a:p>
            <a:pPr marL="0" indent="0">
              <a:buNone/>
            </a:pPr>
            <a:r>
              <a:rPr lang="cs-CZ" dirty="0"/>
              <a:t>(Friedrich </a:t>
            </a:r>
            <a:r>
              <a:rPr lang="cs-CZ" dirty="0" err="1" smtClean="0"/>
              <a:t>Oetinger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Krize a problémy patří k našemu životu. Překonáváním překážek se člověk učí a posiluje. </a:t>
            </a:r>
            <a:r>
              <a:rPr lang="cs-CZ" dirty="0"/>
              <a:t>Podle většiny psychologů se </a:t>
            </a:r>
            <a:r>
              <a:rPr lang="cs-CZ" dirty="0" smtClean="0"/>
              <a:t>životní </a:t>
            </a:r>
            <a:r>
              <a:rPr lang="cs-CZ" dirty="0"/>
              <a:t>spokojenost </a:t>
            </a:r>
            <a:r>
              <a:rPr lang="cs-CZ" dirty="0" smtClean="0"/>
              <a:t>týká především lásky </a:t>
            </a:r>
            <a:r>
              <a:rPr lang="cs-CZ" dirty="0"/>
              <a:t>a spokojeného </a:t>
            </a:r>
            <a:r>
              <a:rPr lang="cs-CZ" dirty="0" smtClean="0"/>
              <a:t>rodinného </a:t>
            </a:r>
            <a:r>
              <a:rPr lang="cs-CZ" dirty="0"/>
              <a:t>života a dobrého pocitu z práce.</a:t>
            </a:r>
          </a:p>
        </p:txBody>
      </p:sp>
    </p:spTree>
    <p:extLst>
      <p:ext uri="{BB962C8B-B14F-4D97-AF65-F5344CB8AC3E}">
        <p14:creationId xmlns:p14="http://schemas.microsoft.com/office/powerpoint/2010/main" val="342407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Co rozumíme pod pojmem krizová situace,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jaké jsou v dnešní době nejčastější důvody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krizových situací ?</a:t>
            </a:r>
          </a:p>
          <a:p>
            <a:pPr marL="0" indent="0">
              <a:buNone/>
            </a:pPr>
            <a:r>
              <a:rPr lang="cs-CZ" dirty="0" smtClean="0"/>
              <a:t>2. Jak se obvykle chová člověk v obtížné situaci ? </a:t>
            </a:r>
          </a:p>
          <a:p>
            <a:pPr marL="0" indent="0">
              <a:buNone/>
            </a:pPr>
            <a:r>
              <a:rPr lang="cs-CZ" dirty="0" smtClean="0"/>
              <a:t>3. Kde je možné najít pomoc v situaci, kterou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člověk není schopen zvládnout sám ?</a:t>
            </a:r>
            <a:endParaRPr lang="cs-CZ" dirty="0"/>
          </a:p>
        </p:txBody>
      </p:sp>
      <p:pic>
        <p:nvPicPr>
          <p:cNvPr id="6148" name="Picture 4" descr="C:\Users\uzivatel\AppData\Local\Microsoft\Windows\Temporary Internet Files\Content.IE5\ZPRZYMO0\MP9004244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55301"/>
            <a:ext cx="3347864" cy="245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31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NEZNÁMÝ</a:t>
            </a:r>
            <a:r>
              <a:rPr lang="cs-CZ" dirty="0"/>
              <a:t>. </a:t>
            </a:r>
            <a:r>
              <a:rPr lang="cs-CZ" i="1" dirty="0"/>
              <a:t>Krizová intervence</a:t>
            </a:r>
            <a:r>
              <a:rPr lang="cs-CZ" dirty="0"/>
              <a:t> [online]. [cit. </a:t>
            </a:r>
            <a:r>
              <a:rPr lang="cs-CZ" dirty="0" smtClean="0"/>
              <a:t>5.5.2013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www.oslipka.cz/cms_dokumenty/3-krizova-intervence-pdf</a:t>
            </a:r>
            <a:endParaRPr lang="cs-CZ" dirty="0" smtClean="0"/>
          </a:p>
          <a:p>
            <a:r>
              <a:rPr lang="cs-CZ" dirty="0" smtClean="0"/>
              <a:t>ZAPLETALOVÁ</a:t>
            </a:r>
            <a:r>
              <a:rPr lang="cs-CZ" dirty="0"/>
              <a:t>, Barbora. </a:t>
            </a:r>
            <a:r>
              <a:rPr lang="cs-CZ" i="1" dirty="0"/>
              <a:t>Životní krize jako cesta ke smysluplnému životu</a:t>
            </a:r>
            <a:r>
              <a:rPr lang="cs-CZ" dirty="0"/>
              <a:t> [online]. [cit. </a:t>
            </a:r>
            <a:r>
              <a:rPr lang="cs-CZ" dirty="0" smtClean="0"/>
              <a:t>5.5.2013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dspace.k.utb.cz/bitstream/handle/10563/7054/zapletalov%C3%A1_2008_dp.pdf?sequence=1</a:t>
            </a:r>
            <a:endParaRPr lang="cs-CZ" dirty="0" smtClean="0"/>
          </a:p>
          <a:p>
            <a:r>
              <a:rPr lang="cs-CZ" smtClean="0"/>
              <a:t>Ilustrace : www.</a:t>
            </a:r>
            <a:r>
              <a:rPr lang="cs-CZ" smtClean="0"/>
              <a:t>o</a:t>
            </a:r>
            <a:r>
              <a:rPr lang="cs-CZ" smtClean="0"/>
              <a:t>ffice.</a:t>
            </a:r>
            <a:r>
              <a:rPr lang="cs-CZ" smtClean="0"/>
              <a:t>m</a:t>
            </a:r>
            <a:r>
              <a:rPr lang="cs-CZ" smtClean="0"/>
              <a:t>icrosoft.com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30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327</TotalTime>
  <Words>595</Words>
  <Application>Microsoft Office PowerPoint</Application>
  <PresentationFormat>Předvádění na obrazovce (4:3)</PresentationFormat>
  <Paragraphs>88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ANOTACE</vt:lpstr>
      <vt:lpstr>  Kde hledat pomoc v krizových situacích </vt:lpstr>
      <vt:lpstr>Úvod</vt:lpstr>
      <vt:lpstr>Co je krizová situace</vt:lpstr>
      <vt:lpstr>Spouštěče krize</vt:lpstr>
      <vt:lpstr>Další spouštěče krize</vt:lpstr>
      <vt:lpstr>Chování člověka v krizi</vt:lpstr>
      <vt:lpstr>Řešení krize</vt:lpstr>
      <vt:lpstr>Krizová intervence</vt:lpstr>
      <vt:lpstr>Zařízení krizové intervence</vt:lpstr>
      <vt:lpstr>Principy krizové intervence</vt:lpstr>
      <vt:lpstr>Mají životní krize smysl ?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20</cp:revision>
  <dcterms:created xsi:type="dcterms:W3CDTF">2013-01-27T14:21:44Z</dcterms:created>
  <dcterms:modified xsi:type="dcterms:W3CDTF">2013-06-23T18:03:19Z</dcterms:modified>
</cp:coreProperties>
</file>