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6" r:id="rId2"/>
    <p:sldId id="27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7" r:id="rId22"/>
    <p:sldId id="278" r:id="rId23"/>
    <p:sldId id="279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2584349-4EA8-466A-B599-033F1DE31EE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49C280B-3758-4CB5-BA67-4CA2CC0F84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584349-4EA8-466A-B599-033F1DE31EE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C280B-3758-4CB5-BA67-4CA2CC0F84F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584349-4EA8-466A-B599-033F1DE31EE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C280B-3758-4CB5-BA67-4CA2CC0F84F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584349-4EA8-466A-B599-033F1DE31EE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C280B-3758-4CB5-BA67-4CA2CC0F84F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584349-4EA8-466A-B599-033F1DE31EE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C280B-3758-4CB5-BA67-4CA2CC0F84F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584349-4EA8-466A-B599-033F1DE31EE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C280B-3758-4CB5-BA67-4CA2CC0F84F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584349-4EA8-466A-B599-033F1DE31EE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C280B-3758-4CB5-BA67-4CA2CC0F84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2584349-4EA8-466A-B599-033F1DE31EE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C280B-3758-4CB5-BA67-4CA2CC0F84F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2584349-4EA8-466A-B599-033F1DE31EE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49C280B-3758-4CB5-BA67-4CA2CC0F84F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584349-4EA8-466A-B599-033F1DE31EE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C280B-3758-4CB5-BA67-4CA2CC0F84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584349-4EA8-466A-B599-033F1DE31EE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9C280B-3758-4CB5-BA67-4CA2CC0F84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2584349-4EA8-466A-B599-033F1DE31EE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49C280B-3758-4CB5-BA67-4CA2CC0F84F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285200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19474" y="2708275"/>
            <a:ext cx="324075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/>
              <a:t>NAUKA </a:t>
            </a:r>
            <a:r>
              <a:rPr lang="cs-CZ"/>
              <a:t>O </a:t>
            </a:r>
            <a:r>
              <a:rPr lang="cs-CZ" smtClean="0"/>
              <a:t>SLOVNÍ ZÁSOBĚ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6949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925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651905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Záměrem této sady výukových materiálů  s názvem                  </a:t>
            </a:r>
            <a:r>
              <a:rPr lang="cs-CZ" b="1" dirty="0" smtClean="0"/>
              <a:t>Nauka o slovní zásobě a tvoření slov </a:t>
            </a:r>
            <a:r>
              <a:rPr lang="cs-CZ" dirty="0" smtClean="0"/>
              <a:t>je poskytnout žákům potřebné informace o slovní zásobě, o způsobech jejího rozvíjení a zejména o tvoření slov   v českém jazyce, a to odvozováním, skládáním a zkracováním. Učivo navazuje na znalosti, které žáci získali na ZŠ a cílem je jejich znalosti rozšířit a upevnit tak, aby je žáci mohli využít zejména při ústní a písemné komunikaci. </a:t>
            </a:r>
          </a:p>
          <a:p>
            <a:r>
              <a:rPr lang="cs-CZ" dirty="0" smtClean="0"/>
              <a:t>Jednotlivé </a:t>
            </a:r>
            <a:r>
              <a:rPr lang="cs-CZ" dirty="0" err="1" smtClean="0"/>
              <a:t>DUMy</a:t>
            </a:r>
            <a:r>
              <a:rPr lang="cs-CZ" dirty="0" smtClean="0"/>
              <a:t> (prezentace) v této sadě jsou určeny pro žáky 2. ročníku učebních oborů SOU.</a:t>
            </a:r>
          </a:p>
          <a:p>
            <a:r>
              <a:rPr lang="cs-CZ" dirty="0" smtClean="0"/>
              <a:t>Konkrétně tato prezentace je zaměřena  na rozšíření znalostí žáků o slovní zásobě, na význam slov a      na poučení o jazykových slovnících.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1384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NAUKA O SLOVNÍ ZÁSOBĚ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LEXIKOLOGIE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744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souhrn všech slov a ustálených spojení          v daném jazyce (národní slovní zásoba)</a:t>
            </a:r>
          </a:p>
          <a:p>
            <a:r>
              <a:rPr lang="cs-CZ" dirty="0" smtClean="0"/>
              <a:t>je bohatá, neustále se mění a vyvíjí</a:t>
            </a:r>
          </a:p>
          <a:p>
            <a:r>
              <a:rPr lang="cs-CZ" dirty="0" smtClean="0"/>
              <a:t>jejím studiem se zabývá 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lexikologie</a:t>
            </a:r>
          </a:p>
          <a:p>
            <a:r>
              <a:rPr lang="cs-CZ" dirty="0" smtClean="0"/>
              <a:t>základní jednotkou slovní zásoby je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slovo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ZÁSOBA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3660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národní slovní zásoba</a:t>
            </a:r>
          </a:p>
          <a:p>
            <a:r>
              <a:rPr lang="cs-CZ" dirty="0" smtClean="0"/>
              <a:t>obsahuje kolem milionu slov</a:t>
            </a:r>
          </a:p>
          <a:p>
            <a:r>
              <a:rPr lang="cs-CZ" dirty="0" smtClean="0"/>
              <a:t>je zachycena ve slovnících</a:t>
            </a:r>
          </a:p>
          <a:p>
            <a:r>
              <a:rPr lang="cs-CZ" dirty="0" smtClean="0"/>
              <a:t>je složena z jádra a proměnlivé části (okraje slovní zásoby)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JÁDRO</a:t>
            </a:r>
            <a:r>
              <a:rPr lang="cs-CZ" dirty="0" smtClean="0"/>
              <a:t> slovní zásoby obsahuje slova vývojově nejstarší, která pojmenovávají nejdůležitější skutečnosti běžného života  (země, ruka, otec, matka, slunce), které ovládá každý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OKRAJE</a:t>
            </a:r>
            <a:r>
              <a:rPr lang="cs-CZ" dirty="0" smtClean="0"/>
              <a:t> slovní zásoby jsou proměnlivé (slova módní, knižní, odborné názvy)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SLOVNÍ ZÁSOBA ČESKÉHO JAZYKA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555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je to souhrn slov, která ovládá jeden uživatel</a:t>
            </a:r>
          </a:p>
          <a:p>
            <a:r>
              <a:rPr lang="cs-CZ" dirty="0" smtClean="0"/>
              <a:t>závisí na věku, vzdělání, povolání, prostředí, zájmech, četbě jedince a na dalších okolnostech</a:t>
            </a:r>
          </a:p>
          <a:p>
            <a:pPr marL="0" indent="0">
              <a:buNone/>
            </a:pPr>
            <a:r>
              <a:rPr lang="cs-CZ" dirty="0" smtClean="0"/>
              <a:t> Individuální slovní zásoba zahrnuje dvě složky: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aktivní slovní zásoba  </a:t>
            </a:r>
            <a:r>
              <a:rPr lang="cs-CZ" dirty="0" smtClean="0"/>
              <a:t>- výrazy, které jedinec nejen zná, ale které při mluvení a psaní užívá      ( u dospělého člověka je to asi 5 až 8 tisíc slov)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pasivní slovní zásoba </a:t>
            </a:r>
            <a:r>
              <a:rPr lang="cs-CZ" dirty="0" smtClean="0"/>
              <a:t>– výrazy, kterým jedinec rozumí, ale běžně je neužívá (průměr 40 tisíc slov, závisí na vzdělání)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ZÁSOBA INDIVIDUÁLNÍ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53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chceme pojmenovat nějakou skutečnost, musíme jí přiřadit určitý jazykový výraz (např. velikému čtyřnohému zvířeti       s chobotem přiřadíme výraz </a:t>
            </a:r>
            <a:r>
              <a:rPr lang="cs-CZ" i="1" dirty="0" smtClean="0"/>
              <a:t>slon)</a:t>
            </a:r>
          </a:p>
          <a:p>
            <a:r>
              <a:rPr lang="cs-CZ" dirty="0" smtClean="0"/>
              <a:t>nejčastějším prostředkem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POJMENOVÁNÍ</a:t>
            </a:r>
            <a:r>
              <a:rPr lang="cs-CZ" dirty="0" smtClean="0"/>
              <a:t> je SLOVO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SLOVO</a:t>
            </a:r>
            <a:r>
              <a:rPr lang="cs-CZ" dirty="0" smtClean="0"/>
              <a:t> je ustálená, samostatná jednotka jazyka, která pojmenovává určitou skutečnost (např. </a:t>
            </a:r>
            <a:r>
              <a:rPr lang="cs-CZ" i="1" dirty="0" smtClean="0"/>
              <a:t>pes, ulice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SLOVO A POJMENOVÁNÍ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249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3891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pojmenovávají skutečnost (všechna slova plnovýznamová, např. stůl, zpívat)</a:t>
            </a:r>
          </a:p>
          <a:p>
            <a:r>
              <a:rPr lang="cs-CZ" dirty="0" smtClean="0"/>
              <a:t>poukazují na skutečnost (zájmena, např. my, tamta)</a:t>
            </a:r>
          </a:p>
          <a:p>
            <a:r>
              <a:rPr lang="cs-CZ" dirty="0" smtClean="0"/>
              <a:t>vyjadřují pocity a napodobují zvuky (citoslovce, např</a:t>
            </a:r>
            <a:r>
              <a:rPr lang="cs-CZ" dirty="0"/>
              <a:t>.</a:t>
            </a:r>
            <a:r>
              <a:rPr lang="cs-CZ" dirty="0" smtClean="0"/>
              <a:t> fuj, tik – tak)</a:t>
            </a:r>
          </a:p>
          <a:p>
            <a:r>
              <a:rPr lang="cs-CZ" dirty="0" smtClean="0"/>
              <a:t>pomáhají vytvářet věty (spojky, předložky, částice, např. nebo, před, ať)</a:t>
            </a:r>
          </a:p>
          <a:p>
            <a:r>
              <a:rPr lang="cs-CZ" dirty="0" smtClean="0"/>
              <a:t>nemají obecný význam a označují jedinečnou skutečnost (vlastní jména, např. Věra, Latinská Amerika)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dirty="0" smtClean="0"/>
              <a:t>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7344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8912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jednoslovná </a:t>
            </a:r>
            <a:r>
              <a:rPr lang="cs-CZ" dirty="0" smtClean="0"/>
              <a:t>(např. karate, okolo)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víceslovná</a:t>
            </a:r>
            <a:r>
              <a:rPr lang="cs-CZ" dirty="0" smtClean="0"/>
              <a:t> – jednu skutečnost označují několika slovy (tryskové letadlo, šicí stroj)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436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Víceslovné pojme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nování </a:t>
            </a:r>
            <a:r>
              <a:rPr lang="cs-CZ" dirty="0"/>
              <a:t>je ustálené spojení dvou či více slov, která tvoří z významového hlediska  nerozdělitelný celek, řadíme sem :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Sousloví</a:t>
            </a:r>
            <a:r>
              <a:rPr lang="cs-CZ" dirty="0"/>
              <a:t> – ustálené spojení slov s jedním významem, </a:t>
            </a:r>
            <a:r>
              <a:rPr lang="cs-CZ" dirty="0" smtClean="0"/>
              <a:t>např</a:t>
            </a:r>
            <a:r>
              <a:rPr lang="cs-CZ" dirty="0"/>
              <a:t>. rodné číslo, finanční úřad, kyselina </a:t>
            </a:r>
            <a:r>
              <a:rPr lang="cs-CZ" dirty="0" smtClean="0"/>
              <a:t>sírová</a:t>
            </a:r>
            <a:endParaRPr lang="cs-CZ" dirty="0"/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Frazeologické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spojení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– frazém </a:t>
            </a:r>
            <a:r>
              <a:rPr lang="cs-CZ" dirty="0" smtClean="0"/>
              <a:t>– ustálené, často metaforické a expresivní spojení slov, mohou být nevětné, např. dopadnout bledě, růžové brýle, praštit se přes kapsu, nebo větné (pořekadla, přísloví, pranostiky), např. I mistr tesař se utne. Dvakrát měř, jednou řež. Kateřina na ledě, Vánoce na blátě.</a:t>
            </a: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POJMENOVÁNÍ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21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8013576" cy="43171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značková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dirty="0" smtClean="0"/>
              <a:t>, např</a:t>
            </a:r>
            <a:r>
              <a:rPr lang="cs-CZ" dirty="0"/>
              <a:t>.</a:t>
            </a:r>
            <a:r>
              <a:rPr lang="cs-CZ" dirty="0" smtClean="0"/>
              <a:t> nos, voda, dům</a:t>
            </a:r>
          </a:p>
          <a:p>
            <a:r>
              <a:rPr lang="cs-CZ" dirty="0" smtClean="0"/>
              <a:t> jejich slovotvorný původ není zřejmý</a:t>
            </a:r>
          </a:p>
          <a:p>
            <a:r>
              <a:rPr lang="cs-CZ" dirty="0" smtClean="0"/>
              <a:t>nejde je odvodit od jiných slov</a:t>
            </a:r>
          </a:p>
          <a:p>
            <a:r>
              <a:rPr lang="cs-CZ" dirty="0" smtClean="0"/>
              <a:t>patří k nejstarším slovům naší slovní zásoby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popisn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á</a:t>
            </a:r>
            <a:r>
              <a:rPr lang="cs-CZ" dirty="0" smtClean="0"/>
              <a:t>, např. cvičitel, lovecký, kapesník</a:t>
            </a:r>
          </a:p>
          <a:p>
            <a:r>
              <a:rPr lang="cs-CZ" dirty="0" smtClean="0"/>
              <a:t>mají prokazatelný vztah k jiným slovům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POJMENOVÁNÍ (podle původu)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2883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38912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přímé pojmenování </a:t>
            </a:r>
            <a:r>
              <a:rPr lang="cs-CZ" dirty="0" smtClean="0"/>
              <a:t>– jejich význam je ustálen, např. železo, bílý sníh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nepřímé pojmenování (obrazné) </a:t>
            </a:r>
            <a:r>
              <a:rPr lang="cs-CZ" dirty="0" smtClean="0"/>
              <a:t>– místo ustáleného pojmenování se užije jiné, např. vítr pláče, dort jedna báseň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pojmenování přirovnáním  - </a:t>
            </a:r>
            <a:r>
              <a:rPr lang="cs-CZ" dirty="0" smtClean="0"/>
              <a:t> pomocí přirovnávacích slov, např. pevnější než skála, nese se jako páv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pojmenování opisem (perifráze)</a:t>
            </a:r>
            <a:r>
              <a:rPr lang="cs-CZ" dirty="0" smtClean="0"/>
              <a:t> – např. maloval čerta na zeď (= strašil)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slova příležitostná </a:t>
            </a:r>
            <a:r>
              <a:rPr lang="cs-CZ" dirty="0" smtClean="0"/>
              <a:t>– vytvořená pro určitou příležitost, hlavně v poezii, např. </a:t>
            </a:r>
            <a:r>
              <a:rPr lang="cs-CZ" dirty="0" err="1" smtClean="0"/>
              <a:t>smuténka</a:t>
            </a:r>
            <a:r>
              <a:rPr lang="cs-CZ" dirty="0" smtClean="0"/>
              <a:t> (Skácel)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ZPŮSOBY POJMENOVÁNÍ SKUTEČNOSTI V SOUVISLÉM TEXTU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090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389120"/>
          </a:xfrm>
        </p:spPr>
        <p:txBody>
          <a:bodyPr/>
          <a:lstStyle/>
          <a:p>
            <a:r>
              <a:rPr lang="cs-CZ" dirty="0" smtClean="0"/>
              <a:t>skupina hlásek (někdy i hláska jedna), která má v daném jazyce určitý význam</a:t>
            </a:r>
          </a:p>
          <a:p>
            <a:r>
              <a:rPr lang="cs-CZ" dirty="0" smtClean="0"/>
              <a:t>má stránku obsahovou (významovou) a formální (zvukovou nebo grafickou)</a:t>
            </a:r>
          </a:p>
          <a:p>
            <a:r>
              <a:rPr lang="cs-CZ" dirty="0" smtClean="0"/>
              <a:t>obsahová stránka slova  </a:t>
            </a:r>
            <a:r>
              <a:rPr lang="cs-CZ" i="1" dirty="0" smtClean="0"/>
              <a:t>pes</a:t>
            </a:r>
            <a:r>
              <a:rPr lang="cs-CZ" dirty="0" smtClean="0"/>
              <a:t> = zvíře, čtyřnohý, řád šelem, chlupatý, štěká  aj.</a:t>
            </a:r>
          </a:p>
          <a:p>
            <a:r>
              <a:rPr lang="cs-CZ" dirty="0" smtClean="0"/>
              <a:t>formální stránkou slova </a:t>
            </a:r>
            <a:r>
              <a:rPr lang="cs-CZ" i="1" dirty="0" smtClean="0"/>
              <a:t>pes</a:t>
            </a:r>
            <a:r>
              <a:rPr lang="cs-CZ" dirty="0" smtClean="0"/>
              <a:t> je v mluveném projevu seskupení hlásek (fonémů) p, e, s,     v psané podobě pořadí grafémů p, e, s.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smtClean="0"/>
              <a:t>SLOVO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87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38912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slovní (lexikální)  </a:t>
            </a:r>
            <a:r>
              <a:rPr lang="cs-CZ" dirty="0" smtClean="0"/>
              <a:t>- věcný, obsahový význam znamená, že každé slovo má v daném jazyce určitý obsah, který označuje jev skutečnosti (pes je druh čtyřnohého savce, řád šelem  atd.)</a:t>
            </a:r>
          </a:p>
          <a:p>
            <a:r>
              <a:rPr lang="cs-CZ" dirty="0" smtClean="0"/>
              <a:t>bývá vysvětlen ve slovnících daného jazyka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mluvnický (gramatický) </a:t>
            </a:r>
            <a:r>
              <a:rPr lang="cs-CZ" dirty="0" smtClean="0"/>
              <a:t>– slovo ho získává  až   při zapojení do věty, znamená, že slovo patří      k určitému slovnímu druhu, vyjadřuje různé mluvnické kategorie, např. pád, rod, číslo, osobu (pes je podstatné jméno, jednotné číslo, rod mužský životný, 1. pád)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VÝZNAM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540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38912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slovo </a:t>
            </a:r>
            <a:r>
              <a:rPr lang="cs-CZ" dirty="0">
                <a:solidFill>
                  <a:schemeClr val="accent1"/>
                </a:solidFill>
              </a:rPr>
              <a:t>nadřazené </a:t>
            </a:r>
            <a:r>
              <a:rPr lang="cs-CZ" dirty="0"/>
              <a:t>– slovo významově nadřazené podřazenému slovu (př. zelenina je slovo významově nadřazené slovu mrkev)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slovo </a:t>
            </a:r>
            <a:r>
              <a:rPr lang="cs-CZ" dirty="0">
                <a:solidFill>
                  <a:schemeClr val="accent1"/>
                </a:solidFill>
              </a:rPr>
              <a:t>podřazené </a:t>
            </a:r>
            <a:r>
              <a:rPr lang="cs-CZ" dirty="0"/>
              <a:t>– slovo významově podřazené nadřazenému slovu (př. mrkev je slovo podřazené slovu zelenina)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slova </a:t>
            </a:r>
            <a:r>
              <a:rPr lang="cs-CZ" dirty="0">
                <a:solidFill>
                  <a:schemeClr val="accent1"/>
                </a:solidFill>
              </a:rPr>
              <a:t>souřadná </a:t>
            </a:r>
            <a:r>
              <a:rPr lang="cs-CZ" dirty="0"/>
              <a:t>– slova na stejné významové úrovni (př. mrkev, ředkvička)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1"/>
                </a:solidFill>
              </a:rPr>
              <a:t>sousloví</a:t>
            </a:r>
            <a:r>
              <a:rPr lang="cs-CZ" dirty="0" smtClean="0"/>
              <a:t> </a:t>
            </a:r>
            <a:r>
              <a:rPr lang="cs-CZ" dirty="0"/>
              <a:t>– je ustálené spojení vzniklé spojením dvou nebo více slov, ale má význam jen jedné slovní jednotky ( základní škola, psací stůl)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dirty="0" smtClean="0"/>
              <a:t>SLOVO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425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r>
              <a:rPr lang="cs-CZ" sz="9600" dirty="0" smtClean="0">
                <a:solidFill>
                  <a:schemeClr val="accent1">
                    <a:lumMod val="50000"/>
                  </a:schemeClr>
                </a:solidFill>
              </a:rPr>
              <a:t>slova jednoznačná </a:t>
            </a:r>
            <a:r>
              <a:rPr lang="cs-CZ" sz="9600" dirty="0" smtClean="0"/>
              <a:t>– mají jeden věcný význam</a:t>
            </a:r>
          </a:p>
          <a:p>
            <a:r>
              <a:rPr lang="cs-CZ" sz="9600" dirty="0" smtClean="0"/>
              <a:t>jsou to vlastní jména, odborné názvy, zvukomalebná citoslovce (Josef, kyselina sírová, au)</a:t>
            </a:r>
          </a:p>
          <a:p>
            <a:r>
              <a:rPr lang="cs-CZ" sz="9600" dirty="0" smtClean="0">
                <a:solidFill>
                  <a:schemeClr val="accent1">
                    <a:lumMod val="50000"/>
                  </a:schemeClr>
                </a:solidFill>
              </a:rPr>
              <a:t>slova mnohoznačná  </a:t>
            </a:r>
            <a:r>
              <a:rPr lang="cs-CZ" sz="9600" dirty="0" smtClean="0"/>
              <a:t>- mají význam základní a význam druhotný, který vzniká přenesením pojmenování na jinou věc</a:t>
            </a:r>
          </a:p>
          <a:p>
            <a:r>
              <a:rPr lang="cs-CZ" sz="9600" dirty="0" smtClean="0"/>
              <a:t>přenesení významu slova podle  vnější podobnosti nazýváme </a:t>
            </a:r>
            <a:r>
              <a:rPr lang="cs-CZ" sz="9600" u="sng" dirty="0" smtClean="0"/>
              <a:t>metafora</a:t>
            </a:r>
            <a:r>
              <a:rPr lang="cs-CZ" sz="9600" dirty="0" smtClean="0"/>
              <a:t> (oko= orgán zraku, oko na punčoše, volské oko) </a:t>
            </a:r>
          </a:p>
          <a:p>
            <a:r>
              <a:rPr lang="cs-CZ" sz="9600" dirty="0" smtClean="0"/>
              <a:t>přenesení významu slova podle vnitřní souvislosti věcí nazýváme </a:t>
            </a:r>
            <a:r>
              <a:rPr lang="cs-CZ" sz="9600" u="sng" dirty="0" smtClean="0"/>
              <a:t>metonymie</a:t>
            </a:r>
            <a:r>
              <a:rPr lang="cs-CZ" sz="9600" dirty="0" smtClean="0"/>
              <a:t>  (psaní = činnost, psaní= dopis)</a:t>
            </a:r>
          </a:p>
          <a:p>
            <a:r>
              <a:rPr lang="cs-CZ" sz="9600" dirty="0" smtClean="0"/>
              <a:t>pojmenování celku označením jeho části nazýváme </a:t>
            </a:r>
            <a:r>
              <a:rPr lang="cs-CZ" sz="9600" u="sng" dirty="0" smtClean="0"/>
              <a:t>synekdocha </a:t>
            </a:r>
            <a:r>
              <a:rPr lang="cs-CZ" sz="9600" dirty="0" smtClean="0"/>
              <a:t> (otcovská střecha = rodný dům)</a:t>
            </a:r>
            <a:br>
              <a:rPr lang="cs-CZ" sz="9600" dirty="0" smtClean="0"/>
            </a:br>
            <a:endParaRPr lang="cs-CZ" sz="9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SLOVA JEDNOZNAČNÁ A MNOHOZNAČNÁ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5417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36912"/>
            <a:ext cx="8229600" cy="4525963"/>
          </a:xfrm>
        </p:spPr>
        <p:txBody>
          <a:bodyPr/>
          <a:lstStyle/>
          <a:p>
            <a:r>
              <a:rPr lang="cs-CZ" dirty="0">
                <a:solidFill>
                  <a:schemeClr val="accent1"/>
                </a:solidFill>
              </a:rPr>
              <a:t>Synonyma</a:t>
            </a:r>
            <a:r>
              <a:rPr lang="cs-CZ" dirty="0"/>
              <a:t> – slova souznačná - </a:t>
            </a:r>
            <a:r>
              <a:rPr lang="cs-CZ" dirty="0" smtClean="0"/>
              <a:t>mají </a:t>
            </a:r>
            <a:r>
              <a:rPr lang="cs-CZ" dirty="0"/>
              <a:t>různou podobu, ale stejný nebo podobný význam</a:t>
            </a:r>
          </a:p>
          <a:p>
            <a:r>
              <a:rPr lang="cs-CZ" dirty="0">
                <a:solidFill>
                  <a:schemeClr val="accent1"/>
                </a:solidFill>
              </a:rPr>
              <a:t>Homonyma</a:t>
            </a:r>
            <a:r>
              <a:rPr lang="cs-CZ" dirty="0"/>
              <a:t> – slova souzvučná - stejně </a:t>
            </a:r>
            <a:r>
              <a:rPr lang="cs-CZ" dirty="0" smtClean="0"/>
              <a:t>znějí, </a:t>
            </a:r>
            <a:r>
              <a:rPr lang="cs-CZ" dirty="0"/>
              <a:t>ale </a:t>
            </a:r>
            <a:r>
              <a:rPr lang="cs-CZ" dirty="0" smtClean="0"/>
              <a:t>mají </a:t>
            </a:r>
            <a:r>
              <a:rPr lang="cs-CZ" dirty="0"/>
              <a:t>odlišný význam (hlásková shoda je náhodná)</a:t>
            </a:r>
          </a:p>
          <a:p>
            <a:r>
              <a:rPr lang="cs-CZ" dirty="0">
                <a:solidFill>
                  <a:schemeClr val="accent1"/>
                </a:solidFill>
              </a:rPr>
              <a:t>Antonyma</a:t>
            </a:r>
            <a:r>
              <a:rPr lang="cs-CZ" dirty="0"/>
              <a:t>  - </a:t>
            </a:r>
            <a:r>
              <a:rPr lang="cs-CZ" dirty="0" smtClean="0"/>
              <a:t>slova  </a:t>
            </a:r>
            <a:r>
              <a:rPr lang="cs-CZ" dirty="0"/>
              <a:t>opačného významu (slova významově protikladná)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Významové vztahy mezi slovy: synonyma, homonyma, antonyma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9885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se nová slova (odvozováním, skládáním, zkracováním)</a:t>
            </a:r>
          </a:p>
          <a:p>
            <a:r>
              <a:rPr lang="cs-CZ" dirty="0" smtClean="0"/>
              <a:t>slova dostávají nové významy</a:t>
            </a:r>
          </a:p>
          <a:p>
            <a:r>
              <a:rPr lang="cs-CZ" dirty="0" smtClean="0"/>
              <a:t>slova se spojují v sousloví</a:t>
            </a:r>
          </a:p>
          <a:p>
            <a:r>
              <a:rPr lang="cs-CZ" dirty="0" smtClean="0"/>
              <a:t>slova se přejímají z jiných vrstev jazyka </a:t>
            </a:r>
          </a:p>
          <a:p>
            <a:r>
              <a:rPr lang="cs-CZ" dirty="0" smtClean="0"/>
              <a:t>slova se přejímají z cizích jazyků</a:t>
            </a:r>
          </a:p>
          <a:p>
            <a:r>
              <a:rPr lang="cs-CZ" dirty="0" smtClean="0"/>
              <a:t>slova zanikají</a:t>
            </a:r>
          </a:p>
          <a:p>
            <a:r>
              <a:rPr lang="cs-CZ" dirty="0" smtClean="0"/>
              <a:t>některá dříve nepoužívaná slova se vracejí   do slovní zásoby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OBOHACOVÁNÍ SLOVNÍ ZÁSOBY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2681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zaznamenávají slovní zásobu jednoho nebo více jazyků nebo její určitou vymezenou část</a:t>
            </a:r>
          </a:p>
          <a:p>
            <a:r>
              <a:rPr lang="cs-CZ" dirty="0" smtClean="0"/>
              <a:t>jejich tvorbou se zabývá lexikografie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Rozlišujeme: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slovníky překladové </a:t>
            </a:r>
            <a:r>
              <a:rPr lang="cs-CZ" dirty="0" smtClean="0"/>
              <a:t>– převádějí slova             z jednoho jazyka do druhého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slovníky  výkladové</a:t>
            </a:r>
            <a:r>
              <a:rPr lang="cs-CZ" dirty="0" smtClean="0"/>
              <a:t>, a to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naučné (encyklopedické) </a:t>
            </a:r>
            <a:r>
              <a:rPr lang="cs-CZ" dirty="0" smtClean="0"/>
              <a:t>nebo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jazykové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slovníky speciální </a:t>
            </a:r>
            <a:r>
              <a:rPr lang="cs-CZ" dirty="0" smtClean="0"/>
              <a:t>(historický, cizích slov aj.)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6428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podávají informace o slovním a mluvnickém významu slov , jejich původu, výslovnosti a užívání v jazyce</a:t>
            </a:r>
          </a:p>
          <a:p>
            <a:r>
              <a:rPr lang="cs-CZ" dirty="0" smtClean="0"/>
              <a:t>zachycují slovní zásobu náležející ke spisovné vrstvě jazyka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Příruční slovník jazyka českého</a:t>
            </a:r>
            <a:r>
              <a:rPr lang="cs-CZ" dirty="0" smtClean="0"/>
              <a:t>, 1935 – 1957, 9 svazků, 250 tisíc hesel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Slovník spisovného jazyka českého</a:t>
            </a:r>
            <a:r>
              <a:rPr lang="cs-CZ" dirty="0" smtClean="0"/>
              <a:t>, 1989,     8 svazků, 192 tisíc hesel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Slovník spisovné češtiny pro školu a veřejnost</a:t>
            </a:r>
            <a:r>
              <a:rPr lang="cs-CZ" dirty="0" smtClean="0"/>
              <a:t>, 2003, asi 50 tisíc hesel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SLOVNÍKY JAZYKOVÉ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554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5040560"/>
          </a:xfrm>
        </p:spPr>
        <p:txBody>
          <a:bodyPr>
            <a:normAutofit fontScale="55000" lnSpcReduction="20000"/>
          </a:bodyPr>
          <a:lstStyle/>
          <a:p>
            <a:r>
              <a:rPr lang="cs-CZ" sz="3800" b="1" u="sng" dirty="0" smtClean="0"/>
              <a:t>Slovní zásoba </a:t>
            </a:r>
            <a:r>
              <a:rPr lang="cs-CZ" sz="3800" dirty="0" smtClean="0"/>
              <a:t>je souhrn všech slov a ustálených spojení     v daném jazyce, neustále se mění a vyvíjí, je zachycena      v jazykových slovnících, je složena z jádra slovní zásoby a okrajových (proměnlivých) částí (= národní slovní zásoba).</a:t>
            </a:r>
          </a:p>
          <a:p>
            <a:endParaRPr lang="cs-CZ" sz="3800" b="1" u="sng" dirty="0" smtClean="0"/>
          </a:p>
          <a:p>
            <a:r>
              <a:rPr lang="cs-CZ" sz="3800" b="1" u="sng" dirty="0" smtClean="0"/>
              <a:t>Individuální slovní zásoba </a:t>
            </a:r>
            <a:r>
              <a:rPr lang="cs-CZ" sz="3800" dirty="0" smtClean="0"/>
              <a:t>= slova, která ovládá jeden uživatel, je složena s </a:t>
            </a:r>
            <a:r>
              <a:rPr lang="cs-CZ" sz="3800" u="sng" dirty="0" smtClean="0"/>
              <a:t>aktivní</a:t>
            </a:r>
            <a:r>
              <a:rPr lang="cs-CZ" sz="3800" dirty="0" smtClean="0"/>
              <a:t> slovní zásoby (=slova, která běžně užíváme) a </a:t>
            </a:r>
            <a:r>
              <a:rPr lang="cs-CZ" sz="3800" u="sng" dirty="0" smtClean="0"/>
              <a:t>pasivní</a:t>
            </a:r>
            <a:r>
              <a:rPr lang="cs-CZ" sz="3800" dirty="0" smtClean="0"/>
              <a:t> slovní zásoby (=slova, která běžně neužíváme, ale rozumíme jim).</a:t>
            </a:r>
          </a:p>
          <a:p>
            <a:endParaRPr lang="cs-CZ" sz="3800" b="1" u="sng" dirty="0" smtClean="0"/>
          </a:p>
          <a:p>
            <a:r>
              <a:rPr lang="cs-CZ" sz="3800" b="1" u="sng" dirty="0" smtClean="0"/>
              <a:t>Slovo</a:t>
            </a:r>
            <a:r>
              <a:rPr lang="cs-CZ" sz="3800" dirty="0" smtClean="0"/>
              <a:t> </a:t>
            </a:r>
            <a:r>
              <a:rPr lang="cs-CZ" sz="3800" dirty="0"/>
              <a:t>= skupina hlásek(někdy jen jedna hláska), která má </a:t>
            </a:r>
            <a:r>
              <a:rPr lang="cs-CZ" sz="3800" dirty="0" smtClean="0"/>
              <a:t> v </a:t>
            </a:r>
            <a:r>
              <a:rPr lang="cs-CZ" sz="3800" dirty="0"/>
              <a:t>daném jazyce určitý význam, a to význam slovní (věcný, obsahový) a význam mluvnický(vzniká po zapojení slova do věty).</a:t>
            </a:r>
          </a:p>
          <a:p>
            <a:endParaRPr lang="cs-CZ" sz="3800" b="1" u="sng" dirty="0" smtClean="0"/>
          </a:p>
          <a:p>
            <a:r>
              <a:rPr lang="cs-CZ" sz="3800" b="1" u="sng" dirty="0" smtClean="0"/>
              <a:t>Sousloví</a:t>
            </a:r>
            <a:r>
              <a:rPr lang="cs-CZ" sz="3800" dirty="0" smtClean="0"/>
              <a:t> </a:t>
            </a:r>
            <a:r>
              <a:rPr lang="cs-CZ" sz="3800" dirty="0"/>
              <a:t>= ustálené spojení slov s jedním významem.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ZÁPIS: </a:t>
            </a:r>
            <a:r>
              <a:rPr lang="cs-CZ" b="0" u="sng" dirty="0" smtClean="0"/>
              <a:t>NAUKA O SLOVNÍ ZÁSOBĚ</a:t>
            </a:r>
            <a:endParaRPr lang="cs-CZ" b="0" u="sng" dirty="0"/>
          </a:p>
        </p:txBody>
      </p:sp>
    </p:spTree>
    <p:extLst>
      <p:ext uri="{BB962C8B-B14F-4D97-AF65-F5344CB8AC3E}">
        <p14:creationId xmlns:p14="http://schemas.microsoft.com/office/powerpoint/2010/main" val="3849857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u="sng" dirty="0" smtClean="0"/>
              <a:t>Synonyma</a:t>
            </a:r>
            <a:r>
              <a:rPr lang="cs-CZ" dirty="0" smtClean="0"/>
              <a:t> = slova souznačná, mají stejný nebo podobný význam, ale různou formu.</a:t>
            </a:r>
          </a:p>
          <a:p>
            <a:r>
              <a:rPr lang="cs-CZ" b="1" u="sng" dirty="0" smtClean="0"/>
              <a:t>Homonyma</a:t>
            </a:r>
            <a:r>
              <a:rPr lang="cs-CZ" dirty="0" smtClean="0"/>
              <a:t> = slova souzvučná, stejně znějí, ale mají různý význam i původ.</a:t>
            </a:r>
          </a:p>
          <a:p>
            <a:r>
              <a:rPr lang="cs-CZ" b="1" u="sng" dirty="0" smtClean="0"/>
              <a:t>Antonyma</a:t>
            </a:r>
            <a:r>
              <a:rPr lang="cs-CZ" dirty="0" smtClean="0"/>
              <a:t> = slova opačného významu, označují jevy stejného druhu, ale opačných vlastností.</a:t>
            </a:r>
          </a:p>
          <a:p>
            <a:r>
              <a:rPr lang="cs-CZ" b="1" u="sng" dirty="0" smtClean="0"/>
              <a:t>Jazykové slovníky </a:t>
            </a:r>
            <a:r>
              <a:rPr lang="cs-CZ" dirty="0" smtClean="0"/>
              <a:t>= podávají podrobné informace o slovním a mluvnickém významu slov, jejich původu, výslovnosti a užívání v jazyce, např. Slovník spisovné češtiny pro školu a veřejnost.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680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je slovní zásoba?</a:t>
            </a:r>
          </a:p>
          <a:p>
            <a:r>
              <a:rPr lang="cs-CZ" dirty="0" smtClean="0"/>
              <a:t>2. Jaký je rozdíl mezi slovní zásobou národní a individuální, jak dělíme individuální slovní zásobu?</a:t>
            </a:r>
          </a:p>
          <a:p>
            <a:r>
              <a:rPr lang="cs-CZ" dirty="0" smtClean="0"/>
              <a:t>3. Co je slovo?</a:t>
            </a:r>
          </a:p>
          <a:p>
            <a:r>
              <a:rPr lang="cs-CZ" dirty="0" smtClean="0"/>
              <a:t>4. Jaké významy má slovo?</a:t>
            </a:r>
          </a:p>
          <a:p>
            <a:r>
              <a:rPr lang="cs-CZ" dirty="0" smtClean="0"/>
              <a:t>5. Co je sousloví?</a:t>
            </a:r>
          </a:p>
          <a:p>
            <a:r>
              <a:rPr lang="cs-CZ" dirty="0" smtClean="0"/>
              <a:t>6. Jaký je rozdíl mezi synonymy, homonymy a antonymy?</a:t>
            </a:r>
          </a:p>
          <a:p>
            <a:r>
              <a:rPr lang="cs-CZ" dirty="0" smtClean="0"/>
              <a:t>7. Jaké informace podávají jazykové slovníky?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111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MUŽÍKOVÁ, Olga, MARKVARTOVÁ, Barbora, KLUSÁČKOVÁ, Lenka, JEŘÁBKOVÁ, Eleonora, ADÁMKOVÁ</a:t>
            </a:r>
            <a:r>
              <a:rPr lang="cs-CZ" i="1" dirty="0" smtClean="0"/>
              <a:t>, </a:t>
            </a:r>
            <a:r>
              <a:rPr lang="cs-CZ" dirty="0" smtClean="0"/>
              <a:t>Petra. </a:t>
            </a:r>
            <a:r>
              <a:rPr lang="cs-CZ" i="1" dirty="0" smtClean="0"/>
              <a:t>Odmaturuj z českého jazyka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80 – 7358 – O82 – 9</a:t>
            </a:r>
          </a:p>
          <a:p>
            <a:r>
              <a:rPr lang="cs-CZ" dirty="0" smtClean="0"/>
              <a:t>SOCHROVÁ</a:t>
            </a:r>
            <a:r>
              <a:rPr lang="cs-CZ" dirty="0"/>
              <a:t>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2007, ISBN 978 – 253 – 0298 – </a:t>
            </a:r>
            <a:r>
              <a:rPr lang="cs-CZ" dirty="0" smtClean="0"/>
              <a:t>0</a:t>
            </a:r>
          </a:p>
          <a:p>
            <a:r>
              <a:rPr lang="cs-CZ" dirty="0"/>
              <a:t>DOBEŠOVÁ, Věra, FIALOVÁ, Vladimíra. </a:t>
            </a:r>
            <a:r>
              <a:rPr lang="cs-CZ" i="1" dirty="0"/>
              <a:t>Průvodce 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019 – 5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</p:spTree>
    <p:extLst>
      <p:ext uri="{BB962C8B-B14F-4D97-AF65-F5344CB8AC3E}">
        <p14:creationId xmlns:p14="http://schemas.microsoft.com/office/powerpoint/2010/main" val="373400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711</TotalTime>
  <Words>1671</Words>
  <Application>Microsoft Office PowerPoint</Application>
  <PresentationFormat>Předvádění na obrazovce (4:3)</PresentationFormat>
  <Paragraphs>135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Shluk</vt:lpstr>
      <vt:lpstr>Prezentace aplikace PowerPoint</vt:lpstr>
      <vt:lpstr>ANOTACE</vt:lpstr>
      <vt:lpstr>NAUKA O SLOVNÍ ZÁSOBĚ</vt:lpstr>
      <vt:lpstr>SLOVNÍ ZÁSOBA</vt:lpstr>
      <vt:lpstr>SLOVNÍ ZÁSOBA ČESKÉHO JAZYKA</vt:lpstr>
      <vt:lpstr>SLOVNÍ ZÁSOBA INDIVIDUÁLNÍ</vt:lpstr>
      <vt:lpstr>SLOVO A POJMENOVÁNÍ</vt:lpstr>
      <vt:lpstr>SLOVA</vt:lpstr>
      <vt:lpstr>POJMENOVÁNÍ</vt:lpstr>
      <vt:lpstr>POJMENOVÁNÍ</vt:lpstr>
      <vt:lpstr>POJMENOVÁNÍ (podle původu)</vt:lpstr>
      <vt:lpstr>ZPŮSOBY POJMENOVÁNÍ SKUTEČNOSTI V SOUVISLÉM TEXTU</vt:lpstr>
      <vt:lpstr>SLOVO</vt:lpstr>
      <vt:lpstr>VÝZNAM SLOVA</vt:lpstr>
      <vt:lpstr>SLOVO</vt:lpstr>
      <vt:lpstr>SLOVA JEDNOZNAČNÁ A MNOHOZNAČNÁ</vt:lpstr>
      <vt:lpstr>Významové vztahy mezi slovy: synonyma, homonyma, antonyma</vt:lpstr>
      <vt:lpstr>OBOHACOVÁNÍ SLOVNÍ ZÁSOBY</vt:lpstr>
      <vt:lpstr>SLOVNÍKY</vt:lpstr>
      <vt:lpstr>SLOVNÍKY JAZYKOVÉ</vt:lpstr>
      <vt:lpstr>ZÁPIS: NAUKA O SLOVNÍ ZÁSOBĚ</vt:lpstr>
      <vt:lpstr>Prezentace aplikace PowerPoint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NAUKA O SLOVNÍ ZÁSOBĚ A TVOŘENÍ SLOV</dc:title>
  <dc:creator>UZIVATEL</dc:creator>
  <cp:lastModifiedBy>UZIVATEL</cp:lastModifiedBy>
  <cp:revision>66</cp:revision>
  <dcterms:created xsi:type="dcterms:W3CDTF">2013-01-08T14:57:34Z</dcterms:created>
  <dcterms:modified xsi:type="dcterms:W3CDTF">2013-05-02T17:01:04Z</dcterms:modified>
</cp:coreProperties>
</file>