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9" r:id="rId2"/>
    <p:sldId id="272" r:id="rId3"/>
    <p:sldId id="256" r:id="rId4"/>
    <p:sldId id="258" r:id="rId5"/>
    <p:sldId id="257" r:id="rId6"/>
    <p:sldId id="259" r:id="rId7"/>
    <p:sldId id="260" r:id="rId8"/>
    <p:sldId id="268" r:id="rId9"/>
    <p:sldId id="261" r:id="rId10"/>
    <p:sldId id="262" r:id="rId11"/>
    <p:sldId id="263" r:id="rId12"/>
    <p:sldId id="264" r:id="rId13"/>
    <p:sldId id="265" r:id="rId14"/>
    <p:sldId id="266" r:id="rId15"/>
    <p:sldId id="274" r:id="rId16"/>
    <p:sldId id="275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CF6B2AB-ABBE-4431-9E99-763087C7E15F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4FF8D93-413B-4F3A-A4A6-A75E8B71F6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501170" y="2708275"/>
            <a:ext cx="294503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NAUKA O TVOŘENÍ SLOV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501170" y="4005263"/>
            <a:ext cx="124129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24153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Záměrem této sady výukových materiálů  </a:t>
            </a:r>
            <a:r>
              <a:rPr lang="cs-CZ" dirty="0" smtClean="0"/>
              <a:t>            s </a:t>
            </a:r>
            <a:r>
              <a:rPr lang="cs-CZ" dirty="0"/>
              <a:t>názvem </a:t>
            </a:r>
            <a:r>
              <a:rPr lang="cs-CZ" b="1" dirty="0" smtClean="0"/>
              <a:t>Nauka </a:t>
            </a:r>
            <a:r>
              <a:rPr lang="cs-CZ" b="1" dirty="0"/>
              <a:t>o slovní zásobě </a:t>
            </a:r>
            <a:r>
              <a:rPr lang="cs-CZ" dirty="0"/>
              <a:t>je poskytnout žákům potřebné informace o slovní zásobě, </a:t>
            </a:r>
            <a:r>
              <a:rPr lang="cs-CZ" dirty="0" smtClean="0"/>
              <a:t>       o </a:t>
            </a:r>
            <a:r>
              <a:rPr lang="cs-CZ" dirty="0"/>
              <a:t>způsobech jejího rozvíjení a zejména o tvoření slov v českém jazyce, a to odvozováním, skládáním a zkracováním. Učivo navazuje </a:t>
            </a:r>
            <a:r>
              <a:rPr lang="cs-CZ" dirty="0" smtClean="0"/>
              <a:t>         na </a:t>
            </a:r>
            <a:r>
              <a:rPr lang="cs-CZ" dirty="0"/>
              <a:t>znalosti, které žáci získali na ZŠ a cílem je jejich znalosti rozšířit a upevnit tak, aby je žáci mohli využít zejména při ústní a písemné komunikaci. </a:t>
            </a:r>
          </a:p>
          <a:p>
            <a:r>
              <a:rPr lang="cs-CZ" dirty="0"/>
              <a:t>Jednotlivé </a:t>
            </a:r>
            <a:r>
              <a:rPr lang="cs-CZ" dirty="0" err="1"/>
              <a:t>DUMy</a:t>
            </a:r>
            <a:r>
              <a:rPr lang="cs-CZ" dirty="0"/>
              <a:t> (prezentace) v této sadě jsou určeny pro žáky 2. ročníku </a:t>
            </a:r>
            <a:r>
              <a:rPr lang="cs-CZ" dirty="0" smtClean="0"/>
              <a:t>učebních oborů SOU.</a:t>
            </a:r>
          </a:p>
          <a:p>
            <a:r>
              <a:rPr lang="cs-CZ" dirty="0" smtClean="0"/>
              <a:t>Konkrétně tato prezentace se zabývá strukturou slova a způsoby tvoření slov v </a:t>
            </a:r>
            <a:r>
              <a:rPr lang="cs-CZ" smtClean="0"/>
              <a:t>českém jazyce.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92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NAUKA O TVOŘENÍ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DERIVATOLOGIE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54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jeden ze způsobů rozhojňování slovní zásoby o nová pojmenování</a:t>
            </a:r>
          </a:p>
          <a:p>
            <a:r>
              <a:rPr lang="cs-CZ" sz="3200" dirty="0" smtClean="0"/>
              <a:t>nauka o tvoření slov (</a:t>
            </a:r>
            <a:r>
              <a:rPr lang="cs-CZ" sz="3200" dirty="0" err="1" smtClean="0"/>
              <a:t>derivologie</a:t>
            </a:r>
            <a:r>
              <a:rPr lang="cs-CZ" sz="3200" dirty="0" smtClean="0"/>
              <a:t>) -  jazykovědná disciplína, která popisuje způsoby tvoření slov, jejich slovotvornou stavbu a slovotvorné vztahy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SLOV (slovotvorba)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44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slova jsou utvořena z různých slovotvorných částí (morfémů), které jsou dále </a:t>
            </a:r>
            <a:r>
              <a:rPr lang="cs-CZ" sz="3200" dirty="0" err="1" smtClean="0"/>
              <a:t>nečlenitelné</a:t>
            </a:r>
            <a:r>
              <a:rPr lang="cs-CZ" sz="3200" dirty="0" smtClean="0"/>
              <a:t>, ale ještě mají nějaký význam</a:t>
            </a:r>
          </a:p>
          <a:p>
            <a:r>
              <a:rPr lang="cs-CZ" sz="3200" dirty="0" smtClean="0"/>
              <a:t>základní typy morfémů: kořen, předpona, přípona a koncovka</a:t>
            </a:r>
          </a:p>
          <a:p>
            <a:r>
              <a:rPr lang="cs-CZ" sz="3200" dirty="0" smtClean="0"/>
              <a:t>slova se stejným kořenem a souvisejícím významem nazýváme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slova příbuzná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38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kořen</a:t>
            </a:r>
            <a:r>
              <a:rPr lang="cs-CZ" sz="2800" dirty="0" smtClean="0"/>
              <a:t> – část slova, která vyjadřuje význam slova a je společná všem slovům příbuzným, např.</a:t>
            </a:r>
            <a:r>
              <a:rPr lang="cs-CZ" sz="2800" i="1" dirty="0" smtClean="0"/>
              <a:t>-vod- </a:t>
            </a:r>
            <a:r>
              <a:rPr lang="cs-CZ" sz="2800" dirty="0" smtClean="0"/>
              <a:t>je kořenem pro slova </a:t>
            </a:r>
            <a:r>
              <a:rPr lang="cs-CZ" sz="2800" i="1" dirty="0" smtClean="0"/>
              <a:t>vod-a, po-vod-í, vod-</a:t>
            </a:r>
            <a:r>
              <a:rPr lang="cs-CZ" sz="2800" i="1" dirty="0" err="1" smtClean="0"/>
              <a:t>ník</a:t>
            </a:r>
            <a:r>
              <a:rPr lang="cs-CZ" sz="2800" i="1" dirty="0" smtClean="0"/>
              <a:t>, vod-</a:t>
            </a:r>
            <a:r>
              <a:rPr lang="cs-CZ" sz="2800" i="1" dirty="0" err="1" smtClean="0"/>
              <a:t>árna</a:t>
            </a:r>
            <a:endParaRPr lang="cs-CZ" sz="2800" i="1" dirty="0" smtClean="0"/>
          </a:p>
          <a:p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</a:rPr>
              <a:t>přípona (sufix) </a:t>
            </a:r>
            <a:r>
              <a:rPr lang="cs-CZ" sz="2800" dirty="0" smtClean="0"/>
              <a:t>– morfém, který stojí za základem slova, např. </a:t>
            </a:r>
            <a:r>
              <a:rPr lang="cs-CZ" sz="2800" i="1" dirty="0" smtClean="0"/>
              <a:t>-</a:t>
            </a:r>
            <a:r>
              <a:rPr lang="cs-CZ" sz="2800" i="1" dirty="0" err="1" smtClean="0"/>
              <a:t>ník</a:t>
            </a:r>
            <a:r>
              <a:rPr lang="cs-CZ" sz="2800" i="1" dirty="0" smtClean="0"/>
              <a:t> </a:t>
            </a:r>
            <a:r>
              <a:rPr lang="cs-CZ" sz="2800" dirty="0" smtClean="0"/>
              <a:t>ve slově </a:t>
            </a:r>
            <a:r>
              <a:rPr lang="cs-CZ" sz="2800" i="1" dirty="0" smtClean="0"/>
              <a:t>vod-</a:t>
            </a:r>
            <a:r>
              <a:rPr lang="cs-CZ" sz="2800" i="1" dirty="0" err="1" smtClean="0"/>
              <a:t>ník</a:t>
            </a:r>
            <a:endParaRPr lang="cs-CZ" sz="2800" i="1" dirty="0" smtClean="0"/>
          </a:p>
          <a:p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</a:rPr>
              <a:t>předpona (prefix) </a:t>
            </a:r>
            <a:r>
              <a:rPr lang="cs-CZ" sz="2800" dirty="0" smtClean="0"/>
              <a:t>–morfém, který stojí před základem, na začátku slova, např. </a:t>
            </a:r>
            <a:r>
              <a:rPr lang="cs-CZ" sz="2800" i="1" dirty="0" smtClean="0"/>
              <a:t>po-</a:t>
            </a:r>
            <a:r>
              <a:rPr lang="cs-CZ" sz="2800" dirty="0" smtClean="0"/>
              <a:t> ve slově </a:t>
            </a:r>
            <a:r>
              <a:rPr lang="cs-CZ" sz="2800" i="1" dirty="0" smtClean="0"/>
              <a:t>po-vod-í</a:t>
            </a:r>
            <a:endParaRPr lang="cs-CZ" sz="2800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32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39552" y="1196752"/>
            <a:ext cx="8229600" cy="4525962"/>
          </a:xfrm>
        </p:spPr>
        <p:txBody>
          <a:bodyPr/>
          <a:lstStyle/>
          <a:p>
            <a:r>
              <a:rPr lang="cs-CZ" u="sng" dirty="0" smtClean="0">
                <a:solidFill>
                  <a:schemeClr val="bg2">
                    <a:lumMod val="10000"/>
                  </a:schemeClr>
                </a:solidFill>
              </a:rPr>
              <a:t>koncovka </a:t>
            </a:r>
            <a:r>
              <a:rPr lang="cs-CZ" dirty="0" smtClean="0"/>
              <a:t>– část slova, která se mění při ohýbání (určuje pád u jmen a osobu u sloves), může být i nulová, např. v 1. p. j. č.:    vodník-0, vodník-a, nes-u, nes-</a:t>
            </a:r>
            <a:r>
              <a:rPr lang="cs-CZ" dirty="0" err="1" smtClean="0"/>
              <a:t>eš</a:t>
            </a:r>
            <a:endParaRPr lang="cs-CZ" dirty="0" smtClean="0"/>
          </a:p>
          <a:p>
            <a:r>
              <a:rPr lang="cs-CZ" u="sng" dirty="0" smtClean="0">
                <a:solidFill>
                  <a:schemeClr val="bg2">
                    <a:lumMod val="10000"/>
                  </a:schemeClr>
                </a:solidFill>
              </a:rPr>
              <a:t>kmen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/>
              <a:t>– část slova, která vznikne oddělením koncovky</a:t>
            </a:r>
          </a:p>
          <a:p>
            <a:r>
              <a:rPr lang="cs-CZ" dirty="0" smtClean="0"/>
              <a:t>obsahuje v sobě kořen slova, který je rozšířený o tzv. kmenotvornou příponu</a:t>
            </a:r>
          </a:p>
          <a:p>
            <a:r>
              <a:rPr lang="cs-CZ" dirty="0" smtClean="0"/>
              <a:t>o kmeni hovoříme především u sloves – mají kmen přítomný a kmen minulý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43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Příbuzná slova </a:t>
            </a:r>
            <a:r>
              <a:rPr lang="cs-CZ" dirty="0" smtClean="0"/>
              <a:t>= slova se stejným společným kořenem a společným základním významem</a:t>
            </a:r>
          </a:p>
          <a:p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Slovní čeleď (rodina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 </a:t>
            </a:r>
            <a:r>
              <a:rPr lang="cs-CZ" dirty="0" smtClean="0"/>
              <a:t>= souhrn všech příbuzných slov vycházejících z jednoho a téhož kmene:</a:t>
            </a:r>
          </a:p>
          <a:p>
            <a:pPr marL="109728" indent="0">
              <a:buNone/>
            </a:pPr>
            <a:r>
              <a:rPr lang="cs-CZ" b="1" dirty="0" smtClean="0"/>
              <a:t>les</a:t>
            </a:r>
            <a:r>
              <a:rPr lang="cs-CZ" dirty="0" smtClean="0"/>
              <a:t>: lesík, lesíček, lesák, lesina, lesní, lesní, lesnictví, lesnický, lesnatý, nadlesní, </a:t>
            </a:r>
            <a:r>
              <a:rPr lang="cs-CZ" dirty="0" err="1" smtClean="0"/>
              <a:t>lesový</a:t>
            </a:r>
            <a:r>
              <a:rPr lang="cs-CZ" dirty="0" smtClean="0"/>
              <a:t>, lesovna, prales, zálesák, polesí, zalesnit, zalesněný, lesostep</a:t>
            </a:r>
          </a:p>
          <a:p>
            <a:pPr marL="109728" indent="0">
              <a:buNone/>
            </a:pPr>
            <a:r>
              <a:rPr lang="cs-CZ" b="1" dirty="0" smtClean="0"/>
              <a:t>-pra-</a:t>
            </a:r>
            <a:r>
              <a:rPr lang="cs-CZ" dirty="0" smtClean="0"/>
              <a:t>: pracovat, zpracovat, vypracovat, pracný, pracovitý, pracovní, bezpracný, práce, pracovník, pracovnice</a:t>
            </a:r>
          </a:p>
          <a:p>
            <a:pPr marL="914400" lvl="3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04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5977829"/>
              </p:ext>
            </p:extLst>
          </p:nvPr>
        </p:nvGraphicFramePr>
        <p:xfrm>
          <a:off x="395536" y="1052736"/>
          <a:ext cx="822960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Koncovka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výstavba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eb</a:t>
                      </a:r>
                      <a:r>
                        <a:rPr lang="cs-CZ" dirty="0" smtClean="0"/>
                        <a:t>-n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přestavíš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íš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zábava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pobavím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zábavní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lístek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listina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listnáč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n-</a:t>
                      </a:r>
                      <a:r>
                        <a:rPr lang="cs-CZ" dirty="0" err="1" smtClean="0"/>
                        <a:t>áč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lístkový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k-ov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zalistuj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0" dirty="0" smtClean="0">
                <a:effectLst/>
              </a:rPr>
              <a:t>STRUKTURA SLOVA</a:t>
            </a:r>
            <a:endParaRPr lang="cs-CZ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0658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24744"/>
            <a:ext cx="8301608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nová slova se tvoří ze slov, která již v jazyce existují</a:t>
            </a:r>
          </a:p>
          <a:p>
            <a:pPr marL="109728" indent="0">
              <a:buNone/>
            </a:pPr>
            <a:r>
              <a:rPr lang="cs-CZ" dirty="0" smtClean="0"/>
              <a:t>Rozlišujeme: 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slova motivovaná (popisná) </a:t>
            </a:r>
            <a:r>
              <a:rPr lang="cs-CZ" dirty="0" smtClean="0"/>
              <a:t>– můžeme u nich zjistit, ze kterého slova vznikla, např. ze slova moudrý  vzniklo slovo moudrost, ze slov oko a mžik vzniklo slovo okamžik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slova nemotivovaná (značková, prvotní) </a:t>
            </a:r>
            <a:r>
              <a:rPr lang="cs-CZ" dirty="0" smtClean="0"/>
              <a:t>– nejsou od žádného jiného slova odvozená, není jich mnoho a náleží k nejstarší slovní zásobě, např. matka, srdce, voda, malý</a:t>
            </a:r>
          </a:p>
          <a:p>
            <a:pPr marL="109728" indent="0">
              <a:buNone/>
            </a:pPr>
            <a:r>
              <a:rPr lang="cs-CZ" dirty="0" smtClean="0"/>
              <a:t>Způsoby </a:t>
            </a:r>
            <a:r>
              <a:rPr lang="cs-CZ" dirty="0"/>
              <a:t>tvoření slov </a:t>
            </a:r>
            <a:r>
              <a:rPr lang="cs-CZ" dirty="0" smtClean="0"/>
              <a:t>motivovaných, </a:t>
            </a:r>
            <a:r>
              <a:rPr lang="cs-CZ" dirty="0"/>
              <a:t>jejich slovotvornou stavbou a slovotvornými </a:t>
            </a:r>
            <a:r>
              <a:rPr lang="cs-CZ" dirty="0" smtClean="0"/>
              <a:t>vztahy se zabývá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nauka o slovní zásobě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ZPŮSOBY TVOŘENÍ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68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V češtině se tvoří nová slova třemi způsoby: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odvozováním, skládáním, zkracováním</a:t>
            </a:r>
          </a:p>
          <a:p>
            <a:pPr marL="109728" indent="0">
              <a:buNone/>
            </a:pPr>
            <a:r>
              <a:rPr lang="cs-CZ" dirty="0" smtClean="0"/>
              <a:t>Při tvoření slov je nejdůležitější rozčlenění slov na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slovotvorný základ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slovotvorný prostředek (slovotvorný formant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slovotvorný 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základ </a:t>
            </a:r>
            <a:r>
              <a:rPr lang="cs-CZ" dirty="0"/>
              <a:t>– část slova základového, která je základem pro vytvoření nového </a:t>
            </a:r>
            <a:r>
              <a:rPr lang="cs-CZ" dirty="0" smtClean="0"/>
              <a:t>slova (přechází ze slova základového na slovo odvozené)</a:t>
            </a:r>
          </a:p>
          <a:p>
            <a:r>
              <a:rPr lang="cs-CZ" dirty="0" smtClean="0"/>
              <a:t>jeho součástí bývá kořen a kmen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TVOŘENÍ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98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476672"/>
            <a:ext cx="8229600" cy="452596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slovotvorný prostředek (formant) </a:t>
            </a:r>
            <a:r>
              <a:rPr lang="cs-CZ" dirty="0" smtClean="0"/>
              <a:t>– část slova, která přistupuje ke slovotvornému základu a pomocí níž nové slovo vzniká, např. ke slovotvornému základu </a:t>
            </a:r>
            <a:r>
              <a:rPr lang="cs-CZ" i="1" dirty="0" smtClean="0"/>
              <a:t>les</a:t>
            </a:r>
            <a:r>
              <a:rPr lang="cs-CZ" dirty="0" smtClean="0"/>
              <a:t> jsou připojeny slovotvorné formanty </a:t>
            </a:r>
            <a:r>
              <a:rPr lang="cs-CZ" i="1" dirty="0" smtClean="0"/>
              <a:t>les</a:t>
            </a:r>
            <a:r>
              <a:rPr lang="cs-CZ" dirty="0" smtClean="0"/>
              <a:t>-</a:t>
            </a:r>
            <a:r>
              <a:rPr lang="cs-CZ" b="1" dirty="0" err="1" smtClean="0"/>
              <a:t>ník</a:t>
            </a:r>
            <a:r>
              <a:rPr lang="cs-CZ" dirty="0" smtClean="0"/>
              <a:t>, </a:t>
            </a:r>
            <a:r>
              <a:rPr lang="cs-CZ" b="1" dirty="0" smtClean="0"/>
              <a:t>za</a:t>
            </a:r>
            <a:r>
              <a:rPr lang="cs-CZ" dirty="0" smtClean="0"/>
              <a:t>-</a:t>
            </a:r>
            <a:r>
              <a:rPr lang="cs-CZ" i="1" dirty="0" smtClean="0"/>
              <a:t>les</a:t>
            </a:r>
            <a:r>
              <a:rPr lang="cs-CZ" dirty="0" smtClean="0"/>
              <a:t>-</a:t>
            </a:r>
            <a:r>
              <a:rPr lang="cs-CZ" b="1" dirty="0" err="1" smtClean="0"/>
              <a:t>něný</a:t>
            </a:r>
            <a:r>
              <a:rPr lang="cs-CZ" dirty="0" smtClean="0"/>
              <a:t> ) </a:t>
            </a:r>
          </a:p>
          <a:p>
            <a:r>
              <a:rPr lang="cs-CZ" dirty="0" smtClean="0"/>
              <a:t>jako slovotvorné formanty se využívají přípony a předpony (a to i zároveň, např. </a:t>
            </a:r>
            <a:r>
              <a:rPr lang="cs-CZ" b="1" dirty="0" smtClean="0"/>
              <a:t>po</a:t>
            </a:r>
            <a:r>
              <a:rPr lang="cs-CZ" dirty="0" smtClean="0"/>
              <a:t>-</a:t>
            </a:r>
            <a:r>
              <a:rPr lang="cs-CZ" i="1" dirty="0" smtClean="0"/>
              <a:t>les</a:t>
            </a:r>
            <a:r>
              <a:rPr lang="cs-CZ" dirty="0" smtClean="0"/>
              <a:t>-</a:t>
            </a:r>
            <a:r>
              <a:rPr lang="cs-CZ" b="1" dirty="0" smtClean="0"/>
              <a:t>ný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převedeme slovo do slovníkového tvaru (1. p. nebo infinitiv): </a:t>
            </a:r>
            <a:r>
              <a:rPr lang="cs-CZ" i="1" dirty="0" smtClean="0"/>
              <a:t>námořnický, rozházet</a:t>
            </a:r>
          </a:p>
          <a:p>
            <a:r>
              <a:rPr lang="cs-CZ" dirty="0" smtClean="0"/>
              <a:t>ověříme, zda jde o slovo motivované nebo nemotivované; obě jsou motivovaná</a:t>
            </a:r>
          </a:p>
          <a:p>
            <a:r>
              <a:rPr lang="cs-CZ" dirty="0" smtClean="0"/>
              <a:t>nalezneme slovo základové: </a:t>
            </a:r>
            <a:r>
              <a:rPr lang="cs-CZ" i="1" dirty="0" smtClean="0"/>
              <a:t>námořník, házet</a:t>
            </a:r>
          </a:p>
          <a:p>
            <a:r>
              <a:rPr lang="cs-CZ" dirty="0" smtClean="0"/>
              <a:t>určíme slovotvorný základ a slovotvorný prostředek: </a:t>
            </a:r>
            <a:r>
              <a:rPr lang="cs-CZ" i="1" dirty="0" err="1" smtClean="0"/>
              <a:t>námořni-cký</a:t>
            </a:r>
            <a:r>
              <a:rPr lang="cs-CZ" dirty="0" smtClean="0"/>
              <a:t> (základ obsahuje kořen </a:t>
            </a:r>
            <a:r>
              <a:rPr lang="cs-CZ" i="1" dirty="0" smtClean="0"/>
              <a:t>–moř-</a:t>
            </a:r>
            <a:r>
              <a:rPr lang="cs-CZ" dirty="0" smtClean="0"/>
              <a:t>, přípona obsahuje koncovku </a:t>
            </a:r>
            <a:r>
              <a:rPr lang="cs-CZ" i="1" dirty="0" smtClean="0"/>
              <a:t>–ý</a:t>
            </a:r>
            <a:r>
              <a:rPr lang="cs-CZ" dirty="0" smtClean="0"/>
              <a:t>), </a:t>
            </a:r>
            <a:r>
              <a:rPr lang="cs-CZ" i="1" dirty="0" err="1" smtClean="0"/>
              <a:t>roz</a:t>
            </a:r>
            <a:r>
              <a:rPr lang="cs-CZ" i="1" dirty="0" smtClean="0"/>
              <a:t>-házet</a:t>
            </a:r>
            <a:r>
              <a:rPr lang="cs-CZ" dirty="0" smtClean="0"/>
              <a:t> (základ házet obsahuje kořen –</a:t>
            </a:r>
            <a:r>
              <a:rPr lang="cs-CZ" i="1" dirty="0" err="1" smtClean="0"/>
              <a:t>ház</a:t>
            </a:r>
            <a:r>
              <a:rPr lang="cs-CZ" i="1" dirty="0" smtClean="0"/>
              <a:t>- </a:t>
            </a:r>
            <a:r>
              <a:rPr lang="cs-CZ" dirty="0" smtClean="0"/>
              <a:t>a kmen </a:t>
            </a:r>
            <a:r>
              <a:rPr lang="cs-CZ" i="1" dirty="0" err="1" smtClean="0"/>
              <a:t>háze</a:t>
            </a:r>
            <a:r>
              <a:rPr lang="cs-CZ" i="1" dirty="0" smtClean="0"/>
              <a:t>-</a:t>
            </a:r>
            <a:r>
              <a:rPr lang="cs-CZ" dirty="0" smtClean="0"/>
              <a:t> s kmenotvornou příponou </a:t>
            </a:r>
            <a:r>
              <a:rPr lang="cs-CZ" i="1" dirty="0" smtClean="0"/>
              <a:t>–e</a:t>
            </a:r>
            <a:r>
              <a:rPr lang="cs-CZ" dirty="0" smtClean="0"/>
              <a:t>, předpona </a:t>
            </a:r>
            <a:r>
              <a:rPr lang="cs-CZ" i="1" dirty="0" err="1" smtClean="0"/>
              <a:t>roz</a:t>
            </a:r>
            <a:r>
              <a:rPr lang="cs-CZ" i="1" dirty="0" smtClean="0"/>
              <a:t>-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SLOVOTVORNÝ ROZBOR SLOV </a:t>
            </a:r>
            <a:r>
              <a:rPr lang="cs-CZ" i="1" dirty="0" smtClean="0"/>
              <a:t>námořnického, rozházíš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2317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539552" y="1196752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dirty="0" smtClean="0"/>
              <a:t>Znalost rozboru slova je nutná pro správný pravopis:</a:t>
            </a:r>
          </a:p>
          <a:p>
            <a:r>
              <a:rPr lang="cs-CZ" dirty="0" smtClean="0"/>
              <a:t>-y/ý: poznáme slova příbuzná (</a:t>
            </a:r>
            <a:r>
              <a:rPr lang="cs-CZ" i="1" dirty="0" smtClean="0"/>
              <a:t>mlýn-mlynář</a:t>
            </a:r>
            <a:r>
              <a:rPr lang="cs-CZ" dirty="0" smtClean="0"/>
              <a:t>), předponu (</a:t>
            </a:r>
            <a:r>
              <a:rPr lang="cs-CZ" i="1" dirty="0" err="1" smtClean="0"/>
              <a:t>vý-kon</a:t>
            </a:r>
            <a:r>
              <a:rPr lang="cs-CZ" dirty="0" smtClean="0"/>
              <a:t>), určíme koncovku (</a:t>
            </a:r>
            <a:r>
              <a:rPr lang="cs-CZ" i="1" dirty="0" smtClean="0"/>
              <a:t>žen-</a:t>
            </a:r>
            <a:r>
              <a:rPr lang="cs-CZ" i="1" dirty="0" err="1" smtClean="0"/>
              <a:t>ami</a:t>
            </a:r>
            <a:r>
              <a:rPr lang="cs-CZ" dirty="0" smtClean="0"/>
              <a:t>, </a:t>
            </a:r>
            <a:r>
              <a:rPr lang="cs-CZ" i="1" dirty="0" smtClean="0"/>
              <a:t>drahokam-y</a:t>
            </a:r>
            <a:r>
              <a:rPr lang="cs-CZ" dirty="0" smtClean="0"/>
              <a:t>)</a:t>
            </a:r>
          </a:p>
          <a:p>
            <a:r>
              <a:rPr lang="cs-CZ" dirty="0" smtClean="0"/>
              <a:t>-ú/ů: poznáme začátek slova (</a:t>
            </a:r>
            <a:r>
              <a:rPr lang="cs-CZ" i="1" dirty="0" smtClean="0"/>
              <a:t>stůl, ne-úroda</a:t>
            </a:r>
            <a:r>
              <a:rPr lang="cs-CZ" dirty="0" smtClean="0"/>
              <a:t>)</a:t>
            </a:r>
          </a:p>
          <a:p>
            <a:r>
              <a:rPr lang="cs-CZ" dirty="0" smtClean="0"/>
              <a:t>mě/mně, </a:t>
            </a:r>
            <a:r>
              <a:rPr lang="cs-CZ" dirty="0" err="1" smtClean="0"/>
              <a:t>bě</a:t>
            </a:r>
            <a:r>
              <a:rPr lang="cs-CZ" dirty="0" smtClean="0"/>
              <a:t>/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/</a:t>
            </a:r>
            <a:r>
              <a:rPr lang="cs-CZ" dirty="0" err="1" smtClean="0"/>
              <a:t>vje</a:t>
            </a:r>
            <a:r>
              <a:rPr lang="cs-CZ" dirty="0" smtClean="0"/>
              <a:t>: objasníme původ slova (</a:t>
            </a:r>
            <a:r>
              <a:rPr lang="cs-CZ" i="1" dirty="0" smtClean="0"/>
              <a:t>oběd, ob-jet, </a:t>
            </a:r>
            <a:r>
              <a:rPr lang="cs-CZ" i="1" dirty="0" err="1" smtClean="0"/>
              <a:t>zřejm</a:t>
            </a:r>
            <a:r>
              <a:rPr lang="cs-CZ" i="1" dirty="0" smtClean="0"/>
              <a:t>-ě </a:t>
            </a:r>
            <a:r>
              <a:rPr lang="cs-CZ" dirty="0" smtClean="0"/>
              <a:t>od </a:t>
            </a:r>
            <a:r>
              <a:rPr lang="cs-CZ" i="1" dirty="0" err="1" smtClean="0"/>
              <a:t>zřejm</a:t>
            </a:r>
            <a:r>
              <a:rPr lang="cs-CZ" i="1" dirty="0" smtClean="0"/>
              <a:t>-ý, </a:t>
            </a:r>
            <a:r>
              <a:rPr lang="cs-CZ" i="1" dirty="0" err="1" smtClean="0"/>
              <a:t>významn</a:t>
            </a:r>
            <a:r>
              <a:rPr lang="cs-CZ" i="1" dirty="0" smtClean="0"/>
              <a:t>-ě </a:t>
            </a:r>
            <a:r>
              <a:rPr lang="cs-CZ" dirty="0" smtClean="0"/>
              <a:t>od </a:t>
            </a:r>
            <a:r>
              <a:rPr lang="cs-CZ" i="1" dirty="0" err="1" smtClean="0"/>
              <a:t>významn</a:t>
            </a:r>
            <a:r>
              <a:rPr lang="cs-CZ" i="1" dirty="0" smtClean="0"/>
              <a:t>-ý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předpony: </a:t>
            </a:r>
            <a:r>
              <a:rPr lang="cs-CZ" i="1" dirty="0" smtClean="0"/>
              <a:t>bez-</a:t>
            </a:r>
            <a:r>
              <a:rPr lang="cs-CZ" i="1" dirty="0" err="1" smtClean="0"/>
              <a:t>zubý</a:t>
            </a:r>
            <a:r>
              <a:rPr lang="cs-CZ" i="1" dirty="0" smtClean="0"/>
              <a:t>, </a:t>
            </a:r>
            <a:r>
              <a:rPr lang="cs-CZ" i="1" dirty="0" err="1" smtClean="0"/>
              <a:t>vz</a:t>
            </a:r>
            <a:r>
              <a:rPr lang="cs-CZ" i="1" dirty="0" smtClean="0"/>
              <a:t>-budit</a:t>
            </a:r>
          </a:p>
          <a:p>
            <a:r>
              <a:rPr lang="cs-CZ" dirty="0" smtClean="0"/>
              <a:t>skupiny souhlásek: </a:t>
            </a:r>
            <a:r>
              <a:rPr lang="cs-CZ" i="1" dirty="0" err="1" smtClean="0"/>
              <a:t>léz</a:t>
            </a:r>
            <a:r>
              <a:rPr lang="cs-CZ" i="1" dirty="0" smtClean="0"/>
              <a:t>-t, pros-ba, kamen-</a:t>
            </a:r>
            <a:r>
              <a:rPr lang="cs-CZ" dirty="0" smtClean="0"/>
              <a:t>ný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Tvoření slov = jeden ze způsobů rozvíjení slovní zásoby.</a:t>
            </a:r>
          </a:p>
          <a:p>
            <a:r>
              <a:rPr lang="cs-CZ" dirty="0" smtClean="0"/>
              <a:t>Slova jsou utvořena z různých slovotvorných částí – morfémů (jsou dále nedělitelné, ale mají význam).</a:t>
            </a:r>
          </a:p>
          <a:p>
            <a:r>
              <a:rPr lang="cs-CZ" dirty="0" smtClean="0"/>
              <a:t>Základní typy morfémů: předpona, přípona, kořen, koncovka.</a:t>
            </a:r>
          </a:p>
          <a:p>
            <a:r>
              <a:rPr lang="cs-CZ" dirty="0" smtClean="0"/>
              <a:t>Slova se stejným kořenem = slova příbuzná. Kmen = část slova, která vznikne po oddělení koncovky.</a:t>
            </a:r>
          </a:p>
          <a:p>
            <a:r>
              <a:rPr lang="cs-CZ" dirty="0" smtClean="0"/>
              <a:t>Slovotvorný základ = část základového slova, která je základem pro vytvoření nového slova, připojují se     k němu slovotvorné prostředky – přípony a předpony.</a:t>
            </a:r>
          </a:p>
          <a:p>
            <a:r>
              <a:rPr lang="cs-CZ" dirty="0" smtClean="0"/>
              <a:t>Nová slova se v češtině tvoří </a:t>
            </a:r>
            <a:r>
              <a:rPr lang="cs-CZ" b="1" dirty="0" smtClean="0"/>
              <a:t>odvozováním, skládáním a zkracováním.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NAUKA O TVOŘENÍ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08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je tvoření slov?</a:t>
            </a:r>
          </a:p>
          <a:p>
            <a:r>
              <a:rPr lang="cs-CZ" dirty="0" smtClean="0"/>
              <a:t>2. Z čeho jsou tvořena slova?</a:t>
            </a:r>
          </a:p>
          <a:p>
            <a:r>
              <a:rPr lang="cs-CZ" dirty="0" smtClean="0"/>
              <a:t>3. Jaké jsou základní typy morfémů?</a:t>
            </a:r>
          </a:p>
          <a:p>
            <a:r>
              <a:rPr lang="cs-CZ" dirty="0" smtClean="0"/>
              <a:t>4. Co jsou slova příbuzná?</a:t>
            </a:r>
          </a:p>
          <a:p>
            <a:r>
              <a:rPr lang="cs-CZ" dirty="0" smtClean="0"/>
              <a:t>5. Jaký je rozdíl mezi kmenem a slovotvorným základem?</a:t>
            </a:r>
          </a:p>
          <a:p>
            <a:r>
              <a:rPr lang="cs-CZ" dirty="0" smtClean="0"/>
              <a:t>6. Jakými způsoby se v češtině tvoří nová slova?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49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>
            <a:normAutofit/>
          </a:bodyPr>
          <a:lstStyle/>
          <a:p>
            <a:r>
              <a:rPr lang="cs-CZ" dirty="0" smtClean="0"/>
              <a:t>MUŽÍKOVÁ</a:t>
            </a:r>
            <a:r>
              <a:rPr lang="cs-CZ" dirty="0" smtClean="0"/>
              <a:t>, Olga</a:t>
            </a:r>
            <a:r>
              <a:rPr lang="cs-CZ" dirty="0" smtClean="0"/>
              <a:t>, MARKVARTOVÁ, Barbora, KLUSÁČKOVÁ, Lenka, JEŘÁBKOVÁ, Eleonora, ADÁMKOVÁ, </a:t>
            </a:r>
            <a:r>
              <a:rPr lang="cs-CZ" dirty="0" smtClean="0"/>
              <a:t>Petra</a:t>
            </a:r>
            <a:r>
              <a:rPr lang="cs-CZ" i="1" dirty="0" smtClean="0"/>
              <a:t>. 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O82 – </a:t>
            </a:r>
            <a:r>
              <a:rPr lang="cs-CZ" dirty="0" smtClean="0"/>
              <a:t>9</a:t>
            </a:r>
          </a:p>
          <a:p>
            <a:r>
              <a:rPr lang="cs-CZ" dirty="0" smtClean="0"/>
              <a:t>SOCHROVÁ</a:t>
            </a:r>
            <a:r>
              <a:rPr lang="cs-CZ" dirty="0"/>
              <a:t>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</a:t>
            </a:r>
            <a:r>
              <a:rPr lang="cs-CZ" dirty="0" smtClean="0"/>
              <a:t>, ISBN </a:t>
            </a:r>
            <a:r>
              <a:rPr lang="cs-CZ" dirty="0"/>
              <a:t>978 – 253 – 0298 – 0</a:t>
            </a:r>
          </a:p>
          <a:p>
            <a:r>
              <a:rPr lang="cs-CZ" err="1"/>
              <a:t>DOBEŠOVÁ</a:t>
            </a:r>
            <a:r>
              <a:rPr lang="cs-CZ" smtClean="0"/>
              <a:t>, Věra</a:t>
            </a:r>
            <a:r>
              <a:rPr lang="cs-CZ" dirty="0"/>
              <a:t>, FIALOVÁ, Vladimíra. </a:t>
            </a:r>
            <a:r>
              <a:rPr lang="cs-CZ" i="1" dirty="0"/>
              <a:t>Průvodce 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019 – 5</a:t>
            </a:r>
          </a:p>
          <a:p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4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381</TotalTime>
  <Words>1146</Words>
  <Application>Microsoft Office PowerPoint</Application>
  <PresentationFormat>Předvádění na obrazovce (4:3)</PresentationFormat>
  <Paragraphs>139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Prezentace aplikace PowerPoint</vt:lpstr>
      <vt:lpstr>NAUKA O TVOŘENÍ SLOV</vt:lpstr>
      <vt:lpstr>TVOŘENÍ SLOV (slovotvorba)</vt:lpstr>
      <vt:lpstr>STRUKTURA  SLOVA</vt:lpstr>
      <vt:lpstr>STRUKTURA SLOVA</vt:lpstr>
      <vt:lpstr>Prezentace aplikace PowerPoint</vt:lpstr>
      <vt:lpstr>Prezentace aplikace PowerPoint</vt:lpstr>
      <vt:lpstr>STRUKTURA SLOVA</vt:lpstr>
      <vt:lpstr>ZPŮSOBY TVOŘENÍ SLOV</vt:lpstr>
      <vt:lpstr>ZPŮSOBY TVOŘENÍ SLOV</vt:lpstr>
      <vt:lpstr>Prezentace aplikace PowerPoint</vt:lpstr>
      <vt:lpstr>SLOVOTVORNÝ ROZBOR SLOV námořnického, rozházíš</vt:lpstr>
      <vt:lpstr>Prezentace aplikace PowerPoint</vt:lpstr>
      <vt:lpstr>ZÁPIS: NAUKA O TVOŘENÍ SLOV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TVOŘENÍ SLOV</dc:title>
  <dc:creator>UZIVATEL</dc:creator>
  <cp:lastModifiedBy>UZIVATEL</cp:lastModifiedBy>
  <cp:revision>41</cp:revision>
  <dcterms:created xsi:type="dcterms:W3CDTF">2013-01-14T15:04:56Z</dcterms:created>
  <dcterms:modified xsi:type="dcterms:W3CDTF">2013-05-02T17:05:50Z</dcterms:modified>
</cp:coreProperties>
</file>