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0" r:id="rId15"/>
    <p:sldId id="271" r:id="rId16"/>
    <p:sldId id="272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396F58-E708-4642-BC53-E2F0D36DB7FD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F7421BF-3479-4DB0-85DE-6EC58CD4BB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83033" y="2505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203848" y="2133600"/>
            <a:ext cx="306763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03848" y="2708275"/>
            <a:ext cx="446449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NAUKA </a:t>
            </a:r>
            <a:r>
              <a:rPr lang="cs-CZ" dirty="0"/>
              <a:t>O TVOŘENÍ </a:t>
            </a:r>
            <a:r>
              <a:rPr lang="cs-CZ" dirty="0" smtClean="0"/>
              <a:t>SLOV- skládání a zkracování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203849" y="3429000"/>
            <a:ext cx="29410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203848" y="4005263"/>
            <a:ext cx="16123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74682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Záměrem této sady výukových materiálů  s názvem                  </a:t>
            </a:r>
            <a:r>
              <a:rPr lang="cs-CZ" b="1" dirty="0"/>
              <a:t>Nauka o slovní </a:t>
            </a:r>
            <a:r>
              <a:rPr lang="cs-CZ" b="1" dirty="0" smtClean="0"/>
              <a:t>zásobě a tvoření slov </a:t>
            </a:r>
            <a:r>
              <a:rPr lang="cs-CZ" dirty="0"/>
              <a:t>je poskytnout žákům potřebné informace o slovní zásobě, o způsobech jejího rozvíjení a zejména o tvoření </a:t>
            </a:r>
            <a:r>
              <a:rPr lang="cs-CZ"/>
              <a:t>slov </a:t>
            </a:r>
            <a:r>
              <a:rPr lang="cs-CZ" smtClean="0"/>
              <a:t>  v </a:t>
            </a:r>
            <a:r>
              <a:rPr lang="cs-CZ" dirty="0"/>
              <a:t>českém jazyce, a to odvozováním, skládáním a zkracováním. Učivo navazuje na znalosti, které žáci získali na ZŠ a cílem je jejich znalosti rozšířit a upevnit tak, aby je žáci mohli využít zejména při ústní a písemné komunikaci. </a:t>
            </a:r>
          </a:p>
          <a:p>
            <a:r>
              <a:rPr lang="cs-CZ" dirty="0"/>
              <a:t>Jednotlivé </a:t>
            </a:r>
            <a:r>
              <a:rPr lang="cs-CZ" dirty="0" err="1"/>
              <a:t>DUMy</a:t>
            </a:r>
            <a:r>
              <a:rPr lang="cs-CZ" dirty="0"/>
              <a:t> (prezentace) v této sadě jsou určeny pro žáky 2. ročníku SOU Uherský Brod</a:t>
            </a:r>
            <a:r>
              <a:rPr lang="cs-CZ" dirty="0" smtClean="0"/>
              <a:t>.</a:t>
            </a:r>
          </a:p>
          <a:p>
            <a:r>
              <a:rPr lang="cs-CZ" dirty="0" smtClean="0"/>
              <a:t>Tato prezentace pojednává o tvoření slov skládáním, o druzích složenin a jejich pravopisem, zabývá se i zkracováním a vznikem zkratek, zkratkových slov a značek.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00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NAUKA O TVOŘENÍ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SKLÁDÁNÍ (KOMPOZICE) </a:t>
            </a:r>
          </a:p>
          <a:p>
            <a:r>
              <a:rPr lang="cs-CZ" dirty="0" smtClean="0"/>
              <a:t>ZKRACOVÁNÍ (ABREVIACE)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32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tvoření slov ze dvou a více slovotvorných základů</a:t>
            </a:r>
          </a:p>
          <a:p>
            <a:r>
              <a:rPr lang="cs-CZ" dirty="0" smtClean="0"/>
              <a:t>tvoří se tak především podstatná a přídavná jména</a:t>
            </a:r>
          </a:p>
          <a:p>
            <a:r>
              <a:rPr lang="cs-CZ" dirty="0" smtClean="0"/>
              <a:t>skládáním vznikají slova složená (složeniny)</a:t>
            </a:r>
          </a:p>
          <a:p>
            <a:r>
              <a:rPr lang="cs-CZ" dirty="0" smtClean="0"/>
              <a:t>v češtině je skládání méně časté</a:t>
            </a:r>
          </a:p>
          <a:p>
            <a:r>
              <a:rPr lang="cs-CZ" dirty="0" smtClean="0"/>
              <a:t>nejvíce se využívá při tvoření odborných názvů (rovnoramenný, citoslovce)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51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09728" indent="0">
              <a:buNone/>
            </a:pPr>
            <a:r>
              <a:rPr lang="cs-CZ" sz="2400" u="sng" dirty="0" smtClean="0">
                <a:solidFill>
                  <a:schemeClr val="bg2">
                    <a:lumMod val="25000"/>
                  </a:schemeClr>
                </a:solidFill>
              </a:rPr>
              <a:t>Složeniny vlastní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nedají se rozdělit na dvě samostatně existující slova (dějepis, jihozápadní)</a:t>
            </a:r>
          </a:p>
          <a:p>
            <a:r>
              <a:rPr lang="cs-CZ" sz="2400" dirty="0" smtClean="0"/>
              <a:t>první část slova bývá rozšířena o –o- (pivovar, horolezec, jihozápad), řidčeji o –e/-ě-, - i –(dějepis, zeměpis, svítiplyn)</a:t>
            </a:r>
          </a:p>
          <a:p>
            <a:pPr marL="109728" indent="0">
              <a:buNone/>
            </a:pPr>
            <a:r>
              <a:rPr lang="cs-CZ" sz="2400" u="sng" dirty="0" smtClean="0">
                <a:solidFill>
                  <a:schemeClr val="bg2">
                    <a:lumMod val="25000"/>
                  </a:schemeClr>
                </a:solidFill>
              </a:rPr>
              <a:t>Složeniny nevlastní (spřežky):</a:t>
            </a:r>
          </a:p>
          <a:p>
            <a:r>
              <a:rPr lang="cs-CZ" sz="2400" dirty="0" smtClean="0"/>
              <a:t>dají se rozložit na samostatná slova (okamžik = </a:t>
            </a:r>
            <a:r>
              <a:rPr lang="cs-CZ" sz="2400" dirty="0" err="1" smtClean="0"/>
              <a:t>mžik+oka</a:t>
            </a:r>
            <a:r>
              <a:rPr lang="cs-CZ" sz="2400" dirty="0" smtClean="0"/>
              <a:t>, zeměkoule = </a:t>
            </a:r>
            <a:r>
              <a:rPr lang="cs-CZ" sz="2400" dirty="0" err="1" smtClean="0"/>
              <a:t>země+koule</a:t>
            </a:r>
            <a:r>
              <a:rPr lang="cs-CZ" sz="2400" dirty="0" smtClean="0"/>
              <a:t>, obranyschopný= schopný obrany, spolupracovat = pracovat spolu) </a:t>
            </a:r>
          </a:p>
          <a:p>
            <a:pPr marL="109728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SLOV SLOŽENÝCH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1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229600" cy="4525962"/>
          </a:xfrm>
        </p:spPr>
        <p:txBody>
          <a:bodyPr/>
          <a:lstStyle/>
          <a:p>
            <a:pPr marL="109728" indent="0">
              <a:buNone/>
            </a:pP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Složeniny hybridní:</a:t>
            </a:r>
          </a:p>
          <a:p>
            <a:r>
              <a:rPr lang="cs-CZ" dirty="0" smtClean="0"/>
              <a:t>v současné češtině jich přibývá</a:t>
            </a:r>
          </a:p>
          <a:p>
            <a:r>
              <a:rPr lang="cs-CZ" dirty="0" smtClean="0"/>
              <a:t>alespoň jedna část v nich je cizího původu (</a:t>
            </a:r>
            <a:r>
              <a:rPr lang="cs-CZ" dirty="0" err="1" smtClean="0"/>
              <a:t>ekopotraviny</a:t>
            </a:r>
            <a:r>
              <a:rPr lang="cs-CZ" dirty="0" smtClean="0"/>
              <a:t>, ultralehký, autodílna)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Složená slova nelze tvořit libovolně, častější jsou kombinace podstatných a přídavných jmen, málo obvyklé jsou složeniny sloves (spolupracovat)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275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Spojovník se píše:</a:t>
            </a:r>
          </a:p>
          <a:p>
            <a:r>
              <a:rPr lang="cs-CZ" sz="2800" dirty="0" smtClean="0"/>
              <a:t>obě složky jsou ve vztahu souřadném a první složka je zakončena  na –</a:t>
            </a:r>
            <a:r>
              <a:rPr lang="cs-CZ" sz="2800" dirty="0" err="1" smtClean="0"/>
              <a:t>sko</a:t>
            </a:r>
            <a:r>
              <a:rPr lang="cs-CZ" sz="2800" dirty="0" smtClean="0"/>
              <a:t>, -</a:t>
            </a:r>
            <a:r>
              <a:rPr lang="cs-CZ" sz="2800" dirty="0" err="1" smtClean="0"/>
              <a:t>cko</a:t>
            </a:r>
            <a:r>
              <a:rPr lang="cs-CZ" sz="2800" dirty="0" smtClean="0"/>
              <a:t>, -ně, -</a:t>
            </a:r>
            <a:r>
              <a:rPr lang="cs-CZ" sz="2800" dirty="0" err="1" smtClean="0"/>
              <a:t>ově</a:t>
            </a:r>
            <a:r>
              <a:rPr lang="cs-CZ" sz="2800" dirty="0" smtClean="0"/>
              <a:t> (literárně-hudební, politicko-organizační, francouzsko-český)</a:t>
            </a:r>
          </a:p>
          <a:p>
            <a:pPr marL="109728" indent="0">
              <a:buNone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Spojovník se nepíše </a:t>
            </a:r>
            <a:r>
              <a:rPr lang="cs-CZ" sz="2800" dirty="0" smtClean="0"/>
              <a:t>u složených přídavných jmen:</a:t>
            </a:r>
          </a:p>
          <a:p>
            <a:r>
              <a:rPr lang="cs-CZ" sz="2800" dirty="0" smtClean="0"/>
              <a:t>která vznikla z ustáleného spojení přídavného jména a jména podstatného (vysokoškolský –vysoká škola)</a:t>
            </a:r>
          </a:p>
          <a:p>
            <a:r>
              <a:rPr lang="cs-CZ" sz="2800" dirty="0" smtClean="0"/>
              <a:t>jejichž obě složky jsou ve vztahu slučovacím a první složka není zakončena na –</a:t>
            </a:r>
            <a:r>
              <a:rPr lang="cs-CZ" sz="2800" dirty="0" err="1" smtClean="0"/>
              <a:t>sko</a:t>
            </a:r>
            <a:r>
              <a:rPr lang="cs-CZ" sz="2800" dirty="0" smtClean="0"/>
              <a:t>,-</a:t>
            </a:r>
            <a:r>
              <a:rPr lang="cs-CZ" sz="2800" dirty="0" err="1" smtClean="0"/>
              <a:t>cko</a:t>
            </a:r>
            <a:r>
              <a:rPr lang="cs-CZ" sz="2800" dirty="0" smtClean="0"/>
              <a:t>,-ně,-</a:t>
            </a:r>
            <a:r>
              <a:rPr lang="cs-CZ" sz="2800" dirty="0" err="1" smtClean="0"/>
              <a:t>ově</a:t>
            </a:r>
            <a:r>
              <a:rPr lang="cs-CZ" sz="2800" dirty="0" smtClean="0"/>
              <a:t> (sladkokyselý)</a:t>
            </a:r>
          </a:p>
          <a:p>
            <a:r>
              <a:rPr lang="cs-CZ" sz="2800" dirty="0" smtClean="0"/>
              <a:t>u kterých je první člen tvořen podstatným jménem (palivoenergetický)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PRAVOPIS SLOŽENIN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54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voření slov zkracováním základových slov nebo ze zkrácených částí základových slov</a:t>
            </a:r>
          </a:p>
          <a:p>
            <a:r>
              <a:rPr lang="cs-CZ" dirty="0" smtClean="0"/>
              <a:t>zkracováním vznikají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iniciálové zkratky, zkratky, slova zkratková a značky</a:t>
            </a:r>
          </a:p>
          <a:p>
            <a:r>
              <a:rPr lang="cs-CZ" dirty="0" smtClean="0"/>
              <a:t>zkratkových slov v současné češtině přibývá, ale jejich grafická podoba neodpovídá vždy normám spisovné češtiny (</a:t>
            </a:r>
            <a:r>
              <a:rPr lang="cs-CZ" dirty="0" err="1" smtClean="0"/>
              <a:t>EuroTel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končí-li věta zkratkou s tečkou, tečka signalizující konec věty se už nepíše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6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z počátečních písmen (iniciál) jednotlivých slov víceslovných názvů: ČR = Česká republika, ZOH = zimní olympijské hry</a:t>
            </a:r>
          </a:p>
          <a:p>
            <a:r>
              <a:rPr lang="cs-CZ" dirty="0" smtClean="0"/>
              <a:t>píšeme je velkými písmeny bez teček</a:t>
            </a:r>
          </a:p>
          <a:p>
            <a:r>
              <a:rPr lang="cs-CZ" dirty="0" smtClean="0"/>
              <a:t>při výslovnosti je obvykle hláskujeme: ČTK= </a:t>
            </a:r>
            <a:r>
              <a:rPr lang="cs-CZ" dirty="0" err="1" smtClean="0"/>
              <a:t>čé</a:t>
            </a:r>
            <a:r>
              <a:rPr lang="cs-CZ" dirty="0" smtClean="0"/>
              <a:t>-té-</a:t>
            </a:r>
            <a:r>
              <a:rPr lang="cs-CZ" dirty="0" err="1" smtClean="0"/>
              <a:t>ká</a:t>
            </a:r>
            <a:r>
              <a:rPr lang="cs-CZ" dirty="0" smtClean="0"/>
              <a:t> </a:t>
            </a:r>
          </a:p>
          <a:p>
            <a:r>
              <a:rPr lang="cs-CZ" dirty="0" smtClean="0"/>
              <a:t>jsou nesklonné</a:t>
            </a:r>
          </a:p>
          <a:p>
            <a:r>
              <a:rPr lang="cs-CZ" dirty="0" smtClean="0"/>
              <a:t>výjimečně se mohou vyslovovat jako slova a skloňovat: UNESCO,-a podle vzoru město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INICIÁLOVÉ ZKRATKY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18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písmu se zkracují některá často užívaná slova nebo slovní spojení z čistě praktických důvodů: například=např., vlastní rukou=v. r.</a:t>
            </a:r>
          </a:p>
          <a:p>
            <a:r>
              <a:rPr lang="cs-CZ" dirty="0" smtClean="0"/>
              <a:t>jsou čistě grafické a čteme je v nezkrácené podobě</a:t>
            </a:r>
          </a:p>
          <a:p>
            <a:r>
              <a:rPr lang="cs-CZ" dirty="0" smtClean="0"/>
              <a:t>za zkratky tvořené prvním písmenem (písmeny) slova či slov a ukončené zpravidla souhláskou je nutné psát tečku: č. j. nebo čj.= číslo jednací, s. r. o.= společnost            s ručením omezeným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17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467544" y="1340768"/>
            <a:ext cx="8229600" cy="4525962"/>
          </a:xfrm>
        </p:spPr>
        <p:txBody>
          <a:bodyPr/>
          <a:lstStyle/>
          <a:p>
            <a:r>
              <a:rPr lang="cs-CZ" dirty="0" smtClean="0"/>
              <a:t>někdy se tvoří zkratky z prvního a posledního písmene (písmeny) slova: fa, fy, fě (firma, firmy, firmě), nepíšeme za nimi tečku</a:t>
            </a:r>
          </a:p>
          <a:p>
            <a:r>
              <a:rPr lang="cs-CZ" dirty="0" smtClean="0"/>
              <a:t>závazné je psaní oficiálních zkratek akademických titulů: MUDr., JUDr. MVDr., Bc., Mgr., PaedDr. Ing., CSc., Ph.D.,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375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spojením počátečních písmen nebo slabik několikaslovného názvu: Čedok = Česká dopravní kancelář, sitkom = situační komedie</a:t>
            </a:r>
          </a:p>
          <a:p>
            <a:r>
              <a:rPr lang="cs-CZ" dirty="0" smtClean="0"/>
              <a:t>vyslovujeme je jako jedno slovo</a:t>
            </a:r>
          </a:p>
          <a:p>
            <a:r>
              <a:rPr lang="cs-CZ" dirty="0" smtClean="0"/>
              <a:t>skloňujeme je podle příslušných vzorů: Sazka jako žena, Eurotel jako hrad</a:t>
            </a:r>
          </a:p>
          <a:p>
            <a:r>
              <a:rPr lang="cs-CZ" dirty="0" smtClean="0"/>
              <a:t>lze od nich odvozovat nová slova: Čedok - čedokový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76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mají ustálený grafický obraz</a:t>
            </a:r>
          </a:p>
          <a:p>
            <a:r>
              <a:rPr lang="cs-CZ" dirty="0" smtClean="0"/>
              <a:t>mohou být tvořen písmeny z cizích abeced nebo zvláštními nepísemnými grafickými znaky</a:t>
            </a:r>
          </a:p>
          <a:p>
            <a:r>
              <a:rPr lang="cs-CZ" dirty="0" smtClean="0"/>
              <a:t>nepíšeme za nimi tečku</a:t>
            </a:r>
          </a:p>
          <a:p>
            <a:r>
              <a:rPr lang="cs-CZ" dirty="0" smtClean="0"/>
              <a:t>patří sem: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značky měr </a:t>
            </a:r>
            <a:r>
              <a:rPr lang="cs-CZ" dirty="0" smtClean="0"/>
              <a:t>(m, km, cm, ha, ks),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vah </a:t>
            </a:r>
            <a:r>
              <a:rPr lang="cs-CZ" dirty="0" smtClean="0"/>
              <a:t>(g, kg, q),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měn</a:t>
            </a:r>
            <a:r>
              <a:rPr lang="cs-CZ" dirty="0" smtClean="0"/>
              <a:t> (Kč),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fyzikálních veličin a jednotek </a:t>
            </a:r>
            <a:r>
              <a:rPr lang="cs-CZ" dirty="0" smtClean="0"/>
              <a:t>(f=síla, g=zemské zrychlení, W=watt, A=ampér),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matematických pojmů </a:t>
            </a:r>
            <a:r>
              <a:rPr lang="cs-CZ" dirty="0" smtClean="0"/>
              <a:t>(r=poloměr, sin=sinus),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hudebních pojmů </a:t>
            </a:r>
            <a:r>
              <a:rPr lang="cs-CZ" dirty="0" smtClean="0"/>
              <a:t>(p=piano, ff=fortissimo),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chemických prvků </a:t>
            </a:r>
            <a:r>
              <a:rPr lang="cs-CZ" dirty="0" smtClean="0"/>
              <a:t>(velké počáteční písmeno: H=vodík, N= dusík)</a:t>
            </a:r>
          </a:p>
          <a:p>
            <a:r>
              <a:rPr lang="cs-CZ" dirty="0" smtClean="0"/>
              <a:t>značkami jsou také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číslice</a:t>
            </a:r>
            <a:r>
              <a:rPr lang="cs-CZ" dirty="0" smtClean="0"/>
              <a:t>, arabské i římské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98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Skládání</a:t>
            </a:r>
            <a:r>
              <a:rPr lang="cs-CZ" dirty="0" smtClean="0"/>
              <a:t> = tvoření slov ze dvou a více slovotvorných základů, vznikají slova složená (složeniny). </a:t>
            </a:r>
          </a:p>
          <a:p>
            <a:r>
              <a:rPr lang="cs-CZ" b="1" dirty="0" smtClean="0"/>
              <a:t>Složeniny vlastní </a:t>
            </a:r>
            <a:r>
              <a:rPr lang="cs-CZ" dirty="0" smtClean="0"/>
              <a:t>– nedají se rozdělit            na samostatná slova (samoobsluha, dějepis).</a:t>
            </a:r>
          </a:p>
          <a:p>
            <a:r>
              <a:rPr lang="cs-CZ" b="1" dirty="0" smtClean="0"/>
              <a:t>Složeniny nevlastní </a:t>
            </a:r>
            <a:r>
              <a:rPr lang="cs-CZ" dirty="0" smtClean="0"/>
              <a:t>– dají se rozložit            na samostatná slova (okamžik = mžik oka).</a:t>
            </a:r>
          </a:p>
          <a:p>
            <a:r>
              <a:rPr lang="cs-CZ" b="1" dirty="0" smtClean="0"/>
              <a:t>Složeniny hybridní </a:t>
            </a:r>
            <a:r>
              <a:rPr lang="cs-CZ" dirty="0" smtClean="0"/>
              <a:t>– alespoň jedna část je cizího původu (autodílna).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ZÁPIS: NAUKA O TVOŘENÍ SLOV – SKLÁDÁNÍ A ZKRACOVÁNÍ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84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00000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/>
              <a:t>Zkracování </a:t>
            </a:r>
            <a:r>
              <a:rPr lang="cs-CZ" dirty="0" smtClean="0"/>
              <a:t>= tvoření slov zkracováním základových slov nebo ze zkrácených částí základových slov.</a:t>
            </a:r>
          </a:p>
          <a:p>
            <a:r>
              <a:rPr lang="cs-CZ" dirty="0" smtClean="0"/>
              <a:t>Vznikají: </a:t>
            </a:r>
          </a:p>
          <a:p>
            <a:r>
              <a:rPr lang="cs-CZ" b="1" dirty="0" smtClean="0"/>
              <a:t>Iniciálové zkratky </a:t>
            </a:r>
            <a:r>
              <a:rPr lang="cs-CZ" dirty="0" smtClean="0"/>
              <a:t>– z počátečních písmen víceslovných názvů (ČR, ZOH), píšeme je velkými písmeny, hláskujeme je, jsou nesklonné.</a:t>
            </a:r>
          </a:p>
          <a:p>
            <a:r>
              <a:rPr lang="cs-CZ" b="1" dirty="0" smtClean="0"/>
              <a:t>Zkratky</a:t>
            </a:r>
            <a:r>
              <a:rPr lang="cs-CZ" dirty="0" smtClean="0"/>
              <a:t> – zkracujeme často užívaná slova nebo slovní spojení, čteme je v nezkrácené podobě (např., aj.).</a:t>
            </a:r>
          </a:p>
          <a:p>
            <a:r>
              <a:rPr lang="cs-CZ" b="1" dirty="0" smtClean="0"/>
              <a:t>Zkratková slova </a:t>
            </a:r>
            <a:r>
              <a:rPr lang="cs-CZ" dirty="0" smtClean="0"/>
              <a:t>– z počátečních písmen nebo slabik víceslovných názvů (Čedok, Sazka), vyslovujeme je jako jedno slovo, skloňujeme je a tvoříme odvozená slova (čedokový, sazkový).</a:t>
            </a:r>
          </a:p>
          <a:p>
            <a:r>
              <a:rPr lang="cs-CZ" b="1" dirty="0" smtClean="0"/>
              <a:t>Značky</a:t>
            </a:r>
            <a:r>
              <a:rPr lang="cs-CZ" dirty="0" smtClean="0"/>
              <a:t> – mají ustálený grafický význam ( km, kg, W, sin, H, N).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99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je skládání, jaká slova vznikají skládáním?</a:t>
            </a:r>
          </a:p>
          <a:p>
            <a:r>
              <a:rPr lang="cs-CZ" dirty="0" smtClean="0"/>
              <a:t>2. Jaké druhy složenin máme?</a:t>
            </a:r>
          </a:p>
          <a:p>
            <a:r>
              <a:rPr lang="cs-CZ" dirty="0" smtClean="0"/>
              <a:t>3. Co je zkracování?</a:t>
            </a:r>
          </a:p>
          <a:p>
            <a:r>
              <a:rPr lang="cs-CZ" dirty="0" smtClean="0"/>
              <a:t>4. Co vzniká zkracováním?</a:t>
            </a:r>
          </a:p>
          <a:p>
            <a:r>
              <a:rPr lang="cs-CZ" dirty="0" smtClean="0"/>
              <a:t>5. Jaký je rozdíl mezi iniciálovou zkratkou a zkratkovým slovem?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21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 smtClean="0"/>
              <a:t>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O82 – 9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 pro střední školy</a:t>
            </a:r>
            <a:r>
              <a:rPr lang="cs-CZ" dirty="0" smtClean="0"/>
              <a:t>. Havlíčkův Brod: Fragment, 2007,ISBN 978 – 253 – 0298 – 0</a:t>
            </a:r>
          </a:p>
          <a:p>
            <a:r>
              <a:rPr lang="cs-CZ" dirty="0" smtClean="0"/>
              <a:t>DOBEŠOVÁ, Věra, </a:t>
            </a:r>
            <a:r>
              <a:rPr lang="cs-CZ" dirty="0" smtClean="0"/>
              <a:t>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 smtClean="0"/>
              <a:t>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019 – 5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04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201</TotalTime>
  <Words>1124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Prezentace aplikace PowerPoint</vt:lpstr>
      <vt:lpstr>NAUKA O TVOŘENÍ SLOV</vt:lpstr>
      <vt:lpstr>SKLÁDÁNÍ</vt:lpstr>
      <vt:lpstr>ROZDĚLENÍ SLOV SLOŽENÝCH</vt:lpstr>
      <vt:lpstr>Prezentace aplikace PowerPoint</vt:lpstr>
      <vt:lpstr>PRAVOPIS SLOŽENIN</vt:lpstr>
      <vt:lpstr>ZKRACOVÁNÍ</vt:lpstr>
      <vt:lpstr>INICIÁLOVÉ ZKRATKY</vt:lpstr>
      <vt:lpstr>ZKRATKY</vt:lpstr>
      <vt:lpstr>Prezentace aplikace PowerPoint</vt:lpstr>
      <vt:lpstr>ZKRATKOVÁ SLOVA</vt:lpstr>
      <vt:lpstr>ZNAČKY</vt:lpstr>
      <vt:lpstr>ZÁPIS: NAUKA O TVOŘENÍ SLOV – SKLÁDÁNÍ A ZKRACOVÁNÍ</vt:lpstr>
      <vt:lpstr>Prezentace aplikace PowerPoint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TVOŘENÍ SLOV</dc:title>
  <dc:creator>UZIVATEL</dc:creator>
  <cp:lastModifiedBy>UZIVATEL</cp:lastModifiedBy>
  <cp:revision>31</cp:revision>
  <dcterms:created xsi:type="dcterms:W3CDTF">2013-01-20T14:43:01Z</dcterms:created>
  <dcterms:modified xsi:type="dcterms:W3CDTF">2013-05-02T17:08:57Z</dcterms:modified>
</cp:coreProperties>
</file>