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71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8" r:id="rId12"/>
    <p:sldId id="269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3CD04F-25B9-474B-8F92-7D6184D76EBE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2D6DEF-1BEE-40BD-929B-FED9E623D3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3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6" y="2728768"/>
            <a:ext cx="211223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TVAROSLOVÍ </a:t>
            </a:r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476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29880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 </a:t>
            </a:r>
            <a:r>
              <a:rPr lang="cs-CZ" dirty="0"/>
              <a:t>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Tato prezentace vysvětluje, na jaké části lze rozčlenit slovo, zabývá se rozdělením na slova ohebná a neohebná, na plnovýznamová a neplnovýznamová a  </a:t>
            </a:r>
            <a:r>
              <a:rPr lang="cs-CZ" smtClean="0"/>
              <a:t>využitím slov ve větě.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33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8000" smtClean="0"/>
              <a:t>TVAROSLOVÍ 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458200" cy="9144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MORFOLOGIE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0196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sz="4400" dirty="0" smtClean="0"/>
              <a:t>TVAROSLOVÍ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část mluvnice(gramatiky), která se zabývá tvořením tvarů slov</a:t>
            </a:r>
          </a:p>
          <a:p>
            <a:r>
              <a:rPr lang="cs-CZ" sz="3200" dirty="0" smtClean="0"/>
              <a:t>pojednává o slovních druzích, jejich třídění a o mluvnických kategoriích, tj. o tvarech slov a jejich mluvnických významech</a:t>
            </a:r>
          </a:p>
        </p:txBody>
      </p:sp>
    </p:spTree>
    <p:extLst>
      <p:ext uri="{BB962C8B-B14F-4D97-AF65-F5344CB8AC3E}">
        <p14:creationId xmlns:p14="http://schemas.microsoft.com/office/powerpoint/2010/main" val="286632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sz="3600" dirty="0" smtClean="0"/>
              <a:t>Členění slovního tvaru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sz="2800" dirty="0" smtClean="0"/>
          </a:p>
          <a:p>
            <a:r>
              <a:rPr lang="cs-CZ" sz="2800" dirty="0" smtClean="0"/>
              <a:t>každé slovo můžeme rozdělit na minimální části nesoucí význam (lexikální nebo gramatický),  tzv. </a:t>
            </a:r>
            <a:r>
              <a:rPr lang="cs-CZ" sz="2800" dirty="0" smtClean="0">
                <a:solidFill>
                  <a:srgbClr val="002060"/>
                </a:solidFill>
              </a:rPr>
              <a:t>MORFÉMY</a:t>
            </a:r>
          </a:p>
          <a:p>
            <a:r>
              <a:rPr lang="cs-CZ" sz="2800" dirty="0" smtClean="0"/>
              <a:t>tvar </a:t>
            </a:r>
            <a:r>
              <a:rPr lang="cs-CZ" sz="2800" i="1" dirty="0" smtClean="0"/>
              <a:t>učitelem</a:t>
            </a:r>
            <a:r>
              <a:rPr lang="cs-CZ" sz="2800" dirty="0" smtClean="0"/>
              <a:t> můžeme rozdělit na morfémy: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i="1" dirty="0" smtClean="0"/>
              <a:t>uč – i – tel - </a:t>
            </a:r>
            <a:r>
              <a:rPr lang="cs-CZ" sz="2800" i="1" dirty="0" err="1" smtClean="0"/>
              <a:t>em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10674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slovního tvaru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Pro tvarosloví je důležité především dělení tvaru slova na dvě části: -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tvaroslovný základ</a:t>
            </a:r>
            <a:r>
              <a:rPr lang="cs-CZ" sz="2800" dirty="0" smtClean="0"/>
              <a:t>, tj. část slova která se při ohýbání nemění a je společná pro všechny tvary slova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koncovku</a:t>
            </a:r>
            <a:r>
              <a:rPr lang="cs-CZ" sz="2800" dirty="0" smtClean="0"/>
              <a:t>, která se u jednotlivých tvarů liší</a:t>
            </a:r>
          </a:p>
          <a:p>
            <a:endParaRPr lang="cs-CZ" sz="2800" dirty="0"/>
          </a:p>
          <a:p>
            <a:r>
              <a:rPr lang="cs-CZ" sz="2800" dirty="0" smtClean="0"/>
              <a:t>př. </a:t>
            </a:r>
            <a:r>
              <a:rPr lang="cs-CZ" sz="2800" i="1" dirty="0" smtClean="0">
                <a:solidFill>
                  <a:srgbClr val="002060"/>
                </a:solidFill>
              </a:rPr>
              <a:t>učitel</a:t>
            </a:r>
            <a:r>
              <a:rPr lang="cs-CZ" sz="2800" dirty="0" smtClean="0"/>
              <a:t> = tvaroslovný základ</a:t>
            </a:r>
          </a:p>
          <a:p>
            <a:r>
              <a:rPr lang="cs-CZ" sz="2800" dirty="0" smtClean="0"/>
              <a:t>učitel – </a:t>
            </a:r>
            <a:r>
              <a:rPr lang="cs-CZ" sz="2800" i="1" dirty="0" smtClean="0">
                <a:solidFill>
                  <a:srgbClr val="002060"/>
                </a:solidFill>
              </a:rPr>
              <a:t>i, -</a:t>
            </a:r>
            <a:r>
              <a:rPr lang="cs-CZ" sz="2800" i="1" dirty="0" err="1" smtClean="0">
                <a:solidFill>
                  <a:srgbClr val="002060"/>
                </a:solidFill>
              </a:rPr>
              <a:t>em</a:t>
            </a:r>
            <a:r>
              <a:rPr lang="cs-CZ" sz="2800" i="1" dirty="0" smtClean="0">
                <a:solidFill>
                  <a:srgbClr val="002060"/>
                </a:solidFill>
              </a:rPr>
              <a:t>, -é </a:t>
            </a:r>
            <a:r>
              <a:rPr lang="cs-CZ" sz="2800" dirty="0" smtClean="0"/>
              <a:t>= koncovky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3110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slovní zásoby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407893" cy="4407408"/>
          </a:xfrm>
        </p:spPr>
        <p:txBody>
          <a:bodyPr>
            <a:normAutofit fontScale="92500" lnSpcReduction="10000"/>
          </a:bodyPr>
          <a:lstStyle/>
          <a:p>
            <a:endParaRPr lang="cs-CZ" sz="2400" dirty="0" smtClean="0"/>
          </a:p>
          <a:p>
            <a:r>
              <a:rPr lang="cs-CZ" sz="2600" dirty="0" smtClean="0">
                <a:solidFill>
                  <a:srgbClr val="002060"/>
                </a:solidFill>
              </a:rPr>
              <a:t>třídění podle tvaroslovného(morfologického) hlediska – rozdělují slova podle toho, zda mění nebo nemění tvar:</a:t>
            </a:r>
            <a:endParaRPr lang="cs-CZ" sz="2600" dirty="0" smtClean="0"/>
          </a:p>
          <a:p>
            <a:pPr marL="45720" indent="0">
              <a:buNone/>
            </a:pPr>
            <a:endParaRPr lang="cs-CZ" sz="2600" dirty="0" smtClean="0">
              <a:solidFill>
                <a:srgbClr val="002060"/>
              </a:solidFill>
            </a:endParaRPr>
          </a:p>
          <a:p>
            <a:pPr marL="45720" indent="0">
              <a:buNone/>
            </a:pPr>
            <a:r>
              <a:rPr lang="cs-CZ" sz="2600" b="1" u="sng" dirty="0" smtClean="0">
                <a:solidFill>
                  <a:srgbClr val="002060"/>
                </a:solidFill>
              </a:rPr>
              <a:t>SLOVA OHEBNÁ </a:t>
            </a:r>
            <a:r>
              <a:rPr lang="cs-CZ" sz="2600" dirty="0" smtClean="0">
                <a:solidFill>
                  <a:srgbClr val="0070C0"/>
                </a:solidFill>
              </a:rPr>
              <a:t>– skloňují se </a:t>
            </a:r>
            <a:r>
              <a:rPr lang="cs-CZ" sz="2600" dirty="0" smtClean="0"/>
              <a:t>(skloňování jmenné, zájmenné, nebo složené) : </a:t>
            </a:r>
            <a:r>
              <a:rPr lang="cs-CZ" sz="2600" dirty="0" smtClean="0">
                <a:solidFill>
                  <a:srgbClr val="002060"/>
                </a:solidFill>
              </a:rPr>
              <a:t>podstatná jména, přídavná jména, zájmena, číslovky</a:t>
            </a:r>
          </a:p>
          <a:p>
            <a:pPr marL="45720" indent="0">
              <a:buNone/>
            </a:pPr>
            <a:r>
              <a:rPr lang="cs-CZ" sz="2600" dirty="0" smtClean="0"/>
              <a:t>		</a:t>
            </a:r>
            <a:r>
              <a:rPr lang="cs-CZ" sz="2600" dirty="0" smtClean="0">
                <a:solidFill>
                  <a:srgbClr val="0070C0"/>
                </a:solidFill>
              </a:rPr>
              <a:t>         	časují se</a:t>
            </a:r>
            <a:r>
              <a:rPr lang="cs-CZ" sz="2600" dirty="0" smtClean="0">
                <a:solidFill>
                  <a:srgbClr val="002060"/>
                </a:solidFill>
              </a:rPr>
              <a:t>: slovesa</a:t>
            </a:r>
          </a:p>
          <a:p>
            <a:pPr marL="45720" indent="0">
              <a:buNone/>
            </a:pPr>
            <a:endParaRPr lang="cs-CZ" sz="2600" dirty="0" smtClean="0">
              <a:solidFill>
                <a:srgbClr val="002060"/>
              </a:solidFill>
            </a:endParaRPr>
          </a:p>
          <a:p>
            <a:pPr marL="45720" indent="0">
              <a:buNone/>
            </a:pPr>
            <a:r>
              <a:rPr lang="cs-CZ" sz="2600" b="1" u="sng" dirty="0" smtClean="0">
                <a:solidFill>
                  <a:srgbClr val="002060"/>
                </a:solidFill>
              </a:rPr>
              <a:t>SLOVA NEOHEBNÁ </a:t>
            </a:r>
            <a:r>
              <a:rPr lang="cs-CZ" sz="2600" dirty="0" smtClean="0"/>
              <a:t>– </a:t>
            </a:r>
            <a:r>
              <a:rPr lang="cs-CZ" sz="2600" dirty="0" smtClean="0">
                <a:solidFill>
                  <a:srgbClr val="002060"/>
                </a:solidFill>
              </a:rPr>
              <a:t>příslovce, předložky, spojky, částice, citoslovce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12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slovního tvaru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třídění podle </a:t>
            </a:r>
            <a:r>
              <a:rPr lang="cs-CZ" dirty="0" smtClean="0">
                <a:solidFill>
                  <a:srgbClr val="002060"/>
                </a:solidFill>
              </a:rPr>
              <a:t>obsahového (sémantického) hlediska </a:t>
            </a:r>
            <a:r>
              <a:rPr lang="cs-CZ" dirty="0" smtClean="0"/>
              <a:t>– hodnotí význam slov, dělí slova na významově samostatná (ve větě bývají větnými členy) a slova významově závislá (ve větě funkci větných členů neplní):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SLOVA PLNOVÝZNAMOVÁ </a:t>
            </a:r>
            <a:r>
              <a:rPr lang="cs-CZ" dirty="0" smtClean="0"/>
              <a:t>– podstatná jména, přídavná jména, zájmena, číslovky, slovesa, příslovce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SLOVA NEPLNOVÝZNAMOVÁ </a:t>
            </a:r>
            <a:r>
              <a:rPr lang="cs-CZ" dirty="0" smtClean="0"/>
              <a:t>– předložky, spojky, částice, citoslovce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26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slovního tvaru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>
                <a:solidFill>
                  <a:srgbClr val="002060"/>
                </a:solidFill>
              </a:rPr>
              <a:t>třídění podle skladebného (syntaktického) hlediska </a:t>
            </a:r>
            <a:r>
              <a:rPr lang="cs-CZ" sz="2800" dirty="0" smtClean="0"/>
              <a:t>– sleduje využití slova ve větě – kterým větným členem bývá, jakou funkci ve větě plní    ( např. spojky nejsou větnými členy, ale vyjadřují větné vztahy mezi větnými členy a větami)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874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podle tvaroslovného hlediska rozlišujeme 10 slovních druhů: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3866698"/>
              </p:ext>
            </p:extLst>
          </p:nvPr>
        </p:nvGraphicFramePr>
        <p:xfrm>
          <a:off x="1619672" y="2564904"/>
          <a:ext cx="6096000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SLOVA OHEBNÁ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SLOVA NEOHEBNÁ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1.p</a:t>
                      </a:r>
                      <a:r>
                        <a:rPr lang="cs-CZ" sz="2400" baseline="0" dirty="0" smtClean="0">
                          <a:solidFill>
                            <a:srgbClr val="002060"/>
                          </a:solidFill>
                        </a:rPr>
                        <a:t>odstatná jména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6. příslovce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2.přídavná jména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7. předložky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3. zájmena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8. spojky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4. číslovky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9. částice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5. slovesa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10. citoslovce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051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TVAROSLOVÍ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Tvarosloví</a:t>
            </a:r>
            <a:r>
              <a:rPr lang="cs-CZ" dirty="0" smtClean="0"/>
              <a:t> se zabývá tvořením tvarů slov, pojednává o slovních druzích, jejich třídění a     o mluvnických kategoriích.</a:t>
            </a:r>
          </a:p>
          <a:p>
            <a:r>
              <a:rPr lang="cs-CZ" b="1" dirty="0" smtClean="0"/>
              <a:t>Morfém</a:t>
            </a:r>
            <a:r>
              <a:rPr lang="cs-CZ" dirty="0" smtClean="0"/>
              <a:t> = část slova, která má slovní a gramatický význam.</a:t>
            </a:r>
          </a:p>
          <a:p>
            <a:r>
              <a:rPr lang="cs-CZ" b="1" dirty="0" smtClean="0"/>
              <a:t>Tvaroslovný základ </a:t>
            </a:r>
            <a:r>
              <a:rPr lang="cs-CZ" dirty="0" smtClean="0"/>
              <a:t>= část slova, která se     při ohýbání nemění a je společná pro všechny tvary slova.</a:t>
            </a:r>
          </a:p>
          <a:p>
            <a:r>
              <a:rPr lang="cs-CZ" b="1" dirty="0" smtClean="0"/>
              <a:t>Koncovka</a:t>
            </a:r>
            <a:r>
              <a:rPr lang="cs-CZ" dirty="0" smtClean="0"/>
              <a:t> = u jednotlivých tvarů slova se liší.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06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Slova</a:t>
            </a:r>
            <a:r>
              <a:rPr lang="cs-CZ" dirty="0" smtClean="0"/>
              <a:t> dělíme podle tvaroslovného hlediska     na </a:t>
            </a:r>
            <a:r>
              <a:rPr lang="cs-CZ" b="1" dirty="0" smtClean="0"/>
              <a:t>ohebná</a:t>
            </a:r>
            <a:r>
              <a:rPr lang="cs-CZ" dirty="0" smtClean="0"/>
              <a:t> (podstatná jména, přídavná jména, zájmena, číslovky - skloňují se, slovesa - časují se) a na </a:t>
            </a:r>
            <a:r>
              <a:rPr lang="cs-CZ" b="1" dirty="0" smtClean="0"/>
              <a:t>slova</a:t>
            </a:r>
            <a:r>
              <a:rPr lang="cs-CZ" dirty="0" smtClean="0"/>
              <a:t> </a:t>
            </a:r>
            <a:r>
              <a:rPr lang="cs-CZ" b="1" dirty="0" smtClean="0"/>
              <a:t>neohebná </a:t>
            </a:r>
            <a:r>
              <a:rPr lang="cs-CZ" dirty="0" smtClean="0"/>
              <a:t>( příslovce, předložky, spojky, částice, citoslovce).</a:t>
            </a:r>
            <a:endParaRPr lang="cs-CZ" b="1" dirty="0" smtClean="0"/>
          </a:p>
          <a:p>
            <a:r>
              <a:rPr lang="cs-CZ" b="1" dirty="0" smtClean="0"/>
              <a:t>Slova plnovýznamová </a:t>
            </a:r>
            <a:r>
              <a:rPr lang="cs-CZ" dirty="0" smtClean="0"/>
              <a:t>= jsou významově samostatná a ve větě bývají větnými členy -   podstatná jména, přídavná jména, zájmena, číslovky, slovesa, příslovce.</a:t>
            </a:r>
          </a:p>
          <a:p>
            <a:r>
              <a:rPr lang="cs-CZ" b="1" dirty="0" smtClean="0"/>
              <a:t>Slova neplnovýznamová </a:t>
            </a:r>
            <a:r>
              <a:rPr lang="cs-CZ" dirty="0" smtClean="0"/>
              <a:t>= závislá, neplní funkci větného členu – předložky, spojky, částice, citoslovce.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99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0350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1. Čím se zabývá tvarosloví?</a:t>
            </a:r>
          </a:p>
          <a:p>
            <a:r>
              <a:rPr lang="cs-CZ" sz="2400" dirty="0" smtClean="0"/>
              <a:t>2. Co jsou morfémy?</a:t>
            </a:r>
          </a:p>
          <a:p>
            <a:r>
              <a:rPr lang="cs-CZ" sz="2400" dirty="0" smtClean="0"/>
              <a:t>3. Jaký rozdíl je mezi tvaroslovným základem a koncovkou?</a:t>
            </a:r>
          </a:p>
          <a:p>
            <a:r>
              <a:rPr lang="cs-CZ" sz="2400" dirty="0" smtClean="0"/>
              <a:t>4. Jak se česká slovní zásoba dělí podle tvaroslovného hlediska?</a:t>
            </a:r>
          </a:p>
          <a:p>
            <a:r>
              <a:rPr lang="cs-CZ" sz="2400" dirty="0" smtClean="0"/>
              <a:t>5. Jaký rozdíl je mezi slovy plnovýznamovými a neplnovýznamovými?</a:t>
            </a:r>
          </a:p>
          <a:p>
            <a:r>
              <a:rPr lang="cs-CZ" sz="2400" dirty="0" smtClean="0"/>
              <a:t>6. Které slovní druhy jsou ohebné, které neohebné?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803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 fontScale="85000" lnSpcReduction="20000"/>
          </a:bodyPr>
          <a:lstStyle/>
          <a:p>
            <a:endParaRPr lang="cs-CZ" i="1" dirty="0" smtClean="0"/>
          </a:p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082 – 9</a:t>
            </a:r>
          </a:p>
          <a:p>
            <a:r>
              <a:rPr lang="cs-CZ" dirty="0" smtClean="0"/>
              <a:t>DOBEŠOVÁ, Věra, FIALOVÁ, Vladimíra</a:t>
            </a:r>
            <a:r>
              <a:rPr lang="cs-CZ" i="1" dirty="0" smtClean="0"/>
              <a:t>. Průvodce 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7538 – 019 – 5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</a:t>
            </a:r>
            <a:r>
              <a:rPr lang="cs-CZ" dirty="0" smtClean="0"/>
              <a:t>, ISBN </a:t>
            </a:r>
            <a:r>
              <a:rPr lang="cs-CZ" dirty="0"/>
              <a:t>978 – 253 – 0298 – 0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48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195</TotalTime>
  <Words>713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TVAROSLOVÍ </vt:lpstr>
      <vt:lpstr>TVAROSLOVÍ</vt:lpstr>
      <vt:lpstr>Členění slovního tvaru</vt:lpstr>
      <vt:lpstr>Členění slovního tvaru</vt:lpstr>
      <vt:lpstr>Třídění slovní zásoby</vt:lpstr>
      <vt:lpstr>Třídění slovního tvaru</vt:lpstr>
      <vt:lpstr>Třídění slovního tvaru</vt:lpstr>
      <vt:lpstr>Slovní druhy</vt:lpstr>
      <vt:lpstr>ZÁPIS: TVAROSLOVÍ</vt:lpstr>
      <vt:lpstr>Prezentace aplikace PowerPoint</vt:lpstr>
      <vt:lpstr>Otázky pro opakování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37</cp:revision>
  <dcterms:created xsi:type="dcterms:W3CDTF">2012-09-29T08:57:01Z</dcterms:created>
  <dcterms:modified xsi:type="dcterms:W3CDTF">2013-05-02T17:32:49Z</dcterms:modified>
</cp:coreProperties>
</file>