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71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EBCEE-CDB0-410B-BFBE-4C207B3B609D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BA4167-0332-4F4F-AE40-CA8ED3F7EA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EBCEE-CDB0-410B-BFBE-4C207B3B609D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BA4167-0332-4F4F-AE40-CA8ED3F7EA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EBCEE-CDB0-410B-BFBE-4C207B3B609D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A4167-0332-4F4F-AE40-CA8ED3F7EA4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EBCEE-CDB0-410B-BFBE-4C207B3B609D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A4167-0332-4F4F-AE40-CA8ED3F7EA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EBCEE-CDB0-410B-BFBE-4C207B3B609D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6BA4167-0332-4F4F-AE40-CA8ED3F7EA4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EBCEE-CDB0-410B-BFBE-4C207B3B609D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A4167-0332-4F4F-AE40-CA8ED3F7EA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EBCEE-CDB0-410B-BFBE-4C207B3B609D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A4167-0332-4F4F-AE40-CA8ED3F7EA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EBCEE-CDB0-410B-BFBE-4C207B3B609D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A4167-0332-4F4F-AE40-CA8ED3F7EA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EBCEE-CDB0-410B-BFBE-4C207B3B609D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A4167-0332-4F4F-AE40-CA8ED3F7EA4D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EBCEE-CDB0-410B-BFBE-4C207B3B609D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A4167-0332-4F4F-AE40-CA8ED3F7EA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EBCEE-CDB0-410B-BFBE-4C207B3B609D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A4167-0332-4F4F-AE40-CA8ED3F7EA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FCEBCEE-CDB0-410B-BFBE-4C207B3B609D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6BA4167-0332-4F4F-AE40-CA8ED3F7EA4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229600" cy="4857750"/>
          </a:xfrm>
        </p:spPr>
        <p:txBody>
          <a:bodyPr anchor="ctr"/>
          <a:lstStyle/>
          <a:p>
            <a:pPr marL="0" indent="0" defTabSz="457200"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3277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88852" y="0"/>
            <a:ext cx="95551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3501170" y="2133600"/>
            <a:ext cx="277031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 smtClean="0"/>
              <a:t>Mgr. Marie Havránková</a:t>
            </a:r>
            <a:endParaRPr lang="cs-CZ" b="1" dirty="0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3419475" y="2728768"/>
            <a:ext cx="439288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 smtClean="0"/>
              <a:t> TVAROSLOVÍ 2 – jmenné kategorie </a:t>
            </a:r>
            <a:endParaRPr lang="cs-CZ" b="1" dirty="0"/>
          </a:p>
        </p:txBody>
      </p:sp>
      <p:sp>
        <p:nvSpPr>
          <p:cNvPr id="32775" name="Rectangle 7"/>
          <p:cNvSpPr>
            <a:spLocks noChangeArrowheads="1"/>
          </p:cNvSpPr>
          <p:nvPr/>
        </p:nvSpPr>
        <p:spPr bwMode="auto">
          <a:xfrm>
            <a:off x="3449927" y="3429000"/>
            <a:ext cx="269496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 smtClean="0"/>
              <a:t>Mluvnice pro 2. ročník</a:t>
            </a:r>
            <a:endParaRPr lang="cs-CZ" b="1" dirty="0"/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3419475" y="4005263"/>
            <a:ext cx="139672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/>
              <a:t> </a:t>
            </a:r>
            <a:r>
              <a:rPr lang="cs-CZ" b="1" dirty="0" smtClean="0"/>
              <a:t>2. </a:t>
            </a:r>
            <a:r>
              <a:rPr lang="cs-CZ" b="1" dirty="0"/>
              <a:t>ročník</a:t>
            </a:r>
          </a:p>
        </p:txBody>
      </p:sp>
      <p:sp>
        <p:nvSpPr>
          <p:cNvPr id="32777" name="Rectangle 9"/>
          <p:cNvSpPr>
            <a:spLocks noChangeArrowheads="1"/>
          </p:cNvSpPr>
          <p:nvPr/>
        </p:nvSpPr>
        <p:spPr bwMode="auto">
          <a:xfrm>
            <a:off x="3419475" y="5229225"/>
            <a:ext cx="1466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Srpen 2012 </a:t>
            </a:r>
          </a:p>
        </p:txBody>
      </p:sp>
    </p:spTree>
    <p:extLst>
      <p:ext uri="{BB962C8B-B14F-4D97-AF65-F5344CB8AC3E}">
        <p14:creationId xmlns:p14="http://schemas.microsoft.com/office/powerpoint/2010/main" val="1223066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V této sadě výukových materiálů s názvem </a:t>
            </a:r>
            <a:r>
              <a:rPr lang="cs-CZ" b="1" dirty="0"/>
              <a:t>Tvarosloví</a:t>
            </a:r>
            <a:r>
              <a:rPr lang="cs-CZ" dirty="0"/>
              <a:t> se budeme zabývat tvořením tvarů slov, slovními druhy, jejich tříděním a mluvnickými kategoriemi. Učivo má rozšířit znalosti, které žáci získali v ZŠ a je určeno     pro žáky 2. ročníku učebních oborů SOU. </a:t>
            </a:r>
            <a:endParaRPr lang="cs-CZ" dirty="0" smtClean="0"/>
          </a:p>
          <a:p>
            <a:r>
              <a:rPr lang="cs-CZ" dirty="0" smtClean="0"/>
              <a:t>V této prezentace se budeme věnovat jednotlivým jmenným kategoriím ( pád, číslo, rod, životnost).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4342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484784"/>
            <a:ext cx="7772400" cy="1470025"/>
          </a:xfrm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chemeClr val="accent5">
                    <a:lumMod val="50000"/>
                  </a:schemeClr>
                </a:solidFill>
              </a:rPr>
              <a:t>TVAROSLOVÍ </a:t>
            </a:r>
            <a:endParaRPr lang="cs-CZ" sz="72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284984"/>
            <a:ext cx="6400800" cy="1752600"/>
          </a:xfrm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tx2">
                    <a:lumMod val="75000"/>
                  </a:schemeClr>
                </a:solidFill>
              </a:rPr>
              <a:t>MLUVNICKÉ KATEGORIE JMENNÉ</a:t>
            </a:r>
            <a:endParaRPr lang="cs-CZ" sz="44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77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MLUVNICKÉ KATEGORIE JMENNÉ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vyjadřují je všechna jména ( podstatná jména, přídavná jména, zájmena a ohebné číslovky), jsou to </a:t>
            </a:r>
            <a:r>
              <a:rPr lang="cs-CZ" b="1" dirty="0" smtClean="0">
                <a:solidFill>
                  <a:schemeClr val="accent6"/>
                </a:solidFill>
              </a:rPr>
              <a:t>pád, číslo, rod</a:t>
            </a:r>
            <a:r>
              <a:rPr lang="cs-CZ" dirty="0" smtClean="0"/>
              <a:t>, popřípadě </a:t>
            </a:r>
            <a:r>
              <a:rPr lang="cs-CZ" b="1" dirty="0" smtClean="0">
                <a:solidFill>
                  <a:schemeClr val="accent6"/>
                </a:solidFill>
              </a:rPr>
              <a:t>životnost</a:t>
            </a:r>
            <a:endParaRPr lang="cs-CZ" b="1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734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04664"/>
            <a:ext cx="8686800" cy="838200"/>
          </a:xfrm>
        </p:spPr>
        <p:txBody>
          <a:bodyPr/>
          <a:lstStyle/>
          <a:p>
            <a:r>
              <a:rPr lang="cs-CZ" dirty="0" smtClean="0"/>
              <a:t>PÁD (casus)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pád je prostředek, kterým se vyjadřuje tvarová změna slova</a:t>
            </a:r>
          </a:p>
          <a:p>
            <a:r>
              <a:rPr lang="cs-CZ" dirty="0" smtClean="0"/>
              <a:t>pomocí pádu se jméno zapojuje do věty</a:t>
            </a:r>
          </a:p>
          <a:p>
            <a:r>
              <a:rPr lang="cs-CZ" dirty="0" smtClean="0"/>
              <a:t>čeština má 7 pádů, na které se ptáme pádovými otázkami</a:t>
            </a:r>
          </a:p>
          <a:p>
            <a:r>
              <a:rPr lang="cs-CZ" dirty="0" smtClean="0"/>
              <a:t>pády mohou být </a:t>
            </a:r>
            <a:r>
              <a:rPr lang="cs-CZ" dirty="0" smtClean="0">
                <a:solidFill>
                  <a:schemeClr val="accent6"/>
                </a:solidFill>
              </a:rPr>
              <a:t>prosté</a:t>
            </a:r>
            <a:r>
              <a:rPr lang="cs-CZ" dirty="0" smtClean="0"/>
              <a:t> (bezpředložkové) nebo </a:t>
            </a:r>
            <a:r>
              <a:rPr lang="cs-CZ" dirty="0" smtClean="0">
                <a:solidFill>
                  <a:schemeClr val="accent6"/>
                </a:solidFill>
              </a:rPr>
              <a:t>předložkové</a:t>
            </a:r>
          </a:p>
          <a:p>
            <a:r>
              <a:rPr lang="cs-CZ" dirty="0" smtClean="0"/>
              <a:t>první a pátý pád jsou vždy prosté, šestý pád je vždy předložkový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829782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PÁDové</a:t>
            </a:r>
            <a:r>
              <a:rPr lang="cs-CZ" dirty="0" smtClean="0"/>
              <a:t> otázky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5568671"/>
              </p:ext>
            </p:extLst>
          </p:nvPr>
        </p:nvGraphicFramePr>
        <p:xfrm>
          <a:off x="304800" y="1554163"/>
          <a:ext cx="868680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95600"/>
                <a:gridCol w="2895600"/>
                <a:gridCol w="2895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latinsky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Pádová otázka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nominativ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kdo, co?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genitiv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koho, čeho?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dativ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komu, čemu?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akuzativ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koho, co?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vokativ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oslovujeme, voláme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lokál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(o) kom, čem?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instrumentál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kým, čím?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40552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ČÍSLO (NUMERUS)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vyjadřuje číselné vztahy reálné skutečnosti, odráží množství</a:t>
            </a:r>
          </a:p>
          <a:p>
            <a:r>
              <a:rPr lang="cs-CZ" b="1" dirty="0" smtClean="0">
                <a:solidFill>
                  <a:schemeClr val="accent6"/>
                </a:solidFill>
              </a:rPr>
              <a:t>jednotné číslo </a:t>
            </a:r>
            <a:r>
              <a:rPr lang="cs-CZ" dirty="0" smtClean="0"/>
              <a:t>(singulár) označuje jednu skutečnost</a:t>
            </a:r>
          </a:p>
          <a:p>
            <a:r>
              <a:rPr lang="cs-CZ" b="1" dirty="0" smtClean="0">
                <a:solidFill>
                  <a:schemeClr val="accent6"/>
                </a:solidFill>
              </a:rPr>
              <a:t>množné číslo </a:t>
            </a:r>
            <a:r>
              <a:rPr lang="cs-CZ" dirty="0" smtClean="0"/>
              <a:t>(plurál) označuje více skutečností</a:t>
            </a:r>
          </a:p>
          <a:p>
            <a:r>
              <a:rPr lang="cs-CZ" dirty="0" smtClean="0"/>
              <a:t>ve staré češtině existovalo </a:t>
            </a:r>
            <a:r>
              <a:rPr lang="cs-CZ" dirty="0" smtClean="0">
                <a:solidFill>
                  <a:schemeClr val="accent6"/>
                </a:solidFill>
              </a:rPr>
              <a:t>číslo dvojné – duál</a:t>
            </a:r>
            <a:r>
              <a:rPr lang="cs-CZ" dirty="0" smtClean="0"/>
              <a:t>, dodnes  se zachovaly některé jeho tvary          ve skloňování číslovek dva, oba a názvů párových částí těla (</a:t>
            </a:r>
            <a:r>
              <a:rPr lang="cs-CZ" i="1" dirty="0" smtClean="0"/>
              <a:t>uši, ramena, kolena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568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Zvláštnosti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mluvnické číslo není totožné se skutečným počtem:</a:t>
            </a:r>
          </a:p>
          <a:p>
            <a:r>
              <a:rPr lang="cs-CZ" b="1" dirty="0" smtClean="0">
                <a:solidFill>
                  <a:schemeClr val="accent6"/>
                </a:solidFill>
              </a:rPr>
              <a:t>jména pomnožná </a:t>
            </a:r>
            <a:r>
              <a:rPr lang="cs-CZ" dirty="0" smtClean="0"/>
              <a:t>– mají tvar čísla množného, ale označují pouze jednu věc  (např. </a:t>
            </a:r>
            <a:r>
              <a:rPr lang="cs-CZ" i="1" dirty="0" smtClean="0"/>
              <a:t>housle,</a:t>
            </a:r>
            <a:r>
              <a:rPr lang="cs-CZ" dirty="0" smtClean="0"/>
              <a:t> </a:t>
            </a:r>
            <a:r>
              <a:rPr lang="cs-CZ" i="1" dirty="0" smtClean="0"/>
              <a:t>dveře, Vánoce, Hradčovice</a:t>
            </a:r>
            <a:r>
              <a:rPr lang="cs-CZ" dirty="0" smtClean="0"/>
              <a:t>)</a:t>
            </a:r>
          </a:p>
          <a:p>
            <a:r>
              <a:rPr lang="cs-CZ" b="1" dirty="0" smtClean="0">
                <a:solidFill>
                  <a:schemeClr val="accent6"/>
                </a:solidFill>
              </a:rPr>
              <a:t>jména hromadná </a:t>
            </a:r>
            <a:r>
              <a:rPr lang="cs-CZ" dirty="0" smtClean="0"/>
              <a:t>– mají tvar jednotného čísla,  i když označují více věcí téhož druhu, mají obvykle přípony –í, </a:t>
            </a:r>
            <a:r>
              <a:rPr lang="cs-CZ" dirty="0" err="1" smtClean="0"/>
              <a:t>oví</a:t>
            </a:r>
            <a:r>
              <a:rPr lang="cs-CZ" dirty="0" smtClean="0"/>
              <a:t> (</a:t>
            </a:r>
            <a:r>
              <a:rPr lang="cs-CZ" i="1" dirty="0" smtClean="0"/>
              <a:t>listí, křoví</a:t>
            </a:r>
            <a:r>
              <a:rPr lang="cs-CZ" dirty="0" smtClean="0"/>
              <a:t>) nebo –</a:t>
            </a:r>
            <a:r>
              <a:rPr lang="cs-CZ" dirty="0" err="1" smtClean="0"/>
              <a:t>sko</a:t>
            </a:r>
            <a:r>
              <a:rPr lang="cs-CZ" dirty="0" smtClean="0"/>
              <a:t>,   -</a:t>
            </a:r>
            <a:r>
              <a:rPr lang="cs-CZ" dirty="0" err="1" smtClean="0"/>
              <a:t>stvo</a:t>
            </a:r>
            <a:r>
              <a:rPr lang="cs-CZ" dirty="0" smtClean="0"/>
              <a:t>/-</a:t>
            </a:r>
            <a:r>
              <a:rPr lang="cs-CZ" dirty="0" err="1" smtClean="0"/>
              <a:t>ctvo</a:t>
            </a:r>
            <a:r>
              <a:rPr lang="cs-CZ" dirty="0" smtClean="0"/>
              <a:t> (</a:t>
            </a:r>
            <a:r>
              <a:rPr lang="cs-CZ" i="1" dirty="0" smtClean="0"/>
              <a:t>vojsko, lidstvo, ptactvo</a:t>
            </a:r>
            <a:r>
              <a:rPr lang="cs-CZ" dirty="0" smtClean="0"/>
              <a:t>), patří sem     i jména mládež, dobytek, hmyz, drůbež, prádlo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8809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zvláštnosti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jména látková </a:t>
            </a:r>
            <a:r>
              <a:rPr lang="cs-CZ" dirty="0" smtClean="0"/>
              <a:t>– mají zpravidla jen tvar čísla jednotného, ale označují látku bez ohledu   na množství (např. </a:t>
            </a:r>
            <a:r>
              <a:rPr lang="cs-CZ" i="1" dirty="0" smtClean="0"/>
              <a:t>voda, káva, mouka, zlato</a:t>
            </a:r>
            <a:r>
              <a:rPr lang="cs-CZ" dirty="0" smtClean="0"/>
              <a:t>)</a:t>
            </a:r>
          </a:p>
          <a:p>
            <a:r>
              <a:rPr lang="cs-CZ" dirty="0" smtClean="0"/>
              <a:t>v množném čísle mají jejich tvary jiný slovní význam (např. dvě kávy = dva šálky kávy, prodáváme moravská vína = různé druhy)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4478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Jmenný rod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rozlišujeme </a:t>
            </a:r>
            <a:r>
              <a:rPr lang="cs-CZ" b="1" dirty="0" smtClean="0">
                <a:solidFill>
                  <a:schemeClr val="accent6"/>
                </a:solidFill>
              </a:rPr>
              <a:t>gramatický rod mužský </a:t>
            </a:r>
            <a:r>
              <a:rPr lang="cs-CZ" dirty="0" smtClean="0"/>
              <a:t>(maskulinum), </a:t>
            </a:r>
            <a:r>
              <a:rPr lang="cs-CZ" b="1" dirty="0" smtClean="0">
                <a:solidFill>
                  <a:schemeClr val="accent6"/>
                </a:solidFill>
              </a:rPr>
              <a:t>ženský</a:t>
            </a:r>
            <a:r>
              <a:rPr lang="cs-CZ" dirty="0" smtClean="0"/>
              <a:t> (femininum) a </a:t>
            </a:r>
            <a:r>
              <a:rPr lang="cs-CZ" b="1" dirty="0" smtClean="0">
                <a:solidFill>
                  <a:schemeClr val="accent6"/>
                </a:solidFill>
              </a:rPr>
              <a:t>střední</a:t>
            </a:r>
            <a:r>
              <a:rPr lang="cs-CZ" dirty="0" smtClean="0"/>
              <a:t> (neutrum)</a:t>
            </a:r>
          </a:p>
          <a:p>
            <a:r>
              <a:rPr lang="cs-CZ" dirty="0" smtClean="0"/>
              <a:t>u většiny podstatných jmen je přiřazení         k rodu čistě formální, jen u názvů osob a zvířat odpovídá jejich mluvnický rod rodu přirozenému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1907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Kolísání mezi rody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některá podstatná jména mohou kolísat mezi rody a mít tak dvojí rod, např. ten/ta hřídel, ten/to rukojmí, ten/ta esej, ta/to </a:t>
            </a:r>
            <a:r>
              <a:rPr lang="cs-CZ" dirty="0" err="1" smtClean="0"/>
              <a:t>ralley</a:t>
            </a:r>
            <a:endParaRPr lang="cs-CZ" dirty="0" smtClean="0"/>
          </a:p>
          <a:p>
            <a:r>
              <a:rPr lang="cs-CZ" dirty="0" smtClean="0"/>
              <a:t>Některá podstatná jména mají v jednotném čísle jiný rod než v čísle množném,         např. dítě, oko, ucho (rod střední), děti, oči, uši (rod ženský)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185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Kategorie životnosti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jména rodu mužského se dělí na životná a neživotná</a:t>
            </a:r>
          </a:p>
          <a:p>
            <a:r>
              <a:rPr lang="cs-CZ" dirty="0" smtClean="0"/>
              <a:t>u jmen rodu mužského neživotného se shodují 1. a 4. p. j. č., zatímco u jmen rodu životného jsou rozdílné (shodují se naopak 2. a 4. p. j. č.</a:t>
            </a:r>
          </a:p>
          <a:p>
            <a:r>
              <a:rPr lang="cs-CZ" dirty="0" smtClean="0"/>
              <a:t>v rozlišování životnosti se neřídíme reálnou životností, ale pádovým tvarem podstatného jména: sněhulák, 4. sněhuláka = rod muž. živ., hmyz, 4. hmyz = rod muž. neživ.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8352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Kolísání mezi vzory životnými a neživotnými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některá podstatná jména kolísají mezi vzory životnými a neživotnými, podle kterých se řídí shoda přísudku s podmětem: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3034752"/>
              </p:ext>
            </p:extLst>
          </p:nvPr>
        </p:nvGraphicFramePr>
        <p:xfrm>
          <a:off x="762000" y="3214255"/>
          <a:ext cx="7914456" cy="2663018"/>
        </p:xfrm>
        <a:graphic>
          <a:graphicData uri="http://schemas.openxmlformats.org/drawingml/2006/table">
            <a:tbl>
              <a:tblPr/>
              <a:tblGrid>
                <a:gridCol w="3957228"/>
                <a:gridCol w="3957228"/>
              </a:tblGrid>
              <a:tr h="554181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beránci pluli po obloze</a:t>
                      </a:r>
                      <a:endParaRPr lang="cs-CZ" sz="2000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beránky pluly po obloze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328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bacili způsobili řadu nemocí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bacily způsobily řadu nemocí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8763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mikrobi byli objeveni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mikroby byly objeveny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4873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jmenovatelé byli násobenu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jmenovatele byly násobeny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4873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ledoborci připluli do přístavu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ledoborce připluly do přístavu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25729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86800" cy="838200"/>
          </a:xfrm>
        </p:spPr>
        <p:txBody>
          <a:bodyPr/>
          <a:lstStyle/>
          <a:p>
            <a:r>
              <a:rPr lang="cs-CZ" dirty="0" smtClean="0"/>
              <a:t>ZÁPIS: MLUVNICKÉ KATEGORIE JMENNÉ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686800" cy="5184576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Jména (</a:t>
            </a:r>
            <a:r>
              <a:rPr lang="cs-CZ" dirty="0" err="1" smtClean="0"/>
              <a:t>podst</a:t>
            </a:r>
            <a:r>
              <a:rPr lang="cs-CZ" dirty="0" smtClean="0"/>
              <a:t>. jména, příd. jména, zájmena, číslovky) vyjadřují tyto mluvnické kategorie jmenné: pád, číslo, rod, případně životnost.</a:t>
            </a:r>
          </a:p>
          <a:p>
            <a:r>
              <a:rPr lang="cs-CZ" dirty="0" smtClean="0"/>
              <a:t>Pomocí pádů se vyjadřuje tvarová změna slova, jméno se pomocí pádů zapojuje do věty. Máme pády prosté a předložkové.</a:t>
            </a:r>
          </a:p>
          <a:p>
            <a:r>
              <a:rPr lang="cs-CZ" dirty="0" smtClean="0"/>
              <a:t>U jmen rozlišujeme číslo jednotné a množné.</a:t>
            </a:r>
          </a:p>
          <a:p>
            <a:r>
              <a:rPr lang="cs-CZ" dirty="0" smtClean="0"/>
              <a:t>Podstatná jména pomnožná tvarem množného čísla označují jednu věc, hromadná tvarem jednotného čísla označují více věcí téhož druhu, látková tvarem jednotného čísla označují látku bez ohledu na množství.</a:t>
            </a:r>
          </a:p>
          <a:p>
            <a:r>
              <a:rPr lang="cs-CZ" dirty="0" smtClean="0"/>
              <a:t>U jmen rozlišujeme gramatický rod mužský, ženský a střední.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6867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6672"/>
            <a:ext cx="8686800" cy="838200"/>
          </a:xfrm>
        </p:spPr>
        <p:txBody>
          <a:bodyPr/>
          <a:lstStyle/>
          <a:p>
            <a:r>
              <a:rPr lang="cs-CZ" dirty="0"/>
              <a:t>Otázky pro opakování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1. </a:t>
            </a:r>
            <a:r>
              <a:rPr lang="cs-CZ" dirty="0" smtClean="0"/>
              <a:t>Které </a:t>
            </a:r>
            <a:r>
              <a:rPr lang="cs-CZ" dirty="0"/>
              <a:t>mluvnické kategorie vyjadřují jména?</a:t>
            </a:r>
          </a:p>
          <a:p>
            <a:r>
              <a:rPr lang="cs-CZ" dirty="0" smtClean="0"/>
              <a:t>2. Co </a:t>
            </a:r>
            <a:r>
              <a:rPr lang="cs-CZ" dirty="0"/>
              <a:t>jsou to pády, k čemu slouží?</a:t>
            </a:r>
          </a:p>
          <a:p>
            <a:r>
              <a:rPr lang="cs-CZ" dirty="0"/>
              <a:t>3. jaké číslo rozlišujeme u jmen?</a:t>
            </a:r>
          </a:p>
          <a:p>
            <a:r>
              <a:rPr lang="cs-CZ" dirty="0"/>
              <a:t>4. </a:t>
            </a:r>
            <a:r>
              <a:rPr lang="cs-CZ" dirty="0" smtClean="0"/>
              <a:t>Vysvětli </a:t>
            </a:r>
            <a:r>
              <a:rPr lang="cs-CZ" dirty="0"/>
              <a:t>rozdíl mezi podstatnými jmény pomnožnými, hromadnými a látkovými.</a:t>
            </a:r>
          </a:p>
          <a:p>
            <a:r>
              <a:rPr lang="cs-CZ" dirty="0"/>
              <a:t>5. Jaký rod rozlišujeme u jmen?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2766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MUŽÍKOVÁ, Olga, MARKVARTOVÁ, Barbora, KLUSÁČKOVÁ, Lenka, JEŘÁBKOVÁ, Eleonora, ADÁMKOVÁ, Petra. </a:t>
            </a:r>
            <a:r>
              <a:rPr lang="cs-CZ" i="1" dirty="0" smtClean="0"/>
              <a:t>Odmaturuj          z </a:t>
            </a:r>
            <a:r>
              <a:rPr lang="cs-CZ" i="1" dirty="0"/>
              <a:t>českého jazyka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2007, ISBN 80 – 7358 – 082 – 9</a:t>
            </a:r>
          </a:p>
          <a:p>
            <a:r>
              <a:rPr lang="cs-CZ" dirty="0" smtClean="0"/>
              <a:t>DOBEŠOVÁ, Věra, FIALOVÁ</a:t>
            </a:r>
            <a:r>
              <a:rPr lang="cs-CZ" smtClean="0"/>
              <a:t>, Vladimíra. </a:t>
            </a:r>
            <a:r>
              <a:rPr lang="cs-CZ" i="1" smtClean="0"/>
              <a:t>Průvodce </a:t>
            </a:r>
            <a:r>
              <a:rPr lang="cs-CZ" i="1" dirty="0"/>
              <a:t>českým jazykem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2007, ISBN 80 – 7538 – 019 - 5  </a:t>
            </a:r>
          </a:p>
          <a:p>
            <a:r>
              <a:rPr lang="cs-CZ" dirty="0"/>
              <a:t>SOCHROVÁ, Marie. </a:t>
            </a:r>
            <a:r>
              <a:rPr lang="cs-CZ" i="1" dirty="0"/>
              <a:t>Český jazyk v kostce pro střední školy</a:t>
            </a:r>
            <a:r>
              <a:rPr lang="cs-CZ" dirty="0"/>
              <a:t>. Havlíčkův Brod: Fragment, 2007,ISBN 978 – 253 – 0298 – 0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2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275</TotalTime>
  <Words>942</Words>
  <Application>Microsoft Office PowerPoint</Application>
  <PresentationFormat>Předvádění na obrazovce (4:3)</PresentationFormat>
  <Paragraphs>94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Prezentace aplikace PowerPoint</vt:lpstr>
      <vt:lpstr>ANOTACE</vt:lpstr>
      <vt:lpstr>TVAROSLOVÍ </vt:lpstr>
      <vt:lpstr>MLUVNICKÉ KATEGORIE JMENNÉ</vt:lpstr>
      <vt:lpstr>PÁD (casus)</vt:lpstr>
      <vt:lpstr>PÁDové otázky</vt:lpstr>
      <vt:lpstr>ČÍSLO (NUMERUS)</vt:lpstr>
      <vt:lpstr>Zvláštnosti </vt:lpstr>
      <vt:lpstr>zvláštnosti</vt:lpstr>
      <vt:lpstr>Jmenný rod</vt:lpstr>
      <vt:lpstr>Kolísání mezi rody</vt:lpstr>
      <vt:lpstr>Kategorie životnosti</vt:lpstr>
      <vt:lpstr>Kolísání mezi vzory životnými a neživotnými</vt:lpstr>
      <vt:lpstr>ZÁPIS: MLUVNICKÉ KATEGORIE JMENNÉ</vt:lpstr>
      <vt:lpstr>Otázky pro opakování</vt:lpstr>
      <vt:lpstr>ZDROJE</vt:lpstr>
    </vt:vector>
  </TitlesOfParts>
  <Company>SOU UB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TVAROSLOVÍ</dc:title>
  <dc:creator>UZIVATEL</dc:creator>
  <cp:lastModifiedBy>UZIVATEL</cp:lastModifiedBy>
  <cp:revision>38</cp:revision>
  <dcterms:created xsi:type="dcterms:W3CDTF">2012-09-30T13:18:53Z</dcterms:created>
  <dcterms:modified xsi:type="dcterms:W3CDTF">2013-05-03T06:53:29Z</dcterms:modified>
</cp:coreProperties>
</file>