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D09D-B92E-4985-B486-33192426A73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483A3A-15BF-4427-B7E0-6B1799269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D09D-B92E-4985-B486-33192426A73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483A3A-15BF-4427-B7E0-6B1799269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D09D-B92E-4985-B486-33192426A73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83A3A-15BF-4427-B7E0-6B17992693A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D09D-B92E-4985-B486-33192426A73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83A3A-15BF-4427-B7E0-6B1799269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D09D-B92E-4985-B486-33192426A73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B483A3A-15BF-4427-B7E0-6B17992693A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D09D-B92E-4985-B486-33192426A73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83A3A-15BF-4427-B7E0-6B1799269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D09D-B92E-4985-B486-33192426A73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83A3A-15BF-4427-B7E0-6B1799269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D09D-B92E-4985-B486-33192426A73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83A3A-15BF-4427-B7E0-6B1799269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D09D-B92E-4985-B486-33192426A73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83A3A-15BF-4427-B7E0-6B17992693A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D09D-B92E-4985-B486-33192426A73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83A3A-15BF-4427-B7E0-6B1799269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7D09D-B92E-4985-B486-33192426A73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83A3A-15BF-4427-B7E0-6B17992693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647D09D-B92E-4985-B486-33192426A736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483A3A-15BF-4427-B7E0-6B17992693A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501170" y="2133600"/>
            <a:ext cx="277031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 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501171" y="2714914"/>
            <a:ext cx="406194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TVAROSLOVÍ 3 – podstatná jména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 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563938" y="4005263"/>
            <a:ext cx="113364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190787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 této sadě výukových materiálů s názvem </a:t>
            </a:r>
            <a:r>
              <a:rPr lang="cs-CZ" b="1" dirty="0"/>
              <a:t>Tvarosloví </a:t>
            </a:r>
            <a:r>
              <a:rPr lang="cs-CZ" dirty="0"/>
              <a:t>se budeme zabývat tvořením tvarů slov, slovními druhy, jejich tříděním a mluvnickými kategoriemi. Učivo má rozšířit znalosti, které žáci získali v ZŠ a je určeno     pro žáky 2. ročníku učebních oborů SOU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Úkolem této prezentace je seznámení </a:t>
            </a:r>
            <a:r>
              <a:rPr lang="cs-CZ" smtClean="0"/>
              <a:t>žáků       s </a:t>
            </a:r>
            <a:r>
              <a:rPr lang="cs-CZ" dirty="0" smtClean="0"/>
              <a:t>podstatnými jmény, jejich druhy, vzory podstatných jmen a skloňováním a </a:t>
            </a:r>
            <a:r>
              <a:rPr lang="cs-CZ" smtClean="0"/>
              <a:t>také             s </a:t>
            </a:r>
            <a:r>
              <a:rPr lang="cs-CZ" dirty="0" smtClean="0"/>
              <a:t>pravopisem </a:t>
            </a:r>
            <a:r>
              <a:rPr lang="cs-CZ" smtClean="0"/>
              <a:t>koncovek podstatných jmen.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803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772816"/>
            <a:ext cx="8458200" cy="1222375"/>
          </a:xfrm>
        </p:spPr>
        <p:txBody>
          <a:bodyPr>
            <a:normAutofit/>
          </a:bodyPr>
          <a:lstStyle/>
          <a:p>
            <a:r>
              <a:rPr lang="cs-CZ" sz="6600" dirty="0" smtClean="0"/>
              <a:t>TVAROSLOVÍ 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212976"/>
            <a:ext cx="8458200" cy="1728192"/>
          </a:xfrm>
        </p:spPr>
        <p:txBody>
          <a:bodyPr>
            <a:normAutofit fontScale="92500" lnSpcReduction="10000"/>
          </a:bodyPr>
          <a:lstStyle/>
          <a:p>
            <a:r>
              <a:rPr lang="cs-CZ" sz="5800" dirty="0" smtClean="0"/>
              <a:t>	PODSTATNÁ JMÉNA</a:t>
            </a:r>
          </a:p>
          <a:p>
            <a:r>
              <a:rPr lang="cs-CZ" sz="5100" dirty="0" smtClean="0"/>
              <a:t>				SUBSTANTIVA</a:t>
            </a:r>
            <a:r>
              <a:rPr lang="cs-CZ" sz="4800" dirty="0" smtClean="0"/>
              <a:t>	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43468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(substantiva)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názvy osob, zvířat, věcí, dějů, vlastností a stavů</a:t>
            </a:r>
          </a:p>
          <a:p>
            <a:r>
              <a:rPr lang="cs-CZ" dirty="0" smtClean="0"/>
              <a:t>určujeme u nich mluvnické kategorie: pád, číslo, rod</a:t>
            </a:r>
          </a:p>
          <a:p>
            <a:r>
              <a:rPr lang="cs-CZ" dirty="0" smtClean="0"/>
              <a:t>skloňují se podle jmenných vzorů</a:t>
            </a:r>
          </a:p>
          <a:p>
            <a:r>
              <a:rPr lang="cs-CZ" dirty="0" smtClean="0"/>
              <a:t>jsou plnovýznamovým slovním druhem a ve větě plní nejčastěji funkci podmětu nebo předmětu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162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Podstatných jmen: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konkrétní</a:t>
            </a:r>
            <a:r>
              <a:rPr lang="cs-CZ" dirty="0" smtClean="0"/>
              <a:t> – názvy osob, zvířat, věcí, a to: </a:t>
            </a:r>
            <a:r>
              <a:rPr lang="cs-CZ" dirty="0" smtClean="0">
                <a:solidFill>
                  <a:schemeClr val="accent6"/>
                </a:solidFill>
              </a:rPr>
              <a:t>obecná</a:t>
            </a:r>
            <a:r>
              <a:rPr lang="cs-CZ" dirty="0" smtClean="0"/>
              <a:t> – označují jakoukoliv osobu, zvíře nebo věc, např. spisovatel, pes, počítač, </a:t>
            </a:r>
            <a:r>
              <a:rPr lang="cs-CZ" dirty="0" smtClean="0">
                <a:solidFill>
                  <a:schemeClr val="accent6"/>
                </a:solidFill>
              </a:rPr>
              <a:t>vlastní</a:t>
            </a:r>
            <a:r>
              <a:rPr lang="cs-CZ" dirty="0" smtClean="0"/>
              <a:t> – označují jednu určitou osobu, zvíře nebo věc, např. Jirásek, Punťa, Karpaty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abstraktní </a:t>
            </a:r>
            <a:r>
              <a:rPr lang="cs-CZ" dirty="0" smtClean="0"/>
              <a:t>– názvy vlastností, dějů, stavů, např. sebevědomí, cestování, slib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540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systém skloňování podstatných jmen vyjadřují tzv. </a:t>
            </a:r>
            <a:r>
              <a:rPr lang="cs-CZ" b="1" dirty="0" smtClean="0">
                <a:solidFill>
                  <a:schemeClr val="accent6"/>
                </a:solidFill>
              </a:rPr>
              <a:t>vzory</a:t>
            </a:r>
            <a:r>
              <a:rPr lang="cs-CZ" dirty="0" smtClean="0"/>
              <a:t>, čili vzorová slova s úplným a pravidelným souborem tvarů</a:t>
            </a:r>
          </a:p>
          <a:p>
            <a:r>
              <a:rPr lang="cs-CZ" dirty="0" smtClean="0"/>
              <a:t>ke vzoru je podstatné jméno přiřazeno podle mluvnického rodu (v rodě mužském i podle životnosti), podle zakončení kmene </a:t>
            </a:r>
            <a:r>
              <a:rPr lang="cs-CZ" dirty="0" smtClean="0"/>
              <a:t>            na </a:t>
            </a:r>
            <a:r>
              <a:rPr lang="cs-CZ" dirty="0" smtClean="0"/>
              <a:t>souhlásku (tvrdou nebo měkkou) </a:t>
            </a:r>
            <a:r>
              <a:rPr lang="cs-CZ" dirty="0" smtClean="0"/>
              <a:t>nebo </a:t>
            </a:r>
            <a:r>
              <a:rPr lang="cs-CZ" dirty="0" smtClean="0"/>
              <a:t>samohlásku a koncovku v 1. a 2. pádě j. č.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35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vzory rodu mužského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291631"/>
              </p:ext>
            </p:extLst>
          </p:nvPr>
        </p:nvGraphicFramePr>
        <p:xfrm>
          <a:off x="467544" y="1772815"/>
          <a:ext cx="8208912" cy="3853440"/>
        </p:xfrm>
        <a:graphic>
          <a:graphicData uri="http://schemas.openxmlformats.org/drawingml/2006/table">
            <a:tbl>
              <a:tblPr firstCol="1"/>
              <a:tblGrid>
                <a:gridCol w="1152128"/>
                <a:gridCol w="1080120"/>
                <a:gridCol w="2024608"/>
                <a:gridCol w="1565564"/>
                <a:gridCol w="955963"/>
                <a:gridCol w="1430529"/>
              </a:tblGrid>
              <a:tr h="646081">
                <a:tc rowSpan="6">
                  <a:txBody>
                    <a:bodyPr/>
                    <a:lstStyle/>
                    <a:p>
                      <a:r>
                        <a:rPr lang="cs-CZ" sz="2000" dirty="0" smtClean="0"/>
                        <a:t>Mužský</a:t>
                      </a:r>
                    </a:p>
                    <a:p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 rowSpan="4">
                  <a:txBody>
                    <a:bodyPr/>
                    <a:lstStyle/>
                    <a:p>
                      <a:r>
                        <a:rPr lang="cs-CZ" sz="2000" dirty="0" smtClean="0"/>
                        <a:t>životný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r>
                        <a:rPr lang="cs-CZ" sz="2000" dirty="0" smtClean="0"/>
                        <a:t>souhláskový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  -a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tvrdý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574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muž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-e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měkký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1164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s-CZ" sz="2000" dirty="0" smtClean="0"/>
                        <a:t>samohláskový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předseda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-y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tvrdý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7291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soudce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-e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měkký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116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r>
                        <a:rPr lang="cs-CZ" sz="2000" dirty="0" smtClean="0"/>
                        <a:t>neživotný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hrad (les)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-u,-a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tvrdý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1996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stroj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-e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měkký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895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vzory rodu ženského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7970148"/>
              </p:ext>
            </p:extLst>
          </p:nvPr>
        </p:nvGraphicFramePr>
        <p:xfrm>
          <a:off x="595745" y="1700808"/>
          <a:ext cx="7980219" cy="2808312"/>
        </p:xfrm>
        <a:graphic>
          <a:graphicData uri="http://schemas.openxmlformats.org/drawingml/2006/table">
            <a:tbl>
              <a:tblPr/>
              <a:tblGrid>
                <a:gridCol w="1399310"/>
                <a:gridCol w="2288913"/>
                <a:gridCol w="1424105"/>
                <a:gridCol w="1233054"/>
                <a:gridCol w="1634837"/>
              </a:tblGrid>
              <a:tr h="702078">
                <a:tc rowSpan="4"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samohláskový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tvrdý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samohláskový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růže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měkký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s-CZ" dirty="0" smtClean="0"/>
                        <a:t>souhláskový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píseň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845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rodu středního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6180063"/>
              </p:ext>
            </p:extLst>
          </p:nvPr>
        </p:nvGraphicFramePr>
        <p:xfrm>
          <a:off x="467544" y="2204864"/>
          <a:ext cx="7897091" cy="2610900"/>
        </p:xfrm>
        <a:graphic>
          <a:graphicData uri="http://schemas.openxmlformats.org/drawingml/2006/table">
            <a:tbl>
              <a:tblPr/>
              <a:tblGrid>
                <a:gridCol w="3037656"/>
                <a:gridCol w="1856509"/>
                <a:gridCol w="1371600"/>
                <a:gridCol w="1631326"/>
              </a:tblGrid>
              <a:tr h="648072"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Střední rod</a:t>
                      </a:r>
                      <a:endParaRPr lang="cs-CZ" sz="24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město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-a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tvrdý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moře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-e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měkký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37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kuře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-</a:t>
                      </a:r>
                      <a:r>
                        <a:rPr lang="cs-CZ" sz="2400" dirty="0" err="1" smtClean="0"/>
                        <a:t>ete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rozšířený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37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stavení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-í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dlouhý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171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Pravopis koncovek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v koncovkách tvrdých vzorů </a:t>
            </a:r>
            <a:r>
              <a:rPr lang="cs-CZ" i="1" dirty="0" smtClean="0"/>
              <a:t>pán, hrad, předseda, žena, město </a:t>
            </a:r>
            <a:r>
              <a:rPr lang="cs-CZ" dirty="0" smtClean="0"/>
              <a:t>se po obojetných souhláskách píše převážně </a:t>
            </a:r>
            <a:r>
              <a:rPr lang="cs-CZ" dirty="0" smtClean="0">
                <a:solidFill>
                  <a:schemeClr val="accent6"/>
                </a:solidFill>
              </a:rPr>
              <a:t>tvrdé y</a:t>
            </a:r>
            <a:r>
              <a:rPr lang="cs-CZ" dirty="0" smtClean="0"/>
              <a:t> (4. a 7. p. mn. č. </a:t>
            </a:r>
            <a:r>
              <a:rPr lang="cs-CZ" i="1" dirty="0" smtClean="0"/>
              <a:t>jestřáby</a:t>
            </a:r>
            <a:r>
              <a:rPr lang="cs-CZ" dirty="0" smtClean="0"/>
              <a:t> jako </a:t>
            </a:r>
            <a:r>
              <a:rPr lang="cs-CZ" i="1" dirty="0" smtClean="0"/>
              <a:t>pány</a:t>
            </a:r>
            <a:r>
              <a:rPr lang="cs-CZ" dirty="0" smtClean="0"/>
              <a:t>, 1., 4. a 7. p. mn. č. </a:t>
            </a:r>
            <a:r>
              <a:rPr lang="cs-CZ" i="1" dirty="0" smtClean="0"/>
              <a:t>drahokamy</a:t>
            </a:r>
            <a:r>
              <a:rPr lang="cs-CZ" dirty="0" smtClean="0"/>
              <a:t> jako </a:t>
            </a:r>
            <a:r>
              <a:rPr lang="cs-CZ" i="1" dirty="0" smtClean="0"/>
              <a:t>hrady</a:t>
            </a:r>
            <a:r>
              <a:rPr lang="cs-CZ" dirty="0" smtClean="0"/>
              <a:t>, 2. p. č. j. a 4. a 7. p. mn. č. </a:t>
            </a:r>
            <a:r>
              <a:rPr lang="cs-CZ" i="1" dirty="0" smtClean="0"/>
              <a:t>nemluvy</a:t>
            </a:r>
            <a:r>
              <a:rPr lang="cs-CZ" dirty="0" smtClean="0"/>
              <a:t> jako </a:t>
            </a:r>
            <a:r>
              <a:rPr lang="cs-CZ" i="1" dirty="0" smtClean="0"/>
              <a:t>předsedy</a:t>
            </a:r>
            <a:r>
              <a:rPr lang="cs-CZ" dirty="0" smtClean="0"/>
              <a:t>, 2. p. č. j. </a:t>
            </a:r>
            <a:r>
              <a:rPr lang="cs-CZ" i="1" dirty="0" smtClean="0"/>
              <a:t>skály</a:t>
            </a:r>
            <a:r>
              <a:rPr lang="cs-CZ" dirty="0" smtClean="0"/>
              <a:t> jako </a:t>
            </a:r>
            <a:r>
              <a:rPr lang="cs-CZ" i="1" dirty="0" smtClean="0"/>
              <a:t>ženy</a:t>
            </a:r>
            <a:r>
              <a:rPr lang="cs-CZ" dirty="0" smtClean="0"/>
              <a:t>, 7. p. mn. č. </a:t>
            </a:r>
            <a:r>
              <a:rPr lang="cs-CZ" i="1" dirty="0" smtClean="0"/>
              <a:t>mýdly</a:t>
            </a:r>
            <a:r>
              <a:rPr lang="cs-CZ" dirty="0" smtClean="0"/>
              <a:t> jako </a:t>
            </a:r>
            <a:r>
              <a:rPr lang="cs-CZ" i="1" dirty="0" smtClean="0"/>
              <a:t>městy</a:t>
            </a:r>
            <a:r>
              <a:rPr lang="cs-CZ" dirty="0" smtClean="0"/>
              <a:t>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829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Pravopis koncovek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Měkké i/í </a:t>
            </a:r>
            <a:r>
              <a:rPr lang="cs-CZ" dirty="0" smtClean="0"/>
              <a:t>se píše jen v těchto koncovkách: </a:t>
            </a:r>
          </a:p>
          <a:p>
            <a:r>
              <a:rPr lang="cs-CZ" dirty="0" smtClean="0"/>
              <a:t>a) </a:t>
            </a:r>
            <a:r>
              <a:rPr lang="cs-CZ" dirty="0" smtClean="0">
                <a:solidFill>
                  <a:schemeClr val="accent6"/>
                </a:solidFill>
              </a:rPr>
              <a:t>–i</a:t>
            </a:r>
            <a:r>
              <a:rPr lang="cs-CZ" dirty="0" smtClean="0"/>
              <a:t> v 1. a 5. p. mn. č. vzoru </a:t>
            </a:r>
            <a:r>
              <a:rPr lang="cs-CZ" dirty="0" smtClean="0">
                <a:solidFill>
                  <a:schemeClr val="accent6"/>
                </a:solidFill>
              </a:rPr>
              <a:t>pán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accent6"/>
                </a:solidFill>
              </a:rPr>
              <a:t>jestřábi </a:t>
            </a:r>
            <a:r>
              <a:rPr lang="cs-CZ" dirty="0" smtClean="0"/>
              <a:t>jako páni</a:t>
            </a:r>
          </a:p>
          <a:p>
            <a:r>
              <a:rPr lang="cs-CZ" dirty="0" smtClean="0"/>
              <a:t>b) </a:t>
            </a:r>
            <a:r>
              <a:rPr lang="cs-CZ" dirty="0" smtClean="0">
                <a:solidFill>
                  <a:schemeClr val="accent6"/>
                </a:solidFill>
              </a:rPr>
              <a:t>–</a:t>
            </a:r>
            <a:r>
              <a:rPr lang="cs-CZ" dirty="0" err="1" smtClean="0">
                <a:solidFill>
                  <a:schemeClr val="accent6"/>
                </a:solidFill>
              </a:rPr>
              <a:t>ovi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smtClean="0"/>
              <a:t>ve 3. a 6. p. j. č. vzorů </a:t>
            </a:r>
            <a:r>
              <a:rPr lang="cs-CZ" dirty="0" smtClean="0">
                <a:solidFill>
                  <a:schemeClr val="accent6"/>
                </a:solidFill>
              </a:rPr>
              <a:t>pán</a:t>
            </a:r>
            <a:r>
              <a:rPr lang="cs-CZ" dirty="0" smtClean="0"/>
              <a:t> a předseda: </a:t>
            </a:r>
            <a:r>
              <a:rPr lang="cs-CZ" dirty="0" smtClean="0">
                <a:solidFill>
                  <a:schemeClr val="accent6"/>
                </a:solidFill>
              </a:rPr>
              <a:t>bratrovi, houslistovi </a:t>
            </a:r>
            <a:r>
              <a:rPr lang="cs-CZ" dirty="0" smtClean="0"/>
              <a:t>jako </a:t>
            </a:r>
            <a:r>
              <a:rPr lang="cs-CZ" dirty="0" smtClean="0">
                <a:solidFill>
                  <a:schemeClr val="accent6"/>
                </a:solidFill>
              </a:rPr>
              <a:t>pánovi,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/>
                </a:solidFill>
              </a:rPr>
              <a:t>předsedovi</a:t>
            </a:r>
            <a:r>
              <a:rPr lang="cs-CZ" dirty="0" smtClean="0"/>
              <a:t> (stejně jako u ostatních vzorů rodu mužského životného: </a:t>
            </a:r>
            <a:r>
              <a:rPr lang="cs-CZ" dirty="0" smtClean="0">
                <a:solidFill>
                  <a:schemeClr val="accent6"/>
                </a:solidFill>
              </a:rPr>
              <a:t>mužovi, soudcovi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926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Pravopis koncovek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c) </a:t>
            </a:r>
            <a:r>
              <a:rPr lang="cs-CZ" dirty="0" smtClean="0">
                <a:solidFill>
                  <a:schemeClr val="accent6"/>
                </a:solidFill>
              </a:rPr>
              <a:t>–</a:t>
            </a:r>
            <a:r>
              <a:rPr lang="cs-CZ" dirty="0" err="1" smtClean="0">
                <a:solidFill>
                  <a:schemeClr val="accent6"/>
                </a:solidFill>
              </a:rPr>
              <a:t>ích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smtClean="0"/>
              <a:t>v 6. p. mn. č. vzorů </a:t>
            </a:r>
            <a:r>
              <a:rPr lang="cs-CZ" dirty="0" smtClean="0">
                <a:solidFill>
                  <a:schemeClr val="accent6"/>
                </a:solidFill>
              </a:rPr>
              <a:t>pán a hrad </a:t>
            </a:r>
            <a:r>
              <a:rPr lang="cs-CZ" dirty="0" smtClean="0"/>
              <a:t>: (o) </a:t>
            </a:r>
            <a:r>
              <a:rPr lang="cs-CZ" dirty="0" smtClean="0">
                <a:solidFill>
                  <a:schemeClr val="accent6"/>
                </a:solidFill>
              </a:rPr>
              <a:t>pstruzích </a:t>
            </a:r>
            <a:r>
              <a:rPr lang="cs-CZ" dirty="0" smtClean="0"/>
              <a:t>jako </a:t>
            </a:r>
            <a:r>
              <a:rPr lang="cs-CZ" dirty="0" smtClean="0">
                <a:solidFill>
                  <a:schemeClr val="accent6"/>
                </a:solidFill>
              </a:rPr>
              <a:t>vojácích</a:t>
            </a:r>
            <a:r>
              <a:rPr lang="cs-CZ" dirty="0" smtClean="0"/>
              <a:t>, (na) </a:t>
            </a:r>
            <a:r>
              <a:rPr lang="cs-CZ" dirty="0" smtClean="0">
                <a:solidFill>
                  <a:schemeClr val="accent6"/>
                </a:solidFill>
              </a:rPr>
              <a:t>březích</a:t>
            </a:r>
            <a:r>
              <a:rPr lang="cs-CZ" dirty="0" smtClean="0"/>
              <a:t> jako </a:t>
            </a:r>
            <a:r>
              <a:rPr lang="cs-CZ" dirty="0" smtClean="0">
                <a:solidFill>
                  <a:schemeClr val="accent6"/>
                </a:solidFill>
              </a:rPr>
              <a:t>zámcích</a:t>
            </a:r>
          </a:p>
          <a:p>
            <a:r>
              <a:rPr lang="cs-CZ" dirty="0" smtClean="0"/>
              <a:t>d) </a:t>
            </a:r>
            <a:r>
              <a:rPr lang="cs-CZ" dirty="0" smtClean="0">
                <a:solidFill>
                  <a:schemeClr val="accent6"/>
                </a:solidFill>
              </a:rPr>
              <a:t>–</a:t>
            </a:r>
            <a:r>
              <a:rPr lang="cs-CZ" dirty="0" err="1" smtClean="0">
                <a:solidFill>
                  <a:schemeClr val="accent6"/>
                </a:solidFill>
              </a:rPr>
              <a:t>ami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smtClean="0"/>
              <a:t>v 7. p. mn. č. vzoru </a:t>
            </a:r>
            <a:r>
              <a:rPr lang="cs-CZ" dirty="0" smtClean="0">
                <a:solidFill>
                  <a:schemeClr val="accent6"/>
                </a:solidFill>
              </a:rPr>
              <a:t>žena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accent6"/>
                </a:solidFill>
              </a:rPr>
              <a:t>dívkami</a:t>
            </a:r>
            <a:r>
              <a:rPr lang="cs-CZ" dirty="0" smtClean="0"/>
              <a:t> jako </a:t>
            </a:r>
            <a:r>
              <a:rPr lang="cs-CZ" dirty="0" smtClean="0">
                <a:solidFill>
                  <a:schemeClr val="accent6"/>
                </a:solidFill>
              </a:rPr>
              <a:t>ženami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V koncovkách ostatních vzorů </a:t>
            </a:r>
            <a:r>
              <a:rPr lang="cs-CZ" dirty="0" smtClean="0"/>
              <a:t>(měkkých vzorů </a:t>
            </a:r>
            <a:r>
              <a:rPr lang="cs-CZ" i="1" dirty="0" smtClean="0"/>
              <a:t>muž, stroj, soudce, růže, moře </a:t>
            </a:r>
            <a:r>
              <a:rPr lang="cs-CZ" dirty="0" smtClean="0"/>
              <a:t>i vzorů </a:t>
            </a:r>
            <a:r>
              <a:rPr lang="cs-CZ" i="1" dirty="0" smtClean="0"/>
              <a:t>píseň, kost, stavení</a:t>
            </a:r>
            <a:r>
              <a:rPr lang="cs-CZ" dirty="0" smtClean="0"/>
              <a:t>) se píše vždy </a:t>
            </a:r>
            <a:r>
              <a:rPr lang="cs-CZ" dirty="0" smtClean="0">
                <a:solidFill>
                  <a:schemeClr val="accent6"/>
                </a:solidFill>
              </a:rPr>
              <a:t>pouze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/>
                </a:solidFill>
              </a:rPr>
              <a:t>měkké i/í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30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Podstatná jména jsou názvy osob, zvířat, věcí, dějů, vlastností a stavů. Určujeme u nich pád, číslo a rod, skloňujeme je. Jsou plnovýznamová – ve větě mají nejčastěji funkci podmětu nebo předmětu.</a:t>
            </a:r>
          </a:p>
          <a:p>
            <a:r>
              <a:rPr lang="cs-CZ" dirty="0" smtClean="0"/>
              <a:t>Rozlišujeme podstatná jména konkrétní a abstraktní.</a:t>
            </a:r>
          </a:p>
          <a:p>
            <a:r>
              <a:rPr lang="cs-CZ" dirty="0" smtClean="0"/>
              <a:t>Podle  mluvnického rodu a zakončení 1. a 2. pádu přiřazujeme podstatná jména ke vzorům. </a:t>
            </a:r>
          </a:p>
          <a:p>
            <a:r>
              <a:rPr lang="cs-CZ" dirty="0" smtClean="0"/>
              <a:t>V koncovkách </a:t>
            </a:r>
            <a:r>
              <a:rPr lang="cs-CZ" b="1" dirty="0" smtClean="0"/>
              <a:t>tvrdých vzorů </a:t>
            </a:r>
            <a:r>
              <a:rPr lang="cs-CZ" dirty="0" smtClean="0"/>
              <a:t>(pán, hrad, žena, město, předseda) píšeme </a:t>
            </a:r>
            <a:r>
              <a:rPr lang="cs-CZ" b="1" dirty="0" smtClean="0"/>
              <a:t>převážně tvrdé y/ ý</a:t>
            </a:r>
            <a:r>
              <a:rPr lang="cs-CZ" dirty="0" smtClean="0"/>
              <a:t>, v koncovkách </a:t>
            </a:r>
            <a:r>
              <a:rPr lang="cs-CZ" b="1" dirty="0" smtClean="0"/>
              <a:t>ostatních vzorů pouze měkké i/í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3449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smtClean="0"/>
              <a:t>Co </a:t>
            </a:r>
            <a:r>
              <a:rPr lang="cs-CZ" dirty="0" smtClean="0"/>
              <a:t>vyjadřují podstatná jména, co u nich určujeme?</a:t>
            </a:r>
          </a:p>
          <a:p>
            <a:r>
              <a:rPr lang="cs-CZ" dirty="0" smtClean="0"/>
              <a:t>2. Jaké máme druhy podstatných jmen?</a:t>
            </a:r>
          </a:p>
          <a:p>
            <a:r>
              <a:rPr lang="cs-CZ" dirty="0" smtClean="0"/>
              <a:t>3. Podle čeho přiřazujeme podstatná jména ke vzorům?</a:t>
            </a:r>
          </a:p>
          <a:p>
            <a:r>
              <a:rPr lang="cs-CZ" dirty="0" smtClean="0"/>
              <a:t>4. Vyjmenuj vzory podstatných jmen.</a:t>
            </a:r>
          </a:p>
          <a:p>
            <a:r>
              <a:rPr lang="cs-CZ" dirty="0" smtClean="0"/>
              <a:t>5. </a:t>
            </a:r>
            <a:r>
              <a:rPr lang="cs-CZ" dirty="0" smtClean="0"/>
              <a:t>Jaké </a:t>
            </a:r>
            <a:r>
              <a:rPr lang="cs-CZ" dirty="0" smtClean="0"/>
              <a:t>i/y píšeme v koncovkách podstatných jmen?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198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MUŽÍKOVÁ, Olga, MARKVARTOVÁ, Barbora, KLUSÁČKOVÁ, Lenka, JEŘÁBKOVÁ, Eleonora, ADÁMKOVÁ, Petra. </a:t>
            </a:r>
            <a:r>
              <a:rPr lang="cs-CZ" i="1" dirty="0" smtClean="0"/>
              <a:t>Odmaturuj </a:t>
            </a:r>
            <a:r>
              <a:rPr lang="cs-CZ" i="1" dirty="0"/>
              <a:t>z českého jazyka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082 – 9</a:t>
            </a:r>
          </a:p>
          <a:p>
            <a:r>
              <a:rPr lang="cs-CZ" dirty="0" smtClean="0"/>
              <a:t>DOBEŠOVÁ, Věra, FIALOVÁ, Vladimíra</a:t>
            </a:r>
            <a:r>
              <a:rPr lang="cs-CZ" i="1" dirty="0" smtClean="0"/>
              <a:t>. Průvodce </a:t>
            </a:r>
            <a:r>
              <a:rPr lang="cs-CZ" i="1" dirty="0"/>
              <a:t>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7538 – 019 - 5  </a:t>
            </a:r>
          </a:p>
          <a:p>
            <a:r>
              <a:rPr lang="cs-CZ" dirty="0"/>
              <a:t>SOCHROVÁ,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2007,ISBN 978 – 253 – 0298 – 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4641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259</TotalTime>
  <Words>876</Words>
  <Application>Microsoft Office PowerPoint</Application>
  <PresentationFormat>Předvádění na obrazovce (4:3)</PresentationFormat>
  <Paragraphs>102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ANOTACE</vt:lpstr>
      <vt:lpstr>TVAROSLOVÍ </vt:lpstr>
      <vt:lpstr>Podstatná jména (substantiva)</vt:lpstr>
      <vt:lpstr>Druhy Podstatných jmen:</vt:lpstr>
      <vt:lpstr>Vzory podstatných jmen</vt:lpstr>
      <vt:lpstr>Základní vzory rodu mužského</vt:lpstr>
      <vt:lpstr>Základní vzory rodu ženského</vt:lpstr>
      <vt:lpstr>Vzory rodu středního</vt:lpstr>
      <vt:lpstr>Pravopis koncovek podstatných jmen</vt:lpstr>
      <vt:lpstr>Pravopis koncovek podstatných jmen</vt:lpstr>
      <vt:lpstr>Pravopis koncovek podstatných jmen</vt:lpstr>
      <vt:lpstr>ZÁPIS: PODSTATNÁ JMÉNA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UZIVATEL</dc:creator>
  <cp:lastModifiedBy>UZIVATEL</cp:lastModifiedBy>
  <cp:revision>40</cp:revision>
  <dcterms:created xsi:type="dcterms:W3CDTF">2012-10-11T15:41:40Z</dcterms:created>
  <dcterms:modified xsi:type="dcterms:W3CDTF">2013-05-03T06:54:59Z</dcterms:modified>
</cp:coreProperties>
</file>