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2" r:id="rId2"/>
    <p:sldId id="273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8" r:id="rId14"/>
    <p:sldId id="266" r:id="rId15"/>
    <p:sldId id="269" r:id="rId16"/>
    <p:sldId id="271" r:id="rId17"/>
    <p:sldId id="270" r:id="rId18"/>
    <p:sldId id="267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931510-D78F-484C-B223-FF5EF6C4ECBE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9985F7D-50F7-41C3-A7E8-1749789772D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931510-D78F-484C-B223-FF5EF6C4ECBE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9985F7D-50F7-41C3-A7E8-1749789772D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931510-D78F-484C-B223-FF5EF6C4ECBE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985F7D-50F7-41C3-A7E8-1749789772D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931510-D78F-484C-B223-FF5EF6C4ECBE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985F7D-50F7-41C3-A7E8-1749789772D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931510-D78F-484C-B223-FF5EF6C4ECBE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89985F7D-50F7-41C3-A7E8-1749789772DF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931510-D78F-484C-B223-FF5EF6C4ECBE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985F7D-50F7-41C3-A7E8-1749789772D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931510-D78F-484C-B223-FF5EF6C4ECBE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985F7D-50F7-41C3-A7E8-1749789772D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931510-D78F-484C-B223-FF5EF6C4ECBE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985F7D-50F7-41C3-A7E8-1749789772D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931510-D78F-484C-B223-FF5EF6C4ECBE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985F7D-50F7-41C3-A7E8-1749789772DF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931510-D78F-484C-B223-FF5EF6C4ECBE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985F7D-50F7-41C3-A7E8-1749789772D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931510-D78F-484C-B223-FF5EF6C4ECBE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985F7D-50F7-41C3-A7E8-1749789772D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9931510-D78F-484C-B223-FF5EF6C4ECBE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9985F7D-50F7-41C3-A7E8-1749789772D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268413"/>
            <a:ext cx="8229600" cy="4857750"/>
          </a:xfrm>
        </p:spPr>
        <p:txBody>
          <a:bodyPr anchor="ctr"/>
          <a:lstStyle/>
          <a:p>
            <a:pPr marL="0" indent="0" defTabSz="457200">
              <a:buFont typeface="Wingdings 2" pitchFamily="18" charset="2"/>
              <a:buNone/>
            </a:pPr>
            <a:endParaRPr lang="cs-CZ" smtClean="0"/>
          </a:p>
        </p:txBody>
      </p:sp>
      <p:pic>
        <p:nvPicPr>
          <p:cNvPr id="32771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188852" y="0"/>
            <a:ext cx="9555163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2773" name="Rectangle 5"/>
          <p:cNvSpPr>
            <a:spLocks noChangeArrowheads="1"/>
          </p:cNvSpPr>
          <p:nvPr/>
        </p:nvSpPr>
        <p:spPr bwMode="auto">
          <a:xfrm>
            <a:off x="3501170" y="2133600"/>
            <a:ext cx="277031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b="1" dirty="0" smtClean="0"/>
              <a:t>Mgr. Marie Havránková</a:t>
            </a:r>
            <a:endParaRPr lang="cs-CZ" b="1" dirty="0"/>
          </a:p>
        </p:txBody>
      </p:sp>
      <p:sp>
        <p:nvSpPr>
          <p:cNvPr id="32774" name="Rectangle 6"/>
          <p:cNvSpPr>
            <a:spLocks noChangeArrowheads="1"/>
          </p:cNvSpPr>
          <p:nvPr/>
        </p:nvSpPr>
        <p:spPr bwMode="auto">
          <a:xfrm>
            <a:off x="3563938" y="2708275"/>
            <a:ext cx="3809569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b="1" dirty="0" smtClean="0"/>
              <a:t>TVAROSLOVÍ 4 – přídavná jména</a:t>
            </a:r>
            <a:endParaRPr lang="cs-CZ" b="1" dirty="0"/>
          </a:p>
        </p:txBody>
      </p:sp>
      <p:sp>
        <p:nvSpPr>
          <p:cNvPr id="32775" name="Rectangle 7"/>
          <p:cNvSpPr>
            <a:spLocks noChangeArrowheads="1"/>
          </p:cNvSpPr>
          <p:nvPr/>
        </p:nvSpPr>
        <p:spPr bwMode="auto">
          <a:xfrm>
            <a:off x="3449927" y="3429000"/>
            <a:ext cx="2694969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b="1" dirty="0" smtClean="0"/>
              <a:t>Mluvnice pro 2. ročník</a:t>
            </a:r>
            <a:endParaRPr lang="cs-CZ" b="1" dirty="0"/>
          </a:p>
        </p:txBody>
      </p:sp>
      <p:sp>
        <p:nvSpPr>
          <p:cNvPr id="32776" name="Rectangle 8"/>
          <p:cNvSpPr>
            <a:spLocks noChangeArrowheads="1"/>
          </p:cNvSpPr>
          <p:nvPr/>
        </p:nvSpPr>
        <p:spPr bwMode="auto">
          <a:xfrm>
            <a:off x="3563938" y="4005263"/>
            <a:ext cx="1252266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b="1" dirty="0"/>
              <a:t> </a:t>
            </a:r>
            <a:r>
              <a:rPr lang="cs-CZ" b="1" dirty="0" smtClean="0"/>
              <a:t>2. </a:t>
            </a:r>
            <a:r>
              <a:rPr lang="cs-CZ" b="1" dirty="0"/>
              <a:t>ročník</a:t>
            </a:r>
          </a:p>
        </p:txBody>
      </p:sp>
      <p:sp>
        <p:nvSpPr>
          <p:cNvPr id="32777" name="Rectangle 9"/>
          <p:cNvSpPr>
            <a:spLocks noChangeArrowheads="1"/>
          </p:cNvSpPr>
          <p:nvPr/>
        </p:nvSpPr>
        <p:spPr bwMode="auto">
          <a:xfrm>
            <a:off x="3419475" y="5229225"/>
            <a:ext cx="14668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b="1"/>
              <a:t>Srpen 2012 </a:t>
            </a:r>
          </a:p>
        </p:txBody>
      </p:sp>
    </p:spTree>
    <p:extLst>
      <p:ext uri="{BB962C8B-B14F-4D97-AF65-F5344CB8AC3E}">
        <p14:creationId xmlns:p14="http://schemas.microsoft.com/office/powerpoint/2010/main" val="29244917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V této sadě výukových materiálů s názvem </a:t>
            </a:r>
            <a:r>
              <a:rPr lang="cs-CZ" b="1" dirty="0"/>
              <a:t>Tvarosloví</a:t>
            </a:r>
            <a:r>
              <a:rPr lang="cs-CZ" dirty="0"/>
              <a:t> se budeme zabývat tvořením tvarů slov, slovními druhy, jejich tříděním a mluvnickými kategoriemi. Učivo má rozšířit znalosti, které žáci získali v ZŠ a je určeno     pro žáky 2. ročníku učebních oborů SOU. </a:t>
            </a:r>
            <a:endParaRPr lang="cs-CZ" dirty="0" smtClean="0"/>
          </a:p>
          <a:p>
            <a:r>
              <a:rPr lang="cs-CZ" dirty="0" smtClean="0"/>
              <a:t>Tato prezentace je zaměřena na přídavná jména, jejich druhy, skloňování, pravopis koncovek přídavných jmen a na stupňování přídavných jmen.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690020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1628800"/>
            <a:ext cx="8458200" cy="1222375"/>
          </a:xfrm>
        </p:spPr>
        <p:txBody>
          <a:bodyPr>
            <a:normAutofit/>
          </a:bodyPr>
          <a:lstStyle/>
          <a:p>
            <a:r>
              <a:rPr lang="cs-CZ" sz="6600" dirty="0" smtClean="0"/>
              <a:t>   </a:t>
            </a:r>
            <a:r>
              <a:rPr lang="cs-CZ" sz="6600" smtClean="0"/>
              <a:t>TVAROSLOVÍ </a:t>
            </a:r>
            <a:endParaRPr lang="cs-CZ" sz="6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3068960"/>
            <a:ext cx="8458200" cy="2160240"/>
          </a:xfrm>
        </p:spPr>
        <p:txBody>
          <a:bodyPr>
            <a:normAutofit/>
          </a:bodyPr>
          <a:lstStyle/>
          <a:p>
            <a:r>
              <a:rPr lang="cs-CZ" sz="4800" dirty="0" smtClean="0"/>
              <a:t>    </a:t>
            </a:r>
            <a:r>
              <a:rPr lang="cs-CZ" sz="5400" dirty="0" smtClean="0"/>
              <a:t>PŘÍDAVNÁ JMÉNA</a:t>
            </a:r>
          </a:p>
          <a:p>
            <a:r>
              <a:rPr lang="cs-CZ" sz="4800" dirty="0"/>
              <a:t> </a:t>
            </a:r>
            <a:r>
              <a:rPr lang="cs-CZ" sz="4800" dirty="0" smtClean="0"/>
              <a:t> 			   ADJEKTIVA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33675584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PŘÍDAVNÁ JMÉNA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označují vlastnosti podstatných jmen nebo jejich význam blíže určují a zpřesňují</a:t>
            </a:r>
          </a:p>
          <a:p>
            <a:r>
              <a:rPr lang="cs-CZ" dirty="0" smtClean="0"/>
              <a:t>určujeme u nich mluvnické kategorie: pád, číslo, rod, kromě nich ještě druh a vzor</a:t>
            </a:r>
          </a:p>
          <a:p>
            <a:r>
              <a:rPr lang="cs-CZ" dirty="0" smtClean="0"/>
              <a:t>skloňují se a jsou plnovýznamovým slovním druhem</a:t>
            </a:r>
          </a:p>
          <a:p>
            <a:r>
              <a:rPr lang="cs-CZ" dirty="0" smtClean="0"/>
              <a:t>ve větě plní nejčastěji funkci shodného přívlastku, případně jmenné části přísudku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58038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Přídavná jména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 podstatnými jmény, k nimž patří, se shodují v pádě, čísle a rodě, v rodě mužském se      v některých pádech rozlišují i tvary životné a neživotné</a:t>
            </a:r>
          </a:p>
          <a:p>
            <a:r>
              <a:rPr lang="cs-CZ" dirty="0" smtClean="0"/>
              <a:t>rozlišujeme tyto druhy přídavných jmen: </a:t>
            </a:r>
            <a:r>
              <a:rPr lang="cs-CZ" dirty="0" smtClean="0">
                <a:solidFill>
                  <a:schemeClr val="accent6"/>
                </a:solidFill>
              </a:rPr>
              <a:t>přídavná jména tvrdá</a:t>
            </a:r>
            <a:r>
              <a:rPr lang="cs-CZ" dirty="0" smtClean="0"/>
              <a:t>, </a:t>
            </a:r>
            <a:r>
              <a:rPr lang="cs-CZ" dirty="0" smtClean="0">
                <a:solidFill>
                  <a:schemeClr val="accent6"/>
                </a:solidFill>
              </a:rPr>
              <a:t>přídavná jména měkká </a:t>
            </a:r>
            <a:r>
              <a:rPr lang="cs-CZ" dirty="0" smtClean="0"/>
              <a:t>a </a:t>
            </a:r>
            <a:r>
              <a:rPr lang="cs-CZ" dirty="0" smtClean="0">
                <a:solidFill>
                  <a:schemeClr val="accent6"/>
                </a:solidFill>
              </a:rPr>
              <a:t>přídavná jména přivlastňovací</a:t>
            </a:r>
            <a:endParaRPr lang="cs-CZ" dirty="0">
              <a:solidFill>
                <a:schemeClr val="accent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17825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Přídavná jména tvrdá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mají tvar složený nebo jmenný </a:t>
            </a:r>
          </a:p>
          <a:p>
            <a:r>
              <a:rPr lang="cs-CZ" dirty="0" smtClean="0">
                <a:solidFill>
                  <a:schemeClr val="accent6"/>
                </a:solidFill>
              </a:rPr>
              <a:t>tvar složený </a:t>
            </a:r>
            <a:r>
              <a:rPr lang="cs-CZ" dirty="0" smtClean="0"/>
              <a:t>(</a:t>
            </a:r>
            <a:r>
              <a:rPr lang="cs-CZ" dirty="0" smtClean="0">
                <a:solidFill>
                  <a:schemeClr val="accent6"/>
                </a:solidFill>
              </a:rPr>
              <a:t>dlouhý</a:t>
            </a:r>
            <a:r>
              <a:rPr lang="cs-CZ" dirty="0" smtClean="0"/>
              <a:t> – v koncovce je dlouhá samohláska) </a:t>
            </a:r>
          </a:p>
          <a:p>
            <a:r>
              <a:rPr lang="cs-CZ" dirty="0" smtClean="0"/>
              <a:t>v 1. pádě jednotného čísla je trojí zakončení podle rodů koncovkami </a:t>
            </a:r>
            <a:r>
              <a:rPr lang="cs-CZ" dirty="0" smtClean="0">
                <a:solidFill>
                  <a:schemeClr val="accent6"/>
                </a:solidFill>
              </a:rPr>
              <a:t>–ý, -á, -é</a:t>
            </a:r>
          </a:p>
          <a:p>
            <a:r>
              <a:rPr lang="cs-CZ" dirty="0" smtClean="0"/>
              <a:t>skloňují se podle vzoru </a:t>
            </a:r>
            <a:r>
              <a:rPr lang="cs-CZ" dirty="0" smtClean="0">
                <a:solidFill>
                  <a:schemeClr val="accent6"/>
                </a:solidFill>
              </a:rPr>
              <a:t>mladý, mladá, mladé</a:t>
            </a:r>
            <a:endParaRPr lang="cs-CZ" dirty="0">
              <a:solidFill>
                <a:schemeClr val="accent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55744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Přídavná jména tvrdá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chemeClr val="accent6"/>
                </a:solidFill>
              </a:rPr>
              <a:t>tvar jmenný </a:t>
            </a:r>
            <a:r>
              <a:rPr lang="cs-CZ" dirty="0" smtClean="0"/>
              <a:t>(</a:t>
            </a:r>
            <a:r>
              <a:rPr lang="cs-CZ" dirty="0" smtClean="0">
                <a:solidFill>
                  <a:schemeClr val="accent6"/>
                </a:solidFill>
              </a:rPr>
              <a:t>krátký</a:t>
            </a:r>
            <a:r>
              <a:rPr lang="cs-CZ" dirty="0" smtClean="0"/>
              <a:t> – bez koncovky nebo </a:t>
            </a:r>
            <a:r>
              <a:rPr lang="cs-CZ" dirty="0" smtClean="0"/>
              <a:t>     s </a:t>
            </a:r>
            <a:r>
              <a:rPr lang="cs-CZ" dirty="0" smtClean="0"/>
              <a:t>krátkou samohláskou)</a:t>
            </a:r>
          </a:p>
          <a:p>
            <a:r>
              <a:rPr lang="cs-CZ" dirty="0" smtClean="0"/>
              <a:t>jsou zakončena stejně jako tvrdé vzory podstatných jmen</a:t>
            </a:r>
          </a:p>
          <a:p>
            <a:r>
              <a:rPr lang="cs-CZ" dirty="0" smtClean="0"/>
              <a:t>skloňují se podle vzoru </a:t>
            </a:r>
            <a:r>
              <a:rPr lang="cs-CZ" dirty="0" smtClean="0">
                <a:solidFill>
                  <a:schemeClr val="accent6"/>
                </a:solidFill>
              </a:rPr>
              <a:t>mlád</a:t>
            </a:r>
            <a:r>
              <a:rPr lang="cs-CZ" dirty="0" smtClean="0"/>
              <a:t> (jako pán, 1. p. j. č. rodu mužského je bez koncovky), </a:t>
            </a:r>
            <a:r>
              <a:rPr lang="cs-CZ" dirty="0" smtClean="0">
                <a:solidFill>
                  <a:schemeClr val="accent6"/>
                </a:solidFill>
              </a:rPr>
              <a:t>mláda </a:t>
            </a:r>
            <a:r>
              <a:rPr lang="cs-CZ" dirty="0" smtClean="0"/>
              <a:t>(jako žena), </a:t>
            </a:r>
            <a:r>
              <a:rPr lang="cs-CZ" dirty="0" smtClean="0">
                <a:solidFill>
                  <a:schemeClr val="accent6"/>
                </a:solidFill>
              </a:rPr>
              <a:t>mládo </a:t>
            </a:r>
            <a:r>
              <a:rPr lang="cs-CZ" dirty="0" smtClean="0"/>
              <a:t>(jako město)</a:t>
            </a:r>
          </a:p>
          <a:p>
            <a:r>
              <a:rPr lang="cs-CZ" dirty="0" smtClean="0"/>
              <a:t>přídavné jméno rád, ráda, rádo má pouze tvary jmenné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959222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Přídavná jména měkká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jsou jen </a:t>
            </a:r>
            <a:r>
              <a:rPr lang="cs-CZ" dirty="0" smtClean="0">
                <a:solidFill>
                  <a:schemeClr val="accent6"/>
                </a:solidFill>
              </a:rPr>
              <a:t>ve tvaru složeném </a:t>
            </a:r>
            <a:r>
              <a:rPr lang="cs-CZ" dirty="0" smtClean="0"/>
              <a:t>s dlouhou samohláskou v koncovce</a:t>
            </a:r>
          </a:p>
          <a:p>
            <a:r>
              <a:rPr lang="cs-CZ" dirty="0" smtClean="0"/>
              <a:t>v 1 pádě čísla jednotného mají ve všech rodech koncovku </a:t>
            </a:r>
            <a:r>
              <a:rPr lang="cs-CZ" dirty="0" smtClean="0">
                <a:solidFill>
                  <a:schemeClr val="accent6"/>
                </a:solidFill>
              </a:rPr>
              <a:t>–í</a:t>
            </a:r>
          </a:p>
          <a:p>
            <a:r>
              <a:rPr lang="cs-CZ" dirty="0" smtClean="0"/>
              <a:t>skloňují se podle vzoru </a:t>
            </a:r>
            <a:r>
              <a:rPr lang="cs-CZ" dirty="0" smtClean="0">
                <a:solidFill>
                  <a:schemeClr val="accent6"/>
                </a:solidFill>
              </a:rPr>
              <a:t>jarní (jarní vánek, jarní květina, jarní počasí)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054687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Přídavná jména přivlastňovací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 některých pádech jsou ve tvaru jmenném, </a:t>
            </a:r>
            <a:r>
              <a:rPr lang="cs-CZ" dirty="0" smtClean="0"/>
              <a:t> v </a:t>
            </a:r>
            <a:r>
              <a:rPr lang="cs-CZ" dirty="0" smtClean="0"/>
              <a:t>jiných pádech ve tvaru složeném</a:t>
            </a:r>
          </a:p>
          <a:p>
            <a:r>
              <a:rPr lang="cs-CZ" dirty="0" smtClean="0"/>
              <a:t>přivlastňují jednotlivé, určité osobě</a:t>
            </a:r>
          </a:p>
          <a:p>
            <a:r>
              <a:rPr lang="cs-CZ" dirty="0" smtClean="0"/>
              <a:t>tvoříme je od podstatných jmen rodu mužského životného, která označují osoby, příponami –</a:t>
            </a:r>
            <a:r>
              <a:rPr lang="cs-CZ" dirty="0" err="1" smtClean="0"/>
              <a:t>ův</a:t>
            </a:r>
            <a:r>
              <a:rPr lang="cs-CZ" dirty="0" smtClean="0"/>
              <a:t> –ova, -</a:t>
            </a:r>
            <a:r>
              <a:rPr lang="cs-CZ" dirty="0" err="1" smtClean="0"/>
              <a:t>ovo</a:t>
            </a:r>
            <a:r>
              <a:rPr lang="cs-CZ" dirty="0" smtClean="0"/>
              <a:t> a od podstatných jmen rodu ženského, která označují osoby, příponami –in –</a:t>
            </a:r>
            <a:r>
              <a:rPr lang="cs-CZ" dirty="0" err="1" smtClean="0"/>
              <a:t>ina</a:t>
            </a:r>
            <a:r>
              <a:rPr lang="cs-CZ" dirty="0" smtClean="0"/>
              <a:t>,-</a:t>
            </a:r>
            <a:r>
              <a:rPr lang="cs-CZ" dirty="0" err="1" smtClean="0"/>
              <a:t>ino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3871286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Přídavná jména přivlastňovací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skloňují se podle vzoru </a:t>
            </a:r>
            <a:r>
              <a:rPr lang="cs-CZ" dirty="0" smtClean="0">
                <a:solidFill>
                  <a:schemeClr val="accent6"/>
                </a:solidFill>
              </a:rPr>
              <a:t>otcův, otcova, otcovo </a:t>
            </a:r>
            <a:r>
              <a:rPr lang="cs-CZ" dirty="0" smtClean="0"/>
              <a:t>a </a:t>
            </a:r>
            <a:r>
              <a:rPr lang="cs-CZ" dirty="0" smtClean="0">
                <a:solidFill>
                  <a:schemeClr val="accent6"/>
                </a:solidFill>
              </a:rPr>
              <a:t>matčin, matčina, matčino</a:t>
            </a:r>
          </a:p>
          <a:p>
            <a:r>
              <a:rPr lang="cs-CZ" dirty="0" smtClean="0"/>
              <a:t>od jmen zvířat přídavná jména přivlastňovací zpravidla netvoříme (ale Alíkova miska)</a:t>
            </a:r>
          </a:p>
          <a:p>
            <a:r>
              <a:rPr lang="cs-CZ" dirty="0" smtClean="0"/>
              <a:t>přídavná jména přivlastňovací utvořená      od jmen vlastních píšeme s velkým počátečním písmenem (Pavlův kamarád, Erbenovy pohádky)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604325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Pravopis koncovek přídavných jmen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>
                <a:solidFill>
                  <a:schemeClr val="accent6"/>
                </a:solidFill>
              </a:rPr>
              <a:t>v přídavných jménech měkkých </a:t>
            </a:r>
            <a:r>
              <a:rPr lang="cs-CZ" dirty="0" smtClean="0"/>
              <a:t>píšeme        </a:t>
            </a:r>
            <a:r>
              <a:rPr lang="cs-CZ" dirty="0" smtClean="0"/>
              <a:t>     v </a:t>
            </a:r>
            <a:r>
              <a:rPr lang="cs-CZ" dirty="0" smtClean="0"/>
              <a:t>koncovkách </a:t>
            </a:r>
            <a:r>
              <a:rPr lang="cs-CZ" dirty="0" smtClean="0">
                <a:solidFill>
                  <a:schemeClr val="accent6"/>
                </a:solidFill>
              </a:rPr>
              <a:t>pouze měkké –í </a:t>
            </a:r>
            <a:r>
              <a:rPr lang="cs-CZ" dirty="0" smtClean="0"/>
              <a:t>(orlí, orlímu, orlích, orlími…)</a:t>
            </a:r>
          </a:p>
          <a:p>
            <a:r>
              <a:rPr lang="cs-CZ" dirty="0" smtClean="0">
                <a:solidFill>
                  <a:schemeClr val="accent6"/>
                </a:solidFill>
              </a:rPr>
              <a:t>v přídavných jménech tvrdých a  přídavných jménech přivlastňovacích </a:t>
            </a:r>
            <a:r>
              <a:rPr lang="cs-CZ" dirty="0" smtClean="0"/>
              <a:t>píšeme v koncovkách </a:t>
            </a:r>
            <a:r>
              <a:rPr lang="cs-CZ" dirty="0" smtClean="0">
                <a:solidFill>
                  <a:schemeClr val="accent6"/>
                </a:solidFill>
              </a:rPr>
              <a:t>tvrdé –y/-ý</a:t>
            </a:r>
            <a:r>
              <a:rPr lang="cs-CZ" dirty="0" smtClean="0"/>
              <a:t>, jen </a:t>
            </a:r>
            <a:r>
              <a:rPr lang="cs-CZ" dirty="0" smtClean="0">
                <a:solidFill>
                  <a:schemeClr val="accent6"/>
                </a:solidFill>
              </a:rPr>
              <a:t>v 1. a 5 p. mn. č. rodu mužského živ. </a:t>
            </a:r>
            <a:r>
              <a:rPr lang="cs-CZ" dirty="0" smtClean="0"/>
              <a:t>píšeme </a:t>
            </a:r>
            <a:r>
              <a:rPr lang="cs-CZ" dirty="0" smtClean="0">
                <a:solidFill>
                  <a:schemeClr val="accent6"/>
                </a:solidFill>
              </a:rPr>
              <a:t>měkké –i/-í</a:t>
            </a:r>
            <a:r>
              <a:rPr lang="cs-CZ" dirty="0" smtClean="0"/>
              <a:t>,  např. malý pes, ale malí psi, otcovy brýle jako matčiny brýle, otcovi bratři jako matčini bratři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706367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Stupňování přídavných jmen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některá přídavná jména tvrdá mohou vyjádřit trojí stupeň vlastnosti = dají se stupňovat</a:t>
            </a:r>
          </a:p>
          <a:p>
            <a:r>
              <a:rPr lang="cs-CZ" dirty="0" smtClean="0">
                <a:solidFill>
                  <a:schemeClr val="accent6"/>
                </a:solidFill>
              </a:rPr>
              <a:t>pravidelné stupňování </a:t>
            </a:r>
            <a:r>
              <a:rPr lang="cs-CZ" dirty="0" smtClean="0"/>
              <a:t>– druhý stupeň tvoříme z prvního pomocí přípon –</a:t>
            </a:r>
            <a:r>
              <a:rPr lang="cs-CZ" dirty="0" err="1" smtClean="0"/>
              <a:t>ejší</a:t>
            </a:r>
            <a:r>
              <a:rPr lang="cs-CZ" dirty="0" smtClean="0"/>
              <a:t>, -</a:t>
            </a:r>
            <a:r>
              <a:rPr lang="cs-CZ" dirty="0" err="1" smtClean="0"/>
              <a:t>ější</a:t>
            </a:r>
            <a:r>
              <a:rPr lang="cs-CZ" dirty="0" smtClean="0"/>
              <a:t>, -</a:t>
            </a:r>
            <a:r>
              <a:rPr lang="cs-CZ" dirty="0" err="1" smtClean="0"/>
              <a:t>ší</a:t>
            </a:r>
            <a:r>
              <a:rPr lang="cs-CZ" dirty="0" smtClean="0"/>
              <a:t> nebo koncovkou –í, třetí stupeň tvoříme   z druhého předponou </a:t>
            </a:r>
            <a:r>
              <a:rPr lang="cs-CZ" dirty="0" err="1" smtClean="0"/>
              <a:t>nej</a:t>
            </a:r>
            <a:r>
              <a:rPr lang="cs-CZ" dirty="0" smtClean="0"/>
              <a:t>- : veselý- veselejší – nejveselejší</a:t>
            </a:r>
          </a:p>
        </p:txBody>
      </p:sp>
    </p:spTree>
    <p:extLst>
      <p:ext uri="{BB962C8B-B14F-4D97-AF65-F5344CB8AC3E}">
        <p14:creationId xmlns:p14="http://schemas.microsoft.com/office/powerpoint/2010/main" val="13448452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Stupňování přídavných jmen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52505153"/>
              </p:ext>
            </p:extLst>
          </p:nvPr>
        </p:nvGraphicFramePr>
        <p:xfrm>
          <a:off x="304800" y="1554163"/>
          <a:ext cx="8686800" cy="2656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95600"/>
                <a:gridCol w="2895600"/>
                <a:gridCol w="28956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1. stupeň</a:t>
                      </a:r>
                      <a:r>
                        <a:rPr lang="cs-CZ" baseline="0" dirty="0" smtClean="0"/>
                        <a:t> (pozitiv)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2. stupeň (komparativ)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 stupeň (superlativ)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nej</a:t>
                      </a:r>
                      <a:r>
                        <a:rPr lang="cs-CZ" sz="2400" dirty="0" smtClean="0"/>
                        <a:t>- + 2. stupeň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rychlý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-</a:t>
                      </a:r>
                      <a:r>
                        <a:rPr lang="cs-CZ" sz="2400" dirty="0" err="1" smtClean="0"/>
                        <a:t>ejší</a:t>
                      </a:r>
                      <a:r>
                        <a:rPr lang="cs-CZ" sz="2400" dirty="0" smtClean="0"/>
                        <a:t>    rychlejší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nejrychlejší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vděčný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-</a:t>
                      </a:r>
                      <a:r>
                        <a:rPr lang="cs-CZ" sz="2400" dirty="0" err="1" smtClean="0"/>
                        <a:t>ější</a:t>
                      </a:r>
                      <a:r>
                        <a:rPr lang="cs-CZ" sz="2400" dirty="0" smtClean="0"/>
                        <a:t>    vděčnější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nejvděčnější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starý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-</a:t>
                      </a:r>
                      <a:r>
                        <a:rPr lang="cs-CZ" sz="2400" dirty="0" err="1" smtClean="0"/>
                        <a:t>ší</a:t>
                      </a:r>
                      <a:r>
                        <a:rPr lang="cs-CZ" sz="2400" dirty="0" smtClean="0"/>
                        <a:t>       starší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nejstarší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hezký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-í         hezčí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nejhezčí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445076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Stupňování přídavných jmen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/>
                </a:solidFill>
              </a:rPr>
              <a:t>nepravidelné stupňování </a:t>
            </a:r>
            <a:r>
              <a:rPr lang="cs-CZ" dirty="0" smtClean="0"/>
              <a:t>– druhý a třetí stupeň mají jiný kořen než stupeň první: dobrý – lepší – nejlepší, zlý – horší –nejhorší</a:t>
            </a:r>
          </a:p>
          <a:p>
            <a:r>
              <a:rPr lang="cs-CZ" dirty="0" smtClean="0">
                <a:solidFill>
                  <a:schemeClr val="accent6"/>
                </a:solidFill>
              </a:rPr>
              <a:t>stupňování opisem </a:t>
            </a:r>
            <a:r>
              <a:rPr lang="cs-CZ" dirty="0" smtClean="0"/>
              <a:t>– druhý a třetí stupeň tvoříme pomocí příslovcí více, silněji, méně: navštěvované místo, více navštěvované místo, nejvíce navštěvované místo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569414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ZÁPIS: PŘÍDAVNÁ JMÉNA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Přídavná jména označují vlastnosti </a:t>
            </a:r>
            <a:r>
              <a:rPr lang="cs-CZ" dirty="0" err="1" smtClean="0"/>
              <a:t>podst</a:t>
            </a:r>
            <a:r>
              <a:rPr lang="cs-CZ" dirty="0" smtClean="0"/>
              <a:t>. jmen nebo jejich význam blíže určují a zpřesňují. Určujeme u nich pád, číslo, rod, druh a vzor. Skloňují se, jsou plnovýznamová, ve větě plní nejčastěji funkci přívlastku shodného. </a:t>
            </a:r>
          </a:p>
          <a:p>
            <a:r>
              <a:rPr lang="cs-CZ" dirty="0" smtClean="0"/>
              <a:t>Rozlišujeme </a:t>
            </a:r>
            <a:r>
              <a:rPr lang="cs-CZ" b="1" dirty="0" smtClean="0"/>
              <a:t>přídavná jména tvrdá, měkká a přivlastňovací.</a:t>
            </a:r>
            <a:r>
              <a:rPr lang="cs-CZ" dirty="0" smtClean="0"/>
              <a:t> </a:t>
            </a:r>
          </a:p>
          <a:p>
            <a:r>
              <a:rPr lang="cs-CZ" b="1" dirty="0" smtClean="0"/>
              <a:t>Přídavná jména tvrdá </a:t>
            </a:r>
            <a:r>
              <a:rPr lang="cs-CZ" dirty="0" smtClean="0"/>
              <a:t>mají tvar složený, vzor mladý, mladá, mladé, a tvar jmenný, vzor mlád (pán), mláda (žena), mládo (město).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51354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ZÁPIS: PŘÍDAVNÁ JMÉNA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268760"/>
            <a:ext cx="8686800" cy="5040560"/>
          </a:xfrm>
        </p:spPr>
        <p:txBody>
          <a:bodyPr>
            <a:normAutofit fontScale="92500" lnSpcReduction="20000"/>
          </a:bodyPr>
          <a:lstStyle/>
          <a:p>
            <a:r>
              <a:rPr lang="cs-CZ" b="1" dirty="0" smtClean="0"/>
              <a:t>Přídavná jména měkká</a:t>
            </a:r>
            <a:r>
              <a:rPr lang="cs-CZ" dirty="0" smtClean="0"/>
              <a:t> mají vzor jarní (den), jarní (květina), jarní (počasí).</a:t>
            </a:r>
          </a:p>
          <a:p>
            <a:r>
              <a:rPr lang="cs-CZ" b="1" dirty="0" smtClean="0"/>
              <a:t>Přídavná jména přivlastňovací</a:t>
            </a:r>
            <a:r>
              <a:rPr lang="cs-CZ" dirty="0" smtClean="0"/>
              <a:t> přivlastňují určité osobě, tvoříme je od </a:t>
            </a:r>
            <a:r>
              <a:rPr lang="cs-CZ" dirty="0" err="1" smtClean="0"/>
              <a:t>podst</a:t>
            </a:r>
            <a:r>
              <a:rPr lang="cs-CZ" dirty="0" smtClean="0"/>
              <a:t>. jmen rodu mužského, vzor otcův, otcova, otcovo, a </a:t>
            </a:r>
            <a:r>
              <a:rPr lang="cs-CZ" dirty="0" err="1" smtClean="0"/>
              <a:t>podst</a:t>
            </a:r>
            <a:r>
              <a:rPr lang="cs-CZ" dirty="0" smtClean="0"/>
              <a:t>. jmen rodu ženského, vzor matčin, matčina, matčino.</a:t>
            </a:r>
          </a:p>
          <a:p>
            <a:r>
              <a:rPr lang="cs-CZ" dirty="0" smtClean="0"/>
              <a:t>Některá přídavná jména tvrdá mohou vyjádřit trojí stupeň vlastnosti – </a:t>
            </a:r>
            <a:r>
              <a:rPr lang="cs-CZ" b="1" dirty="0" smtClean="0"/>
              <a:t>stupňují se</a:t>
            </a:r>
            <a:r>
              <a:rPr lang="cs-CZ" dirty="0" smtClean="0"/>
              <a:t>. Máme stupňování pravidelné (veselý, veselejší, nejveselejší) a nepravidelné (zlý, horší, nejhorší).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122517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PRO 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1. Co označují přídavná jména a co u nich určujeme?</a:t>
            </a:r>
          </a:p>
          <a:p>
            <a:r>
              <a:rPr lang="cs-CZ" dirty="0" smtClean="0"/>
              <a:t>2. Jaké druhy přídavných jmen rozlišujeme?</a:t>
            </a:r>
          </a:p>
          <a:p>
            <a:r>
              <a:rPr lang="cs-CZ" dirty="0" smtClean="0"/>
              <a:t>3. Jaké tvary mají přídavná jména tvrdá, jaké mají vzory?</a:t>
            </a:r>
          </a:p>
          <a:p>
            <a:r>
              <a:rPr lang="cs-CZ" dirty="0" smtClean="0"/>
              <a:t>4. Jaké vzory mají přídavná jména měkká?</a:t>
            </a:r>
          </a:p>
          <a:p>
            <a:r>
              <a:rPr lang="cs-CZ" dirty="0" smtClean="0"/>
              <a:t>5. </a:t>
            </a:r>
            <a:r>
              <a:rPr lang="cs-CZ" dirty="0" smtClean="0"/>
              <a:t>Komu </a:t>
            </a:r>
            <a:r>
              <a:rPr lang="cs-CZ" dirty="0" smtClean="0"/>
              <a:t>přivlastňují přídavná jména přivlastňovací, jak u nich máme vzory?</a:t>
            </a:r>
          </a:p>
          <a:p>
            <a:r>
              <a:rPr lang="cs-CZ" dirty="0" smtClean="0"/>
              <a:t>6. Co je to stupňování, jak stupňujeme přídavná jména?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678125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MUŽÍKOVÁ, Olga, MARKVARTOVÁ, Barbora, KLUSÁČKOVÁ, Lenka, JEŘÁBKOVÁ, Eleonora, ADÁMKOVÁ, Petra. </a:t>
            </a:r>
            <a:r>
              <a:rPr lang="cs-CZ" i="1" dirty="0" smtClean="0"/>
              <a:t>Odmaturuj </a:t>
            </a:r>
            <a:r>
              <a:rPr lang="cs-CZ" i="1" dirty="0"/>
              <a:t>z českého jazyka</a:t>
            </a:r>
            <a:r>
              <a:rPr lang="cs-CZ" dirty="0"/>
              <a:t>. Brno: </a:t>
            </a:r>
            <a:r>
              <a:rPr lang="cs-CZ" dirty="0" err="1"/>
              <a:t>Didaktis</a:t>
            </a:r>
            <a:r>
              <a:rPr lang="cs-CZ" dirty="0"/>
              <a:t>, 2007, ISBN 80 – 7358 – 082 – 9</a:t>
            </a:r>
          </a:p>
          <a:p>
            <a:r>
              <a:rPr lang="cs-CZ" dirty="0" smtClean="0"/>
              <a:t>DOBEŠOVÁ, Věra, FIALOVÁ</a:t>
            </a:r>
            <a:r>
              <a:rPr lang="cs-CZ" smtClean="0"/>
              <a:t>, Vladimíra. </a:t>
            </a:r>
            <a:r>
              <a:rPr lang="cs-CZ" i="1" smtClean="0"/>
              <a:t>Průvodce </a:t>
            </a:r>
            <a:r>
              <a:rPr lang="cs-CZ" i="1" dirty="0"/>
              <a:t>českým jazykem</a:t>
            </a:r>
            <a:r>
              <a:rPr lang="cs-CZ" dirty="0"/>
              <a:t>. Brno: </a:t>
            </a:r>
            <a:r>
              <a:rPr lang="cs-CZ" dirty="0" err="1"/>
              <a:t>Didaktis</a:t>
            </a:r>
            <a:r>
              <a:rPr lang="cs-CZ" dirty="0"/>
              <a:t>, 2007, ISBN 80 – 7538 – 019 - 5  </a:t>
            </a:r>
          </a:p>
          <a:p>
            <a:r>
              <a:rPr lang="cs-CZ" dirty="0"/>
              <a:t>SOCHROVÁ, Marie. </a:t>
            </a:r>
            <a:r>
              <a:rPr lang="cs-CZ" i="1" dirty="0"/>
              <a:t>Český jazyk v kostce pro střední školy</a:t>
            </a:r>
            <a:r>
              <a:rPr lang="cs-CZ" dirty="0"/>
              <a:t>. Havlíčkův Brod: Fragment, 2007,ISBN 978 – 253 – 0298 – 0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710677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210</TotalTime>
  <Words>1034</Words>
  <Application>Microsoft Office PowerPoint</Application>
  <PresentationFormat>Předvádění na obrazovce (4:3)</PresentationFormat>
  <Paragraphs>86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Cesta</vt:lpstr>
      <vt:lpstr>Prezentace aplikace PowerPoint</vt:lpstr>
      <vt:lpstr>ANOTACE</vt:lpstr>
      <vt:lpstr>   TVAROSLOVÍ </vt:lpstr>
      <vt:lpstr>PŘÍDAVNÁ JMÉNA</vt:lpstr>
      <vt:lpstr>Přídavná jména</vt:lpstr>
      <vt:lpstr>Přídavná jména tvrdá</vt:lpstr>
      <vt:lpstr>Přídavná jména tvrdá</vt:lpstr>
      <vt:lpstr>Přídavná jména měkká</vt:lpstr>
      <vt:lpstr>Přídavná jména přivlastňovací</vt:lpstr>
      <vt:lpstr>Přídavná jména přivlastňovací</vt:lpstr>
      <vt:lpstr>Pravopis koncovek přídavných jmen</vt:lpstr>
      <vt:lpstr>Stupňování přídavných jmen</vt:lpstr>
      <vt:lpstr>Stupňování přídavných jmen</vt:lpstr>
      <vt:lpstr>Stupňování přídavných jmen</vt:lpstr>
      <vt:lpstr>ZÁPIS: PŘÍDAVNÁ JMÉNA</vt:lpstr>
      <vt:lpstr>ZÁPIS: PŘÍDAVNÁ JMÉNA</vt:lpstr>
      <vt:lpstr>OTÁZKY PRO OPAKOVÁNÍ</vt:lpstr>
      <vt:lpstr>zdroje</vt:lpstr>
    </vt:vector>
  </TitlesOfParts>
  <Company>SOU UB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PŘÍDAVNÁ JMÉNA</dc:title>
  <dc:creator>UZIVATEL</dc:creator>
  <cp:lastModifiedBy>UZIVATEL</cp:lastModifiedBy>
  <cp:revision>31</cp:revision>
  <dcterms:created xsi:type="dcterms:W3CDTF">2012-10-15T13:51:29Z</dcterms:created>
  <dcterms:modified xsi:type="dcterms:W3CDTF">2013-05-03T06:57:49Z</dcterms:modified>
</cp:coreProperties>
</file>