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4" r:id="rId13"/>
    <p:sldId id="267" r:id="rId14"/>
    <p:sldId id="268" r:id="rId15"/>
    <p:sldId id="265" r:id="rId16"/>
    <p:sldId id="269" r:id="rId17"/>
    <p:sldId id="270" r:id="rId18"/>
    <p:sldId id="271" r:id="rId19"/>
    <p:sldId id="272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559B-15CD-4721-B473-D074C5CF6CB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BB42C71-1200-485D-8C20-C6BD695896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559B-15CD-4721-B473-D074C5CF6CB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BB42C71-1200-485D-8C20-C6BD695896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559B-15CD-4721-B473-D074C5CF6CB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42C71-1200-485D-8C20-C6BD695896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559B-15CD-4721-B473-D074C5CF6CB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42C71-1200-485D-8C20-C6BD695896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559B-15CD-4721-B473-D074C5CF6CB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BB42C71-1200-485D-8C20-C6BD6958962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559B-15CD-4721-B473-D074C5CF6CB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42C71-1200-485D-8C20-C6BD695896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559B-15CD-4721-B473-D074C5CF6CB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42C71-1200-485D-8C20-C6BD695896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559B-15CD-4721-B473-D074C5CF6CB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42C71-1200-485D-8C20-C6BD695896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559B-15CD-4721-B473-D074C5CF6CB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42C71-1200-485D-8C20-C6BD6958962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559B-15CD-4721-B473-D074C5CF6CB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42C71-1200-485D-8C20-C6BD695896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0559B-15CD-4721-B473-D074C5CF6CB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42C71-1200-485D-8C20-C6BD695896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CE0559B-15CD-4721-B473-D074C5CF6CBF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BB42C71-1200-485D-8C20-C6BD6958962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501170" y="2133600"/>
            <a:ext cx="277031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449927" y="2708275"/>
            <a:ext cx="342632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TVAROSLOVÍ 5 - zájmena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69496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Mluvnice pro 2. ročník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563938" y="4005263"/>
            <a:ext cx="125226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/>
              <a:t> </a:t>
            </a:r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421290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42078" y="1484784"/>
            <a:ext cx="770485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V této sadě výukových materiálů s názvem </a:t>
            </a:r>
            <a:r>
              <a:rPr lang="cs-CZ" sz="2800" b="1" dirty="0"/>
              <a:t>Tvarosloví </a:t>
            </a:r>
            <a:r>
              <a:rPr lang="cs-CZ" sz="2800" dirty="0"/>
              <a:t>se budeme zabývat tvořením tvarů slov, slovními druhy, jejich tříděním a mluvnickými kategoriemi. Učivo má rozšířit znalosti, které žáci získali v ZŠ a je určeno     pro žáky 2. ročníku učebních oborů SOU. </a:t>
            </a:r>
            <a:r>
              <a:rPr lang="cs-CZ" sz="2800" dirty="0" smtClean="0"/>
              <a:t>       </a:t>
            </a:r>
          </a:p>
          <a:p>
            <a:endParaRPr lang="cs-CZ" sz="2800"/>
          </a:p>
          <a:p>
            <a:r>
              <a:rPr lang="cs-CZ" sz="2800" smtClean="0"/>
              <a:t>V </a:t>
            </a:r>
            <a:r>
              <a:rPr lang="cs-CZ" sz="2800" dirty="0" smtClean="0"/>
              <a:t>této prezentaci se budeme zabývat druhy zájmen, rozdělením na zájmena rodová a bezrodá a skloňováním zájmen.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41631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700808"/>
            <a:ext cx="8458200" cy="1222375"/>
          </a:xfrm>
        </p:spPr>
        <p:txBody>
          <a:bodyPr>
            <a:normAutofit/>
          </a:bodyPr>
          <a:lstStyle/>
          <a:p>
            <a:r>
              <a:rPr lang="cs-CZ" sz="7200" dirty="0" smtClean="0"/>
              <a:t>   TVAROSLOVÍ 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068960"/>
            <a:ext cx="8458200" cy="216024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   </a:t>
            </a:r>
            <a:r>
              <a:rPr lang="cs-CZ" sz="5400" dirty="0"/>
              <a:t>	</a:t>
            </a:r>
            <a:r>
              <a:rPr lang="cs-CZ" sz="5400" smtClean="0"/>
              <a:t>       	</a:t>
            </a:r>
            <a:r>
              <a:rPr lang="cs-CZ" sz="6500" smtClean="0"/>
              <a:t>ZÁJMENA</a:t>
            </a:r>
            <a:endParaRPr lang="cs-CZ" sz="6500" dirty="0" smtClean="0"/>
          </a:p>
          <a:p>
            <a:r>
              <a:rPr lang="cs-CZ" sz="4400" dirty="0" smtClean="0"/>
              <a:t>                    PRONOMINA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286629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zastupují podstatná nebo přídavná jména, případně na osoby, zvířata, věci, děje nebo vlastnosti odkazují</a:t>
            </a:r>
          </a:p>
          <a:p>
            <a:r>
              <a:rPr lang="cs-CZ" dirty="0" smtClean="0"/>
              <a:t>určujeme u nich mluvnické kategorie: pád, číslo a rod</a:t>
            </a:r>
          </a:p>
          <a:p>
            <a:r>
              <a:rPr lang="cs-CZ" dirty="0" smtClean="0"/>
              <a:t>skloňují se a jsou plnovýznamovým slovním druhem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4019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Druhy zájmen (podle významu)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zájmena osobní </a:t>
            </a:r>
            <a:r>
              <a:rPr lang="cs-CZ" dirty="0" smtClean="0"/>
              <a:t>– označují první, druhou a třetí osobu: </a:t>
            </a:r>
            <a:r>
              <a:rPr lang="cs-CZ" dirty="0" smtClean="0">
                <a:solidFill>
                  <a:schemeClr val="accent6"/>
                </a:solidFill>
              </a:rPr>
              <a:t>já, ty, on, ona, ono, my, vy, oni, ony, ona</a:t>
            </a:r>
            <a:r>
              <a:rPr lang="cs-CZ" dirty="0" smtClean="0"/>
              <a:t>, zvratné zájmeno </a:t>
            </a:r>
            <a:r>
              <a:rPr lang="cs-CZ" dirty="0" smtClean="0">
                <a:solidFill>
                  <a:schemeClr val="accent6"/>
                </a:solidFill>
              </a:rPr>
              <a:t>se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zájmena přivlastňovací </a:t>
            </a:r>
            <a:r>
              <a:rPr lang="cs-CZ" dirty="0" smtClean="0"/>
              <a:t>– přivlastňujeme jimi první, druhé a třetí osobě: </a:t>
            </a:r>
            <a:r>
              <a:rPr lang="cs-CZ" dirty="0" smtClean="0">
                <a:solidFill>
                  <a:schemeClr val="accent6"/>
                </a:solidFill>
              </a:rPr>
              <a:t>můj, tvůj, jeho, její, náš, váš, jejich, svůj </a:t>
            </a:r>
            <a:r>
              <a:rPr lang="cs-CZ" dirty="0" smtClean="0"/>
              <a:t>(pro přivlastňování osobě  v předmětu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zájmena ukaz</a:t>
            </a:r>
            <a:r>
              <a:rPr lang="cs-CZ" dirty="0" smtClean="0"/>
              <a:t>ovací – ukazujeme jimi na určitou osobu, zvíře, věc nebo vlastnost: </a:t>
            </a:r>
            <a:r>
              <a:rPr lang="cs-CZ" dirty="0" smtClean="0">
                <a:solidFill>
                  <a:schemeClr val="accent6"/>
                </a:solidFill>
              </a:rPr>
              <a:t>ten/ta/to,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6"/>
                </a:solidFill>
              </a:rPr>
              <a:t>tento/tato/toto, tenhle/tahle/tohle, onen/ona/ono, takový/taková/takové, týž/táž, tentýž/tatáž, sám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5801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Druhy zájmen (podle významu)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zájmena tázací </a:t>
            </a:r>
            <a:r>
              <a:rPr lang="cs-CZ" dirty="0" smtClean="0"/>
              <a:t>– tážeme se jimi po osobě, zvířeti, věci nebo vlastnosti: </a:t>
            </a:r>
            <a:r>
              <a:rPr lang="cs-CZ" dirty="0" smtClean="0">
                <a:solidFill>
                  <a:schemeClr val="accent6"/>
                </a:solidFill>
              </a:rPr>
              <a:t>kdo, co, který/která/které, jaký/jaká/jaké, čí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zájmena vztažná </a:t>
            </a:r>
            <a:r>
              <a:rPr lang="cs-CZ" dirty="0" smtClean="0"/>
              <a:t>– připojují k sobě některé věty v souvětí:, </a:t>
            </a:r>
            <a:r>
              <a:rPr lang="cs-CZ" dirty="0">
                <a:solidFill>
                  <a:schemeClr val="accent6"/>
                </a:solidFill>
              </a:rPr>
              <a:t>kdo, co, </a:t>
            </a:r>
            <a:r>
              <a:rPr lang="cs-CZ" dirty="0" smtClean="0">
                <a:solidFill>
                  <a:schemeClr val="accent6"/>
                </a:solidFill>
              </a:rPr>
              <a:t>který/která/které, jaký/jaká/jaké, čí, jenž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02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Druhy zájmen (podle významu)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zájmena neurčitá </a:t>
            </a:r>
            <a:r>
              <a:rPr lang="cs-CZ" dirty="0" smtClean="0"/>
              <a:t>– neurčujeme jimi blíže,     o kom, o čem je řeč: </a:t>
            </a:r>
            <a:r>
              <a:rPr lang="cs-CZ" dirty="0" smtClean="0">
                <a:solidFill>
                  <a:schemeClr val="accent6"/>
                </a:solidFill>
              </a:rPr>
              <a:t>někdo, něco, některý, nějaký, něčí; leckdo, lecco, leckterý, lecjaký, lecčí; ledakdo, ledaco, ledakterý, ledajaký, ledačí; kdokoli, cokoli, kterýkoli, jakýkoli, číkoli; každý/každá/každé; všechen/všechna/všechno; kdosi, cosi, kterýsi, jakýsi, čísi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879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Druhy zájmen (podle významu)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zájmena záporná </a:t>
            </a:r>
            <a:r>
              <a:rPr lang="cs-CZ" dirty="0" smtClean="0"/>
              <a:t>– popíráme jimi existenci nějaké osoby, zvířete, věci, děje nebo vlastnosti: </a:t>
            </a:r>
            <a:r>
              <a:rPr lang="cs-CZ" dirty="0" smtClean="0">
                <a:solidFill>
                  <a:schemeClr val="accent6"/>
                </a:solidFill>
              </a:rPr>
              <a:t>nikdo, nic, nijaký/nijaká/nijaké, ničí, žádný/žádná/žádné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419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Druhy zájmen (vyjadřování rodu)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zájmena bezrodá </a:t>
            </a:r>
            <a:r>
              <a:rPr lang="cs-CZ" dirty="0" smtClean="0"/>
              <a:t>– nevyjadřují mluvnickou kategorii rodu, mají jeden tvar pro všechny rody: </a:t>
            </a:r>
            <a:r>
              <a:rPr lang="cs-CZ" dirty="0" smtClean="0">
                <a:solidFill>
                  <a:schemeClr val="accent6"/>
                </a:solidFill>
              </a:rPr>
              <a:t>já, ty, my, vy, </a:t>
            </a:r>
            <a:r>
              <a:rPr lang="cs-CZ" dirty="0" smtClean="0"/>
              <a:t>zvratné </a:t>
            </a:r>
            <a:r>
              <a:rPr lang="cs-CZ" dirty="0" smtClean="0">
                <a:solidFill>
                  <a:schemeClr val="accent6"/>
                </a:solidFill>
              </a:rPr>
              <a:t>se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zájmena rodová </a:t>
            </a:r>
            <a:r>
              <a:rPr lang="cs-CZ" dirty="0" smtClean="0"/>
              <a:t>– vyjadřují různými tvary rod mužský životný a neživotný, rod ženský a rod střední: např. ten, ta, to; on, ona, ono; který, která, které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7452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Skloňování zájmen bezrodých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5670136"/>
              </p:ext>
            </p:extLst>
          </p:nvPr>
        </p:nvGraphicFramePr>
        <p:xfrm>
          <a:off x="304800" y="1554163"/>
          <a:ext cx="8686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800"/>
                <a:gridCol w="1447800"/>
                <a:gridCol w="1447800"/>
                <a:gridCol w="1447800"/>
                <a:gridCol w="1447800"/>
                <a:gridCol w="14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6"/>
                          </a:solidFill>
                        </a:rPr>
                        <a:t>PÁD</a:t>
                      </a:r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6"/>
                          </a:solidFill>
                        </a:rPr>
                        <a:t>1. pád</a:t>
                      </a:r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6"/>
                          </a:solidFill>
                        </a:rPr>
                        <a:t>2. pád</a:t>
                      </a:r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mne/mě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tebe/tě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vás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sebe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6"/>
                          </a:solidFill>
                        </a:rPr>
                        <a:t>3.pád</a:t>
                      </a:r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mně/mi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tobě/ti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vám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sobě/si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6"/>
                          </a:solidFill>
                        </a:rPr>
                        <a:t>4. pád</a:t>
                      </a:r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mne/mě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tebe/tě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vás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sebe/se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6"/>
                          </a:solidFill>
                        </a:rPr>
                        <a:t>6. Pád (o)</a:t>
                      </a:r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mně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tobě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vás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sobě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6"/>
                          </a:solidFill>
                        </a:rPr>
                        <a:t>7. pád</a:t>
                      </a:r>
                      <a:endParaRPr lang="cs-CZ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tebou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námi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vámi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sebou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59706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Zájmeno </a:t>
            </a:r>
            <a:r>
              <a:rPr lang="cs-CZ" dirty="0" smtClean="0">
                <a:solidFill>
                  <a:schemeClr val="accent6"/>
                </a:solidFill>
              </a:rPr>
              <a:t>se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Označuje vztah ke jménu (osobě, zvířeti, věci), které je ve větě podmětem: Oni se     (= sebe) myli. Petr si (= sobě) dá čaj.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POZOR!</a:t>
            </a:r>
            <a:r>
              <a:rPr lang="cs-CZ" dirty="0" smtClean="0"/>
              <a:t> Rozlišujeme </a:t>
            </a:r>
            <a:r>
              <a:rPr lang="cs-CZ" dirty="0" smtClean="0">
                <a:solidFill>
                  <a:schemeClr val="accent6"/>
                </a:solidFill>
              </a:rPr>
              <a:t>sebou</a:t>
            </a:r>
            <a:r>
              <a:rPr lang="cs-CZ" dirty="0" smtClean="0"/>
              <a:t> a </a:t>
            </a:r>
            <a:r>
              <a:rPr lang="cs-CZ" dirty="0" smtClean="0">
                <a:solidFill>
                  <a:schemeClr val="accent6"/>
                </a:solidFill>
              </a:rPr>
              <a:t>s sebou</a:t>
            </a:r>
            <a:r>
              <a:rPr lang="cs-CZ" dirty="0" smtClean="0"/>
              <a:t>. Např.: Ryba sebou (tebou) stále házela. ALE Vzali nás s sebou (s tebou) na výlet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4321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Rodová zájmena - Zájmenné skloňování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vzor ten </a:t>
            </a:r>
            <a:r>
              <a:rPr lang="cs-CZ" dirty="0" smtClean="0"/>
              <a:t>– podle něj se skloňují všechna zájmena, která mají ve 2. pádě </a:t>
            </a:r>
            <a:r>
              <a:rPr lang="cs-CZ" dirty="0" err="1" smtClean="0"/>
              <a:t>konc</a:t>
            </a:r>
            <a:r>
              <a:rPr lang="cs-CZ" dirty="0" smtClean="0"/>
              <a:t>. –oho (tento, onen, kdo, někdo, leckdo, ledakdo, kdokoli, nikdo)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vzor náš </a:t>
            </a:r>
            <a:r>
              <a:rPr lang="cs-CZ" dirty="0" smtClean="0"/>
              <a:t>– podle něj se skloňují zájmena, která mají ve 2. pádě zakončení –</a:t>
            </a:r>
            <a:r>
              <a:rPr lang="cs-CZ" dirty="0" err="1" smtClean="0"/>
              <a:t>eho</a:t>
            </a:r>
            <a:r>
              <a:rPr lang="cs-CZ" dirty="0" smtClean="0"/>
              <a:t> (váš, on, jenž, co, něco, ledaco, lecco, cosi, cokoli, nic)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953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</a:t>
            </a:r>
            <a:r>
              <a:rPr lang="cs-CZ" dirty="0" smtClean="0">
                <a:solidFill>
                  <a:schemeClr val="accent6"/>
                </a:solidFill>
              </a:rPr>
              <a:t>ten</a:t>
            </a:r>
            <a:r>
              <a:rPr lang="cs-CZ" dirty="0" smtClean="0"/>
              <a:t> A </a:t>
            </a:r>
            <a:r>
              <a:rPr lang="cs-CZ" dirty="0" smtClean="0">
                <a:solidFill>
                  <a:schemeClr val="accent6"/>
                </a:solidFill>
              </a:rPr>
              <a:t>náš</a:t>
            </a:r>
            <a:endParaRPr lang="cs-CZ" dirty="0">
              <a:solidFill>
                <a:schemeClr val="accent6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4985995"/>
              </p:ext>
            </p:extLst>
          </p:nvPr>
        </p:nvGraphicFramePr>
        <p:xfrm>
          <a:off x="304800" y="1554163"/>
          <a:ext cx="86868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jednotné 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 rod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ten náš (pes, les)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 naše</a:t>
                      </a:r>
                      <a:r>
                        <a:rPr lang="cs-CZ" baseline="0" dirty="0" smtClean="0"/>
                        <a:t> (dcera)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to naše (kotě)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r>
                        <a:rPr lang="cs-CZ" baseline="0" dirty="0" smtClean="0"/>
                        <a:t>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toho našeho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té naší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toho našeho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tomu našemu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té naší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tomu našemu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toho našeho (psa)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tu naši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to naše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ten náš (les)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(o) tom našem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(o) té naší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(o) tom našem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tím naším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tou naší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tím naším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0597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</a:t>
            </a:r>
            <a:r>
              <a:rPr lang="cs-CZ" dirty="0" smtClean="0">
                <a:solidFill>
                  <a:schemeClr val="accent6"/>
                </a:solidFill>
              </a:rPr>
              <a:t>ten a náš</a:t>
            </a:r>
            <a:endParaRPr lang="cs-CZ" dirty="0">
              <a:solidFill>
                <a:schemeClr val="accent6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3515845"/>
              </p:ext>
            </p:extLst>
          </p:nvPr>
        </p:nvGraphicFramePr>
        <p:xfrm>
          <a:off x="304800" y="1554163"/>
          <a:ext cx="86868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 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rod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  rod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ti</a:t>
                      </a:r>
                      <a:r>
                        <a:rPr lang="cs-CZ" baseline="0" dirty="0" smtClean="0"/>
                        <a:t> naši (psi)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ty naše (dcery)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 naše (koťata)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ty naše (lesy)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těch našich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těm našim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ty naše (psy, lesy)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ty naše (dcery)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 naše (koťata)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(o) těch našich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těmi našimi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8275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Rodová zájmena – adjektivní skloňování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skloňování </a:t>
            </a:r>
            <a:r>
              <a:rPr lang="cs-CZ" dirty="0" smtClean="0">
                <a:solidFill>
                  <a:schemeClr val="accent6"/>
                </a:solidFill>
              </a:rPr>
              <a:t>podle přídavných jmen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podle vzoru mladý </a:t>
            </a:r>
            <a:r>
              <a:rPr lang="cs-CZ" dirty="0" smtClean="0"/>
              <a:t>se skloňují zájmena můj, tvůj, svůj, týž, tentýž, samý, takový, který, jaký, některý, nějaký, kterýsi, jakýsi, leckterý, lecjaký, ledajaký, každý, nijaký, žádný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podle vzoru jarní </a:t>
            </a:r>
            <a:r>
              <a:rPr lang="cs-CZ" dirty="0" smtClean="0"/>
              <a:t>se skloňují zájmena její, čí, něčí, čísi, ničí</a:t>
            </a:r>
          </a:p>
          <a:p>
            <a:r>
              <a:rPr lang="cs-CZ" dirty="0" smtClean="0"/>
              <a:t>zájmena </a:t>
            </a:r>
            <a:r>
              <a:rPr lang="cs-CZ" dirty="0" smtClean="0">
                <a:solidFill>
                  <a:schemeClr val="accent6"/>
                </a:solidFill>
              </a:rPr>
              <a:t>jeho, jejich se neskloňují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1553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Zájmeno </a:t>
            </a:r>
            <a:r>
              <a:rPr lang="cs-CZ" dirty="0" smtClean="0">
                <a:solidFill>
                  <a:schemeClr val="accent6"/>
                </a:solidFill>
              </a:rPr>
              <a:t>můj</a:t>
            </a:r>
            <a:endParaRPr lang="cs-CZ" dirty="0">
              <a:solidFill>
                <a:schemeClr val="accent6"/>
              </a:solidFill>
            </a:endParaRPr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4657476"/>
              </p:ext>
            </p:extLst>
          </p:nvPr>
        </p:nvGraphicFramePr>
        <p:xfrm>
          <a:off x="304800" y="1554163"/>
          <a:ext cx="86868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1700"/>
                <a:gridCol w="2171700"/>
                <a:gridCol w="2171700"/>
                <a:gridCol w="2171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Jednotné 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 rod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můj (bratr, les)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má, moje (dcera)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mé, moje (kotě)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mého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mé, mojí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mého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mému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mé, mojí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mému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mého (bratra)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mou, moji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mé, moje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můj (les)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můj (bratře)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má, moje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mé, moje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(o) mém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(o) mé, mojí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(o) mém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mým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mou, mojí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mým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9120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838200"/>
          </a:xfrm>
        </p:spPr>
        <p:txBody>
          <a:bodyPr/>
          <a:lstStyle/>
          <a:p>
            <a:r>
              <a:rPr lang="cs-CZ" dirty="0" smtClean="0"/>
              <a:t>Zájmeno </a:t>
            </a:r>
            <a:r>
              <a:rPr lang="cs-CZ" dirty="0" smtClean="0">
                <a:solidFill>
                  <a:schemeClr val="accent6"/>
                </a:solidFill>
              </a:rPr>
              <a:t>můj</a:t>
            </a:r>
            <a:endParaRPr lang="cs-CZ" dirty="0">
              <a:solidFill>
                <a:schemeClr val="accent6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4182486"/>
              </p:ext>
            </p:extLst>
          </p:nvPr>
        </p:nvGraphicFramePr>
        <p:xfrm>
          <a:off x="251520" y="1484786"/>
          <a:ext cx="8740080" cy="41486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85020"/>
                <a:gridCol w="2185020"/>
                <a:gridCol w="2185020"/>
                <a:gridCol w="2185020"/>
              </a:tblGrid>
              <a:tr h="377147"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 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 rod</a:t>
                      </a:r>
                      <a:endParaRPr lang="cs-CZ" dirty="0"/>
                    </a:p>
                  </a:txBody>
                  <a:tcPr/>
                </a:tc>
              </a:tr>
              <a:tr h="377147">
                <a:tc>
                  <a:txBody>
                    <a:bodyPr/>
                    <a:lstStyle/>
                    <a:p>
                      <a:r>
                        <a:rPr lang="cs-CZ" dirty="0" smtClean="0"/>
                        <a:t>1.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mí, moji</a:t>
                      </a:r>
                      <a:r>
                        <a:rPr lang="cs-CZ" baseline="0" dirty="0" smtClean="0"/>
                        <a:t> (bratři)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mé, moje (dcery)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má, moje</a:t>
                      </a:r>
                      <a:endParaRPr lang="cs-CZ" dirty="0"/>
                    </a:p>
                  </a:txBody>
                  <a:tcPr/>
                </a:tc>
              </a:tr>
              <a:tr h="3771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mé, moje (lesy)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7147">
                <a:tc>
                  <a:txBody>
                    <a:bodyPr/>
                    <a:lstStyle/>
                    <a:p>
                      <a:r>
                        <a:rPr lang="cs-CZ" dirty="0" smtClean="0"/>
                        <a:t>2.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mých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mých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mých</a:t>
                      </a:r>
                      <a:endParaRPr lang="cs-CZ" dirty="0"/>
                    </a:p>
                  </a:txBody>
                  <a:tcPr/>
                </a:tc>
              </a:tr>
              <a:tr h="377147">
                <a:tc>
                  <a:txBody>
                    <a:bodyPr/>
                    <a:lstStyle/>
                    <a:p>
                      <a:r>
                        <a:rPr lang="cs-CZ" dirty="0" smtClean="0"/>
                        <a:t>3.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mým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mým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mým</a:t>
                      </a:r>
                      <a:endParaRPr lang="cs-CZ" dirty="0"/>
                    </a:p>
                  </a:txBody>
                  <a:tcPr/>
                </a:tc>
              </a:tr>
              <a:tr h="377147">
                <a:tc>
                  <a:txBody>
                    <a:bodyPr/>
                    <a:lstStyle/>
                    <a:p>
                      <a:r>
                        <a:rPr lang="cs-CZ" dirty="0" smtClean="0"/>
                        <a:t>4.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mé, moje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mé, moje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má, moje</a:t>
                      </a:r>
                      <a:endParaRPr lang="cs-CZ" dirty="0"/>
                    </a:p>
                  </a:txBody>
                  <a:tcPr/>
                </a:tc>
              </a:tr>
              <a:tr h="3771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(bratry, lesy)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7147">
                <a:tc>
                  <a:txBody>
                    <a:bodyPr/>
                    <a:lstStyle/>
                    <a:p>
                      <a:r>
                        <a:rPr lang="cs-CZ" dirty="0" smtClean="0"/>
                        <a:t>5.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mí, moji (bratři!)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mé, moje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má, moje</a:t>
                      </a:r>
                      <a:endParaRPr lang="cs-CZ" dirty="0"/>
                    </a:p>
                  </a:txBody>
                  <a:tcPr/>
                </a:tc>
              </a:tr>
              <a:tr h="3771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mé, moje (lesy!)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7147">
                <a:tc>
                  <a:txBody>
                    <a:bodyPr/>
                    <a:lstStyle/>
                    <a:p>
                      <a:r>
                        <a:rPr lang="cs-CZ" dirty="0" smtClean="0"/>
                        <a:t>6.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(o) mých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(o) mých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(o) mých </a:t>
                      </a:r>
                      <a:endParaRPr lang="cs-CZ" dirty="0"/>
                    </a:p>
                  </a:txBody>
                  <a:tcPr/>
                </a:tc>
              </a:tr>
              <a:tr h="377147">
                <a:tc>
                  <a:txBody>
                    <a:bodyPr/>
                    <a:lstStyle/>
                    <a:p>
                      <a:r>
                        <a:rPr lang="cs-CZ" dirty="0" smtClean="0"/>
                        <a:t>7.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mými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mými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mými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6898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ZÁPIS: 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686800" cy="525658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Zájmena zastupují podstatná nebo přídavná jména, určujeme u nich pád, číslo a rod, skloňují se , jsou plnovýznamová.</a:t>
            </a:r>
          </a:p>
          <a:p>
            <a:r>
              <a:rPr lang="cs-CZ" dirty="0" smtClean="0"/>
              <a:t>Druhy zájmen: osobní, přivlastňovací, ukazovací, tázací, vztažná, neurčitá, záporná.</a:t>
            </a:r>
          </a:p>
          <a:p>
            <a:r>
              <a:rPr lang="cs-CZ" dirty="0" smtClean="0"/>
              <a:t>Zájmena rodová mají tvary pro rod mužský, ženský a střední (ten, ta, to; který, která, které), zájmena bezrodá mají jeden tvar pro všechny rody: já, ty, my, vy, se. </a:t>
            </a:r>
          </a:p>
          <a:p>
            <a:r>
              <a:rPr lang="cs-CZ" dirty="0" smtClean="0"/>
              <a:t>Zájmeno já má ve 2. a 4. p. tvar mě, v 3. a 4. p. tvar mně.</a:t>
            </a:r>
          </a:p>
          <a:p>
            <a:r>
              <a:rPr lang="cs-CZ" dirty="0" smtClean="0"/>
              <a:t>Zájmena rodová se skloňují buď podle zájmen (vzor ten, náš), nebo pode přídavných jmen (vzor mladý, jarní).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2550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Co vyjadřují zájmena, co u nich určujeme?</a:t>
            </a:r>
          </a:p>
          <a:p>
            <a:r>
              <a:rPr lang="cs-CZ" dirty="0" smtClean="0"/>
              <a:t>2. Jaké druhy zájmen máme?</a:t>
            </a:r>
          </a:p>
          <a:p>
            <a:r>
              <a:rPr lang="cs-CZ" dirty="0" smtClean="0"/>
              <a:t>3. Vysvětli rozdíl mezi zájmeny rodovými a bezrodými.</a:t>
            </a:r>
          </a:p>
          <a:p>
            <a:r>
              <a:rPr lang="cs-CZ" dirty="0" smtClean="0"/>
              <a:t>4. Jak skloňujeme zájmeno já?</a:t>
            </a:r>
          </a:p>
          <a:p>
            <a:r>
              <a:rPr lang="cs-CZ" dirty="0" smtClean="0"/>
              <a:t>5. Podle čeho skloňujeme rodová zájmena?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8519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MUŽÍKOVÁ, Olga, MARKVARTOVÁ, Barbora, KLUSÁČKOVÁ, Lenka, JEŘÁBKOVÁ, Eleonora, ADÁMKOVÁ, Petra. </a:t>
            </a:r>
            <a:r>
              <a:rPr lang="cs-CZ" i="1" dirty="0" smtClean="0"/>
              <a:t>Odmaturuj </a:t>
            </a:r>
            <a:r>
              <a:rPr lang="cs-CZ" i="1" dirty="0"/>
              <a:t>z českého jazyka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7358 – 082 – 9</a:t>
            </a:r>
          </a:p>
          <a:p>
            <a:r>
              <a:rPr lang="cs-CZ" dirty="0" smtClean="0"/>
              <a:t>DOBEŠOVÁ, Věra, </a:t>
            </a:r>
            <a:r>
              <a:rPr lang="cs-CZ" err="1" smtClean="0"/>
              <a:t>FIALOVÁ</a:t>
            </a:r>
            <a:r>
              <a:rPr lang="cs-CZ" smtClean="0"/>
              <a:t>, Vladimíra</a:t>
            </a:r>
            <a:r>
              <a:rPr lang="cs-CZ" dirty="0" smtClean="0"/>
              <a:t>. </a:t>
            </a:r>
            <a:r>
              <a:rPr lang="cs-CZ" i="1" dirty="0" smtClean="0"/>
              <a:t>Průvodce </a:t>
            </a:r>
            <a:r>
              <a:rPr lang="cs-CZ" i="1" dirty="0"/>
              <a:t>českým jazykem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7538 – 019 - 5  </a:t>
            </a:r>
          </a:p>
          <a:p>
            <a:r>
              <a:rPr lang="cs-CZ" dirty="0"/>
              <a:t>SOCHROVÁ, Marie. </a:t>
            </a:r>
            <a:r>
              <a:rPr lang="cs-CZ" i="1" dirty="0"/>
              <a:t>Český jazyk v kostce pro střední školy</a:t>
            </a:r>
            <a:r>
              <a:rPr lang="cs-CZ" dirty="0"/>
              <a:t>. Havlíčkův Brod: Fragment, 2007,ISBN 978 – 253 – 0298 – 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7345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270</TotalTime>
  <Words>1378</Words>
  <Application>Microsoft Office PowerPoint</Application>
  <PresentationFormat>Předvádění na obrazovce (4:3)</PresentationFormat>
  <Paragraphs>222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Cesta</vt:lpstr>
      <vt:lpstr>Prezentace aplikace PowerPoint</vt:lpstr>
      <vt:lpstr>ANOTACE</vt:lpstr>
      <vt:lpstr>   TVAROSLOVÍ </vt:lpstr>
      <vt:lpstr>zájmena</vt:lpstr>
      <vt:lpstr>Druhy zájmen (podle významu)</vt:lpstr>
      <vt:lpstr>Druhy zájmen (podle významu)</vt:lpstr>
      <vt:lpstr>Druhy zájmen (podle významu)</vt:lpstr>
      <vt:lpstr>Druhy zájmen (podle významu)</vt:lpstr>
      <vt:lpstr>Druhy zájmen (vyjadřování rodu)</vt:lpstr>
      <vt:lpstr>Skloňování zájmen bezrodých</vt:lpstr>
      <vt:lpstr>Zájmeno se</vt:lpstr>
      <vt:lpstr>Rodová zájmena - Zájmenné skloňování </vt:lpstr>
      <vt:lpstr>Vzor ten A náš</vt:lpstr>
      <vt:lpstr>Vzor ten a náš</vt:lpstr>
      <vt:lpstr>Rodová zájmena – adjektivní skloňování</vt:lpstr>
      <vt:lpstr>Zájmeno můj</vt:lpstr>
      <vt:lpstr>Zájmeno můj</vt:lpstr>
      <vt:lpstr>ZÁPIS: ZÁJMENA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ZÁJMENA</dc:title>
  <dc:creator>UZIVATEL</dc:creator>
  <cp:lastModifiedBy>UZIVATEL</cp:lastModifiedBy>
  <cp:revision>38</cp:revision>
  <dcterms:created xsi:type="dcterms:W3CDTF">2012-10-16T15:40:19Z</dcterms:created>
  <dcterms:modified xsi:type="dcterms:W3CDTF">2013-05-03T07:03:55Z</dcterms:modified>
</cp:coreProperties>
</file>