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FF00"/>
    <a:srgbClr val="FF6600"/>
    <a:srgbClr val="CC6600"/>
    <a:srgbClr val="99FF33"/>
    <a:srgbClr val="663300"/>
    <a:srgbClr val="996633"/>
    <a:srgbClr val="996600"/>
    <a:srgbClr val="292929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F0242-6895-4A6A-809A-27DB99F2BA2C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C9E69D-9928-4635-8777-F892828BAB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71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C9E69D-9928-4635-8777-F892828BABC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470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D467F-1F8E-4B6D-B858-C32317AFAB2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EDB5B-7313-435B-99D9-23780935DD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0171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D467F-1F8E-4B6D-B858-C32317AFAB2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EDB5B-7313-435B-99D9-23780935DD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083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D467F-1F8E-4B6D-B858-C32317AFAB2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EDB5B-7313-435B-99D9-23780935DD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375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D467F-1F8E-4B6D-B858-C32317AFAB2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EDB5B-7313-435B-99D9-23780935DD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777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D467F-1F8E-4B6D-B858-C32317AFAB2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EDB5B-7313-435B-99D9-23780935DD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338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D467F-1F8E-4B6D-B858-C32317AFAB2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EDB5B-7313-435B-99D9-23780935DD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064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D467F-1F8E-4B6D-B858-C32317AFAB2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EDB5B-7313-435B-99D9-23780935DD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919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D467F-1F8E-4B6D-B858-C32317AFAB2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EDB5B-7313-435B-99D9-23780935DD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565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D467F-1F8E-4B6D-B858-C32317AFAB2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EDB5B-7313-435B-99D9-23780935DD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4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D467F-1F8E-4B6D-B858-C32317AFAB2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EDB5B-7313-435B-99D9-23780935DD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381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D467F-1F8E-4B6D-B858-C32317AFAB2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EDB5B-7313-435B-99D9-23780935DD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231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9D467F-1F8E-4B6D-B858-C32317AFAB2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4EDB5B-7313-435B-99D9-23780935DD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464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4YGjBHL-DZ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685800" y="476672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FF00"/>
                </a:solidFill>
                <a:latin typeface="Bradley Hand ITC" pitchFamily="66" charset="0"/>
              </a:rPr>
              <a:t>COLOURS</a:t>
            </a:r>
            <a:endParaRPr lang="cs-CZ" sz="9600" b="1" dirty="0">
              <a:solidFill>
                <a:srgbClr val="00FF00"/>
              </a:solidFill>
              <a:latin typeface="Bradley Hand ITC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79712" y="2348880"/>
            <a:ext cx="518457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Gabriola" pitchFamily="82" charset="0"/>
              </a:rPr>
              <a:t>Název školy: ZŠ Karla Klíče v Hostinném</a:t>
            </a:r>
          </a:p>
          <a:p>
            <a:r>
              <a:rPr lang="cs-CZ" sz="2800" b="1" dirty="0" smtClean="0">
                <a:latin typeface="Gabriola" pitchFamily="82" charset="0"/>
              </a:rPr>
              <a:t>Autor: </a:t>
            </a:r>
            <a:r>
              <a:rPr lang="cs-CZ" sz="2800" b="1" dirty="0" smtClean="0">
                <a:latin typeface="Gabriola" pitchFamily="82" charset="0"/>
              </a:rPr>
              <a:t>Mgr</a:t>
            </a:r>
            <a:r>
              <a:rPr lang="cs-CZ" sz="2800" b="1" dirty="0" smtClean="0">
                <a:latin typeface="Gabriola" pitchFamily="82" charset="0"/>
              </a:rPr>
              <a:t>. </a:t>
            </a:r>
            <a:r>
              <a:rPr lang="cs-CZ" sz="2800" b="1" dirty="0" smtClean="0">
                <a:latin typeface="Gabriola" pitchFamily="82" charset="0"/>
              </a:rPr>
              <a:t>Alena </a:t>
            </a:r>
            <a:r>
              <a:rPr lang="cs-CZ" sz="2800" b="1" dirty="0" smtClean="0">
                <a:latin typeface="Gabriola" pitchFamily="82" charset="0"/>
              </a:rPr>
              <a:t>Krátká</a:t>
            </a:r>
          </a:p>
          <a:p>
            <a:r>
              <a:rPr lang="cs-CZ" sz="2800" b="1" dirty="0" smtClean="0">
                <a:latin typeface="Gabriola" pitchFamily="82" charset="0"/>
              </a:rPr>
              <a:t>Název: VY_32_INOVACE_08_A_1_Colours</a:t>
            </a:r>
          </a:p>
          <a:p>
            <a:r>
              <a:rPr lang="cs-CZ" sz="2800" b="1" dirty="0" smtClean="0">
                <a:latin typeface="Gabriola" pitchFamily="82" charset="0"/>
              </a:rPr>
              <a:t>Téma: Angličtina – prezentace</a:t>
            </a:r>
          </a:p>
          <a:p>
            <a:r>
              <a:rPr lang="cs-CZ" sz="2800" b="1" dirty="0" smtClean="0">
                <a:latin typeface="Gabriola" pitchFamily="82" charset="0"/>
              </a:rPr>
              <a:t>Číslo projektu: CZ.1.07/1.4.00/21.21.2131</a:t>
            </a:r>
            <a:endParaRPr lang="cs-CZ" sz="2800" b="1" dirty="0">
              <a:latin typeface="Gabriola" pitchFamily="82" charset="0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65293"/>
            <a:ext cx="7587536" cy="147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8498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  <a:noFill/>
        </p:spPr>
        <p:txBody>
          <a:bodyPr>
            <a:noAutofit/>
          </a:bodyPr>
          <a:lstStyle/>
          <a:p>
            <a:r>
              <a:rPr lang="cs-CZ" b="1" dirty="0" err="1" smtClean="0">
                <a:solidFill>
                  <a:srgbClr val="FFC000"/>
                </a:solidFill>
                <a:latin typeface="Bradley Hand ITC" pitchFamily="66" charset="0"/>
              </a:rPr>
              <a:t>Complete</a:t>
            </a:r>
            <a:r>
              <a:rPr lang="cs-CZ" b="1" dirty="0" smtClean="0">
                <a:solidFill>
                  <a:srgbClr val="99CC00"/>
                </a:solidFill>
                <a:latin typeface="Bradley Hand ITC" pitchFamily="66" charset="0"/>
              </a:rPr>
              <a:t> </a:t>
            </a:r>
            <a:r>
              <a:rPr lang="cs-CZ" b="1" dirty="0" err="1" smtClean="0">
                <a:solidFill>
                  <a:srgbClr val="CC6600"/>
                </a:solidFill>
                <a:latin typeface="Bradley Hand ITC" pitchFamily="66" charset="0"/>
              </a:rPr>
              <a:t>the</a:t>
            </a:r>
            <a:r>
              <a:rPr lang="cs-CZ" b="1" dirty="0" smtClean="0">
                <a:solidFill>
                  <a:srgbClr val="99CC00"/>
                </a:solidFill>
                <a:latin typeface="Bradley Hand ITC" pitchFamily="66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Bradley Hand ITC" pitchFamily="66" charset="0"/>
              </a:rPr>
              <a:t>names</a:t>
            </a:r>
            <a:r>
              <a:rPr lang="cs-CZ" b="1" dirty="0" smtClean="0">
                <a:solidFill>
                  <a:srgbClr val="99CC00"/>
                </a:solidFill>
                <a:latin typeface="Bradley Hand ITC" pitchFamily="66" charset="0"/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  <a:latin typeface="Bradley Hand ITC" pitchFamily="66" charset="0"/>
              </a:rPr>
              <a:t>of</a:t>
            </a:r>
            <a:r>
              <a:rPr lang="cs-CZ" b="1" dirty="0" smtClean="0">
                <a:solidFill>
                  <a:srgbClr val="99CC00"/>
                </a:solidFill>
                <a:latin typeface="Bradley Hand ITC" pitchFamily="66" charset="0"/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  <a:latin typeface="Bradley Hand ITC" pitchFamily="66" charset="0"/>
              </a:rPr>
              <a:t>the</a:t>
            </a:r>
            <a:r>
              <a:rPr lang="cs-CZ" b="1" dirty="0" smtClean="0">
                <a:solidFill>
                  <a:srgbClr val="99CC00"/>
                </a:solidFill>
                <a:latin typeface="Bradley Hand ITC" pitchFamily="66" charset="0"/>
              </a:rPr>
              <a:t> </a:t>
            </a:r>
            <a:r>
              <a:rPr lang="cs-CZ" b="1" dirty="0" err="1" smtClean="0">
                <a:solidFill>
                  <a:srgbClr val="FF6600"/>
                </a:solidFill>
                <a:latin typeface="Bradley Hand ITC" pitchFamily="66" charset="0"/>
              </a:rPr>
              <a:t>colours</a:t>
            </a:r>
            <a:endParaRPr lang="cs-CZ" b="1" dirty="0">
              <a:solidFill>
                <a:srgbClr val="FF6600"/>
              </a:solidFill>
              <a:latin typeface="Bradley Hand ITC" pitchFamily="66" charset="0"/>
            </a:endParaRPr>
          </a:p>
        </p:txBody>
      </p:sp>
      <p:sp>
        <p:nvSpPr>
          <p:cNvPr id="6" name="Výbuch 1 5"/>
          <p:cNvSpPr/>
          <p:nvPr/>
        </p:nvSpPr>
        <p:spPr>
          <a:xfrm>
            <a:off x="444066" y="642303"/>
            <a:ext cx="1872208" cy="1656184"/>
          </a:xfrm>
          <a:prstGeom prst="irregularSeal1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2 6"/>
          <p:cNvSpPr/>
          <p:nvPr/>
        </p:nvSpPr>
        <p:spPr>
          <a:xfrm>
            <a:off x="2843808" y="700449"/>
            <a:ext cx="1728192" cy="1656184"/>
          </a:xfrm>
          <a:prstGeom prst="irregularSeal2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1 7"/>
          <p:cNvSpPr/>
          <p:nvPr/>
        </p:nvSpPr>
        <p:spPr>
          <a:xfrm>
            <a:off x="7596336" y="3104536"/>
            <a:ext cx="1130424" cy="1274440"/>
          </a:xfrm>
          <a:prstGeom prst="irregularSeal1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2 8"/>
          <p:cNvSpPr/>
          <p:nvPr/>
        </p:nvSpPr>
        <p:spPr>
          <a:xfrm>
            <a:off x="667963" y="4766788"/>
            <a:ext cx="1490464" cy="1512168"/>
          </a:xfrm>
          <a:prstGeom prst="irregularSeal2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1 9"/>
          <p:cNvSpPr/>
          <p:nvPr/>
        </p:nvSpPr>
        <p:spPr>
          <a:xfrm>
            <a:off x="444066" y="2665971"/>
            <a:ext cx="1512168" cy="1778496"/>
          </a:xfrm>
          <a:prstGeom prst="irregularSeal1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2 10"/>
          <p:cNvSpPr/>
          <p:nvPr/>
        </p:nvSpPr>
        <p:spPr>
          <a:xfrm>
            <a:off x="6627676" y="5229199"/>
            <a:ext cx="1379004" cy="1213323"/>
          </a:xfrm>
          <a:prstGeom prst="irregularSeal2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2 11"/>
          <p:cNvSpPr/>
          <p:nvPr/>
        </p:nvSpPr>
        <p:spPr>
          <a:xfrm>
            <a:off x="2720106" y="2832139"/>
            <a:ext cx="1922512" cy="1778496"/>
          </a:xfrm>
          <a:prstGeom prst="irregularSeal2">
            <a:avLst/>
          </a:prstGeom>
          <a:solidFill>
            <a:srgbClr val="66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2 12"/>
          <p:cNvSpPr/>
          <p:nvPr/>
        </p:nvSpPr>
        <p:spPr>
          <a:xfrm>
            <a:off x="5501616" y="569866"/>
            <a:ext cx="1130424" cy="1778496"/>
          </a:xfrm>
          <a:prstGeom prst="irregularSeal2">
            <a:avLst/>
          </a:prstGeom>
          <a:solidFill>
            <a:srgbClr val="99CC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ýbuch 1 13"/>
          <p:cNvSpPr/>
          <p:nvPr/>
        </p:nvSpPr>
        <p:spPr>
          <a:xfrm>
            <a:off x="4103928" y="5055198"/>
            <a:ext cx="1130424" cy="1333872"/>
          </a:xfrm>
          <a:prstGeom prst="irregularSeal1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buch 2 14"/>
          <p:cNvSpPr/>
          <p:nvPr/>
        </p:nvSpPr>
        <p:spPr>
          <a:xfrm>
            <a:off x="5535458" y="2665971"/>
            <a:ext cx="1152128" cy="1055416"/>
          </a:xfrm>
          <a:prstGeom prst="irregularSeal2">
            <a:avLst/>
          </a:prstGeom>
          <a:solidFill>
            <a:srgbClr val="FF66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83232" y="2113821"/>
            <a:ext cx="1503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radley Hand ITC" pitchFamily="66" charset="0"/>
              </a:rPr>
              <a:t>Y__ __ __ __ __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85410" y="2399932"/>
            <a:ext cx="1072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radley Hand ITC" pitchFamily="66" charset="0"/>
              </a:rPr>
              <a:t>B __ __ __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15047" y="2303230"/>
            <a:ext cx="1303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radley Hand ITC" pitchFamily="66" charset="0"/>
              </a:rPr>
              <a:t>__ __ E __ __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3232" y="4378976"/>
            <a:ext cx="1576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radley Hand ITC" pitchFamily="66" charset="0"/>
              </a:rPr>
              <a:t>__ U __ __ __ __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855315" y="4685866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radley Hand ITC" pitchFamily="66" charset="0"/>
              </a:rPr>
              <a:t>__ __ O __ __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55627" y="3824167"/>
            <a:ext cx="1204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 __ __ </a:t>
            </a:r>
            <a:r>
              <a:rPr lang="cs-CZ" dirty="0" smtClean="0">
                <a:latin typeface="Bradley Hand ITC" pitchFamily="66" charset="0"/>
              </a:rPr>
              <a:t>K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006680" y="4563642"/>
            <a:ext cx="982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 __ __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7963" y="6442522"/>
            <a:ext cx="1345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 </a:t>
            </a:r>
            <a:r>
              <a:rPr lang="cs-CZ" dirty="0" smtClean="0">
                <a:latin typeface="Bradley Hand ITC" pitchFamily="66" charset="0"/>
              </a:rPr>
              <a:t>L __ __ __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149927" y="6442522"/>
            <a:ext cx="1585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radley Hand ITC" pitchFamily="66" charset="0"/>
              </a:rPr>
              <a:t>__ __ __ N __ __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579687" y="6313615"/>
            <a:ext cx="1417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 __ __ </a:t>
            </a:r>
            <a:r>
              <a:rPr lang="cs-CZ" dirty="0" smtClean="0">
                <a:latin typeface="Bradley Hand ITC" pitchFamily="66" charset="0"/>
              </a:rPr>
              <a:t>T __</a:t>
            </a:r>
            <a:endParaRPr lang="cs-CZ" dirty="0"/>
          </a:p>
        </p:txBody>
      </p:sp>
      <p:sp>
        <p:nvSpPr>
          <p:cNvPr id="1042" name="Výbuch 2 1041"/>
          <p:cNvSpPr/>
          <p:nvPr/>
        </p:nvSpPr>
        <p:spPr>
          <a:xfrm>
            <a:off x="7496176" y="700449"/>
            <a:ext cx="1230584" cy="1221805"/>
          </a:xfrm>
          <a:prstGeom prst="irregularSeal2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3" name="TextovéPole 1042"/>
          <p:cNvSpPr txBox="1"/>
          <p:nvPr/>
        </p:nvSpPr>
        <p:spPr>
          <a:xfrm>
            <a:off x="7596336" y="2171967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 </a:t>
            </a:r>
            <a:r>
              <a:rPr lang="cs-CZ" dirty="0" smtClean="0">
                <a:latin typeface="Bradley Hand ITC" pitchFamily="66" charset="0"/>
              </a:rPr>
              <a:t>R __ __</a:t>
            </a:r>
            <a:endParaRPr lang="cs-CZ" dirty="0"/>
          </a:p>
        </p:txBody>
      </p:sp>
      <p:pic>
        <p:nvPicPr>
          <p:cNvPr id="104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363" y="26506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661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0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4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rgbClr val="CCFF99"/>
          </a:solidFill>
        </p:spPr>
        <p:txBody>
          <a:bodyPr>
            <a:noAutofit/>
          </a:bodyPr>
          <a:lstStyle/>
          <a:p>
            <a:r>
              <a:rPr lang="cs-CZ" sz="5400" b="1" dirty="0" err="1" smtClean="0">
                <a:solidFill>
                  <a:srgbClr val="00B0F0"/>
                </a:solidFill>
                <a:latin typeface="Bradley Hand ITC" pitchFamily="66" charset="0"/>
              </a:rPr>
              <a:t>Sha</a:t>
            </a:r>
            <a:r>
              <a:rPr lang="cs-CZ" sz="5400" b="1" dirty="0" err="1" smtClean="0">
                <a:solidFill>
                  <a:srgbClr val="002060"/>
                </a:solidFill>
                <a:latin typeface="Bradley Hand ITC" pitchFamily="66" charset="0"/>
              </a:rPr>
              <a:t>des</a:t>
            </a:r>
            <a:r>
              <a:rPr lang="cs-CZ" sz="5400" b="1" dirty="0" smtClean="0">
                <a:solidFill>
                  <a:srgbClr val="002060"/>
                </a:solidFill>
                <a:latin typeface="Bradley Hand ITC" pitchFamily="66" charset="0"/>
              </a:rPr>
              <a:t> </a:t>
            </a:r>
            <a:r>
              <a:rPr lang="cs-CZ" sz="5400" b="1" dirty="0" err="1" smtClean="0">
                <a:solidFill>
                  <a:srgbClr val="99CC00"/>
                </a:solidFill>
                <a:latin typeface="Bradley Hand ITC" pitchFamily="66" charset="0"/>
              </a:rPr>
              <a:t>of</a:t>
            </a:r>
            <a:r>
              <a:rPr lang="cs-CZ" sz="5400" b="1" dirty="0" smtClean="0">
                <a:latin typeface="Bradley Hand ITC" pitchFamily="66" charset="0"/>
              </a:rPr>
              <a:t> </a:t>
            </a:r>
            <a:r>
              <a:rPr lang="cs-CZ" sz="5400" b="1" dirty="0" err="1" smtClean="0">
                <a:solidFill>
                  <a:srgbClr val="003300"/>
                </a:solidFill>
                <a:latin typeface="Bradley Hand ITC" pitchFamily="66" charset="0"/>
              </a:rPr>
              <a:t>the</a:t>
            </a:r>
            <a:r>
              <a:rPr lang="cs-CZ" sz="5400" b="1" dirty="0" smtClean="0">
                <a:latin typeface="Bradley Hand ITC" pitchFamily="66" charset="0"/>
              </a:rPr>
              <a:t> </a:t>
            </a:r>
            <a:r>
              <a:rPr lang="cs-CZ" sz="5400" b="1" dirty="0" err="1" smtClean="0">
                <a:solidFill>
                  <a:srgbClr val="FF0000"/>
                </a:solidFill>
                <a:latin typeface="Bradley Hand ITC" pitchFamily="66" charset="0"/>
              </a:rPr>
              <a:t>co</a:t>
            </a:r>
            <a:r>
              <a:rPr lang="cs-CZ" sz="5400" b="1" dirty="0" err="1" smtClean="0">
                <a:solidFill>
                  <a:srgbClr val="CC0000"/>
                </a:solidFill>
                <a:latin typeface="Bradley Hand ITC" pitchFamily="66" charset="0"/>
              </a:rPr>
              <a:t>lours</a:t>
            </a:r>
            <a:endParaRPr lang="cs-CZ" sz="5400" b="1" dirty="0">
              <a:solidFill>
                <a:srgbClr val="CC0000"/>
              </a:solidFill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9695"/>
            <a:ext cx="9144000" cy="5428305"/>
          </a:xfrm>
          <a:solidFill>
            <a:srgbClr val="CCFF99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                                                                    </a:t>
            </a:r>
            <a:endParaRPr lang="cs-CZ" sz="1600" dirty="0"/>
          </a:p>
        </p:txBody>
      </p:sp>
      <p:sp>
        <p:nvSpPr>
          <p:cNvPr id="5" name="Výbuch 2 4"/>
          <p:cNvSpPr/>
          <p:nvPr/>
        </p:nvSpPr>
        <p:spPr>
          <a:xfrm>
            <a:off x="1017333" y="2520770"/>
            <a:ext cx="914400" cy="914400"/>
          </a:xfrm>
          <a:prstGeom prst="irregularSeal2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2 5"/>
          <p:cNvSpPr/>
          <p:nvPr/>
        </p:nvSpPr>
        <p:spPr>
          <a:xfrm>
            <a:off x="3955198" y="2614690"/>
            <a:ext cx="914400" cy="914400"/>
          </a:xfrm>
          <a:prstGeom prst="irregularSeal2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2 6"/>
          <p:cNvSpPr/>
          <p:nvPr/>
        </p:nvSpPr>
        <p:spPr>
          <a:xfrm>
            <a:off x="961176" y="3604756"/>
            <a:ext cx="914400" cy="914400"/>
          </a:xfrm>
          <a:prstGeom prst="irregularSeal2">
            <a:avLst/>
          </a:prstGeom>
          <a:solidFill>
            <a:srgbClr val="99CC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1 7"/>
          <p:cNvSpPr/>
          <p:nvPr/>
        </p:nvSpPr>
        <p:spPr>
          <a:xfrm>
            <a:off x="3930057" y="3687368"/>
            <a:ext cx="914400" cy="914400"/>
          </a:xfrm>
          <a:prstGeom prst="irregularSeal1">
            <a:avLst/>
          </a:prstGeom>
          <a:solidFill>
            <a:srgbClr val="00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2 8"/>
          <p:cNvSpPr/>
          <p:nvPr/>
        </p:nvSpPr>
        <p:spPr>
          <a:xfrm>
            <a:off x="982685" y="4664550"/>
            <a:ext cx="914400" cy="914400"/>
          </a:xfrm>
          <a:prstGeom prst="irregularSeal2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2 9"/>
          <p:cNvSpPr/>
          <p:nvPr/>
        </p:nvSpPr>
        <p:spPr>
          <a:xfrm>
            <a:off x="3955198" y="4692128"/>
            <a:ext cx="914400" cy="914400"/>
          </a:xfrm>
          <a:prstGeom prst="irregularSeal2">
            <a:avLst/>
          </a:prstGeom>
          <a:solidFill>
            <a:srgbClr val="CC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902745" y="963783"/>
            <a:ext cx="920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>
                <a:latin typeface="Bradley Hand ITC" pitchFamily="66" charset="0"/>
              </a:rPr>
              <a:t>light</a:t>
            </a:r>
            <a:endParaRPr lang="cs-CZ" sz="2800" b="1" u="sng" dirty="0">
              <a:latin typeface="Bradley Hand ITC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06608" y="977633"/>
            <a:ext cx="1015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err="1" smtClean="0">
                <a:latin typeface="Bradley Hand ITC" pitchFamily="66" charset="0"/>
              </a:rPr>
              <a:t>dark</a:t>
            </a:r>
            <a:endParaRPr lang="cs-CZ" sz="3200" b="1" u="sng" dirty="0">
              <a:latin typeface="Bradley Hand ITC" pitchFamily="66" charset="0"/>
            </a:endParaRPr>
          </a:p>
        </p:txBody>
      </p:sp>
      <p:sp>
        <p:nvSpPr>
          <p:cNvPr id="14" name="Výbuch 2 13"/>
          <p:cNvSpPr/>
          <p:nvPr/>
        </p:nvSpPr>
        <p:spPr>
          <a:xfrm>
            <a:off x="914247" y="5819634"/>
            <a:ext cx="914400" cy="914400"/>
          </a:xfrm>
          <a:prstGeom prst="irregularSeal2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buch 2 14"/>
          <p:cNvSpPr/>
          <p:nvPr/>
        </p:nvSpPr>
        <p:spPr>
          <a:xfrm>
            <a:off x="3959554" y="5854039"/>
            <a:ext cx="914400" cy="914400"/>
          </a:xfrm>
          <a:prstGeom prst="irregularSeal2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976311" y="4860140"/>
            <a:ext cx="11641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Bradley Hand ITC" pitchFamily="66" charset="0"/>
              </a:rPr>
              <a:t>Brown</a:t>
            </a:r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36723" y="2909350"/>
            <a:ext cx="776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Bradley Hand ITC" pitchFamily="66" charset="0"/>
              </a:rPr>
              <a:t>Red</a:t>
            </a:r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07422" y="350270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92153" y="3995936"/>
            <a:ext cx="9396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Bradley Hand ITC" pitchFamily="66" charset="0"/>
              </a:rPr>
              <a:t>Grey</a:t>
            </a:r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386039" y="1912756"/>
            <a:ext cx="10599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Bradley Hand ITC" pitchFamily="66" charset="0"/>
              </a:rPr>
              <a:t>Green</a:t>
            </a:r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042181" y="5819634"/>
            <a:ext cx="865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Bradley Hand ITC" pitchFamily="66" charset="0"/>
              </a:rPr>
              <a:t>Blue</a:t>
            </a:r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24" name="Výbuch 2 23"/>
          <p:cNvSpPr/>
          <p:nvPr/>
        </p:nvSpPr>
        <p:spPr>
          <a:xfrm>
            <a:off x="961176" y="1487003"/>
            <a:ext cx="914400" cy="945277"/>
          </a:xfrm>
          <a:prstGeom prst="irregularSeal2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buch 2 24"/>
          <p:cNvSpPr/>
          <p:nvPr/>
        </p:nvSpPr>
        <p:spPr>
          <a:xfrm>
            <a:off x="4007229" y="1502441"/>
            <a:ext cx="914400" cy="914400"/>
          </a:xfrm>
          <a:prstGeom prst="irregularSeal2">
            <a:avLst/>
          </a:prstGeom>
          <a:solidFill>
            <a:srgbClr val="66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9368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F7F7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F7F7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7480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7480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rgbClr val="CCFF99"/>
          </a:solidFill>
        </p:spPr>
        <p:txBody>
          <a:bodyPr>
            <a:normAutofit/>
          </a:bodyPr>
          <a:lstStyle/>
          <a:p>
            <a:r>
              <a:rPr lang="cs-CZ" sz="5400" b="1" dirty="0" err="1" smtClean="0">
                <a:solidFill>
                  <a:srgbClr val="FF0000"/>
                </a:solidFill>
                <a:latin typeface="Bradley Hand ITC" pitchFamily="66" charset="0"/>
              </a:rPr>
              <a:t>Touch</a:t>
            </a:r>
            <a:r>
              <a:rPr lang="cs-CZ" sz="5400" b="1" dirty="0" smtClean="0">
                <a:latin typeface="Bradley Hand ITC" pitchFamily="66" charset="0"/>
              </a:rPr>
              <a:t> </a:t>
            </a:r>
            <a:r>
              <a:rPr lang="cs-CZ" sz="5400" b="1" dirty="0" err="1" smtClean="0">
                <a:solidFill>
                  <a:srgbClr val="FFC000"/>
                </a:solidFill>
                <a:latin typeface="Bradley Hand ITC" pitchFamily="66" charset="0"/>
              </a:rPr>
              <a:t>the</a:t>
            </a:r>
            <a:r>
              <a:rPr lang="cs-CZ" sz="5400" b="1" dirty="0" smtClean="0">
                <a:latin typeface="Bradley Hand ITC" pitchFamily="66" charset="0"/>
              </a:rPr>
              <a:t> </a:t>
            </a:r>
            <a:r>
              <a:rPr lang="cs-CZ" sz="5400" b="1" dirty="0" err="1" smtClean="0">
                <a:solidFill>
                  <a:srgbClr val="00B0F0"/>
                </a:solidFill>
                <a:latin typeface="Bradley Hand ITC" pitchFamily="66" charset="0"/>
              </a:rPr>
              <a:t>smiley</a:t>
            </a:r>
            <a:endParaRPr lang="cs-CZ" sz="5400" b="1" dirty="0">
              <a:solidFill>
                <a:srgbClr val="00B0F0"/>
              </a:solidFill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  <a:solidFill>
            <a:srgbClr val="CCFF99"/>
          </a:solidFill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899592" y="2420888"/>
            <a:ext cx="914400" cy="9144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292080" y="3140968"/>
            <a:ext cx="914400" cy="914400"/>
          </a:xfrm>
          <a:prstGeom prst="smileyFace">
            <a:avLst/>
          </a:prstGeom>
          <a:solidFill>
            <a:srgbClr val="00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2627784" y="2878088"/>
            <a:ext cx="914400" cy="914400"/>
          </a:xfrm>
          <a:prstGeom prst="smileyFace">
            <a:avLst/>
          </a:prstGeom>
          <a:solidFill>
            <a:srgbClr val="99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588224" y="2420888"/>
            <a:ext cx="914400" cy="914400"/>
          </a:xfrm>
          <a:prstGeom prst="smileyFace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1043608" y="5517232"/>
            <a:ext cx="914400" cy="914400"/>
          </a:xfrm>
          <a:prstGeom prst="smileyFace">
            <a:avLst/>
          </a:prstGeom>
          <a:solidFill>
            <a:srgbClr val="29292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067944" y="1988840"/>
            <a:ext cx="914400" cy="914400"/>
          </a:xfrm>
          <a:prstGeom prst="smileyFace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4538158" y="4546848"/>
            <a:ext cx="914400" cy="914400"/>
          </a:xfrm>
          <a:prstGeom prst="smileyFac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>
            <a:hlinkClick r:id="rId2"/>
          </p:cNvPr>
          <p:cNvSpPr/>
          <p:nvPr/>
        </p:nvSpPr>
        <p:spPr>
          <a:xfrm>
            <a:off x="7884368" y="5157192"/>
            <a:ext cx="914400" cy="914400"/>
          </a:xfrm>
          <a:prstGeom prst="smileyFac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3530007" y="5423540"/>
            <a:ext cx="914400" cy="914400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5452558" y="1528591"/>
            <a:ext cx="914400" cy="914400"/>
          </a:xfrm>
          <a:prstGeom prst="smileyFac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6206480" y="5301208"/>
            <a:ext cx="914400" cy="914400"/>
          </a:xfrm>
          <a:prstGeom prst="smileyFace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1958008" y="1506488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7884368" y="1988840"/>
            <a:ext cx="914400" cy="914400"/>
          </a:xfrm>
          <a:prstGeom prst="smileyFace">
            <a:avLst/>
          </a:prstGeom>
          <a:solidFill>
            <a:srgbClr val="66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755576" y="4386370"/>
            <a:ext cx="914400" cy="914400"/>
          </a:xfrm>
          <a:prstGeom prst="smileyFace">
            <a:avLst/>
          </a:prstGeom>
          <a:solidFill>
            <a:srgbClr val="9966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876256" y="4149080"/>
            <a:ext cx="914400" cy="914400"/>
          </a:xfrm>
          <a:prstGeom prst="smileyFace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2627784" y="4267545"/>
            <a:ext cx="914400" cy="914400"/>
          </a:xfrm>
          <a:prstGeom prst="smileyFac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270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95148"/>
          </a:xfrm>
          <a:solidFill>
            <a:srgbClr val="CCFF99"/>
          </a:solidFill>
        </p:spPr>
        <p:txBody>
          <a:bodyPr>
            <a:normAutofit/>
          </a:bodyPr>
          <a:lstStyle/>
          <a:p>
            <a:r>
              <a:rPr lang="cs-CZ" sz="5400" b="1" dirty="0" err="1" smtClean="0">
                <a:solidFill>
                  <a:srgbClr val="FF6600"/>
                </a:solidFill>
                <a:latin typeface="Bradley Hand ITC" pitchFamily="66" charset="0"/>
              </a:rPr>
              <a:t>Ask</a:t>
            </a:r>
            <a:r>
              <a:rPr lang="cs-CZ" sz="5400" b="1" dirty="0" smtClean="0">
                <a:solidFill>
                  <a:srgbClr val="FF6600"/>
                </a:solidFill>
                <a:latin typeface="Bradley Hand ITC" pitchFamily="66" charset="0"/>
              </a:rPr>
              <a:t> </a:t>
            </a:r>
            <a:r>
              <a:rPr lang="cs-CZ" sz="5400" b="1" dirty="0" err="1" smtClean="0">
                <a:solidFill>
                  <a:srgbClr val="7030A0"/>
                </a:solidFill>
                <a:latin typeface="Bradley Hand ITC" pitchFamily="66" charset="0"/>
              </a:rPr>
              <a:t>your</a:t>
            </a:r>
            <a:r>
              <a:rPr lang="cs-CZ" sz="5400" b="1" dirty="0" smtClean="0">
                <a:latin typeface="Bradley Hand ITC" pitchFamily="66" charset="0"/>
              </a:rPr>
              <a:t> </a:t>
            </a:r>
            <a:r>
              <a:rPr lang="cs-CZ" sz="5400" b="1" dirty="0" err="1" smtClean="0">
                <a:solidFill>
                  <a:srgbClr val="FFC000"/>
                </a:solidFill>
                <a:latin typeface="Bradley Hand ITC" pitchFamily="66" charset="0"/>
              </a:rPr>
              <a:t>friends</a:t>
            </a:r>
            <a:endParaRPr lang="cs-CZ" sz="5400" b="1" dirty="0">
              <a:solidFill>
                <a:srgbClr val="FFC000"/>
              </a:solidFill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  <a:solidFill>
            <a:srgbClr val="CCFF99"/>
          </a:solidFill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8508" y="1700808"/>
            <a:ext cx="1745492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70" y="4077072"/>
            <a:ext cx="1745492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ývojový diagram: paměť se sekvenčním přístupem 3"/>
          <p:cNvSpPr/>
          <p:nvPr/>
        </p:nvSpPr>
        <p:spPr>
          <a:xfrm>
            <a:off x="3563888" y="1268760"/>
            <a:ext cx="3815547" cy="2154580"/>
          </a:xfrm>
          <a:prstGeom prst="flowChartMagneticTape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err="1" smtClean="0">
                <a:solidFill>
                  <a:srgbClr val="0070C0"/>
                </a:solidFill>
                <a:latin typeface="Bradley Hand ITC" pitchFamily="66" charset="0"/>
              </a:rPr>
              <a:t>What</a:t>
            </a:r>
            <a:r>
              <a:rPr lang="cs-CZ" sz="32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Bradley Hand ITC" pitchFamily="66" charset="0"/>
              </a:rPr>
              <a:t>is</a:t>
            </a:r>
            <a:r>
              <a:rPr lang="cs-CZ" sz="32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Bradley Hand ITC" pitchFamily="66" charset="0"/>
              </a:rPr>
              <a:t>your</a:t>
            </a:r>
            <a:r>
              <a:rPr lang="cs-CZ" sz="32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Bradley Hand ITC" pitchFamily="66" charset="0"/>
              </a:rPr>
              <a:t>favourite</a:t>
            </a:r>
            <a:r>
              <a:rPr lang="cs-CZ" sz="32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Bradley Hand ITC" pitchFamily="66" charset="0"/>
              </a:rPr>
              <a:t>colour</a:t>
            </a:r>
            <a:r>
              <a:rPr lang="cs-CZ" sz="3200" b="1" dirty="0" smtClean="0">
                <a:solidFill>
                  <a:srgbClr val="0070C0"/>
                </a:solidFill>
                <a:latin typeface="Bradley Hand ITC" pitchFamily="66" charset="0"/>
              </a:rPr>
              <a:t>?</a:t>
            </a:r>
          </a:p>
        </p:txBody>
      </p:sp>
      <p:sp>
        <p:nvSpPr>
          <p:cNvPr id="5" name="Vývojový diagram: paměť se sekvenčním přístupem 4"/>
          <p:cNvSpPr/>
          <p:nvPr/>
        </p:nvSpPr>
        <p:spPr>
          <a:xfrm flipH="1">
            <a:off x="2056862" y="3423340"/>
            <a:ext cx="4387346" cy="2233296"/>
          </a:xfrm>
          <a:prstGeom prst="flowChartMagneticTap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rgbClr val="FF0000"/>
                </a:solidFill>
                <a:latin typeface="Bradley Hand ITC" pitchFamily="66" charset="0"/>
              </a:rPr>
              <a:t>My </a:t>
            </a:r>
            <a:r>
              <a:rPr lang="cs-CZ" sz="3200" b="1" dirty="0" err="1" smtClean="0">
                <a:solidFill>
                  <a:srgbClr val="FF0000"/>
                </a:solidFill>
                <a:latin typeface="Bradley Hand ITC" pitchFamily="66" charset="0"/>
              </a:rPr>
              <a:t>favourite</a:t>
            </a:r>
            <a:r>
              <a:rPr lang="cs-CZ" sz="3200" b="1" dirty="0" smtClean="0">
                <a:solidFill>
                  <a:srgbClr val="FF0000"/>
                </a:solidFill>
                <a:latin typeface="Bradley Hand ITC" pitchFamily="66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Bradley Hand ITC" pitchFamily="66" charset="0"/>
              </a:rPr>
              <a:t>colour</a:t>
            </a:r>
            <a:r>
              <a:rPr lang="cs-CZ" sz="3200" b="1" dirty="0" smtClean="0">
                <a:solidFill>
                  <a:srgbClr val="FF0000"/>
                </a:solidFill>
                <a:latin typeface="Bradley Hand ITC" pitchFamily="66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Bradley Hand ITC" pitchFamily="66" charset="0"/>
              </a:rPr>
              <a:t>is</a:t>
            </a:r>
            <a:r>
              <a:rPr lang="cs-CZ" sz="3200" b="1" dirty="0">
                <a:solidFill>
                  <a:srgbClr val="FF0000"/>
                </a:solidFill>
                <a:latin typeface="Bradley Hand ITC" pitchFamily="66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Bradley Hand ITC" pitchFamily="66" charset="0"/>
              </a:rPr>
              <a:t>purple</a:t>
            </a:r>
            <a:r>
              <a:rPr lang="cs-CZ" sz="3200" b="1" dirty="0" smtClean="0">
                <a:solidFill>
                  <a:srgbClr val="FF0000"/>
                </a:solidFill>
                <a:latin typeface="Bradley Hand ITC" pitchFamily="66" charset="0"/>
              </a:rPr>
              <a:t>.</a:t>
            </a:r>
            <a:endParaRPr lang="cs-CZ" sz="3200" b="1" dirty="0">
              <a:solidFill>
                <a:srgbClr val="FF0000"/>
              </a:solidFill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3817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Bradley Hand ITC" pitchFamily="66" charset="0"/>
              </a:rPr>
              <a:t>Anotace</a:t>
            </a:r>
            <a:endParaRPr lang="cs-CZ" sz="5400" b="1" dirty="0">
              <a:latin typeface="Bradley Hand ITC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latin typeface="Bradley Hand ITC" pitchFamily="66" charset="0"/>
              </a:rPr>
              <a:t>	</a:t>
            </a:r>
            <a:r>
              <a:rPr lang="cs-CZ" sz="2800" dirty="0" smtClean="0">
                <a:latin typeface="Gabriola" pitchFamily="82" charset="0"/>
              </a:rPr>
              <a:t>Tato prezentace je určena pro žáky 4.ročníku (resp. 3. ročníku) základních škol. Žáci si procvičí psanou i mluvenou podobu názvů barev. Naučí se pojmenovat odstíny barev – světlý, tmavý. Procvičí si konverzaci o oblíbených barvách.</a:t>
            </a:r>
          </a:p>
          <a:p>
            <a:pPr marL="0" indent="0">
              <a:buNone/>
            </a:pPr>
            <a:r>
              <a:rPr lang="cs-CZ" sz="2800" dirty="0" smtClean="0">
                <a:latin typeface="Gabriola" pitchFamily="82" charset="0"/>
              </a:rPr>
              <a:t>Na 4. snímku si procvičují rychlé rozpoznávání barev i jejich odstínů (žák se co nejrychleji dotýká barev učitelem určených). Pod bílým </a:t>
            </a:r>
            <a:r>
              <a:rPr lang="cs-CZ" sz="2800" dirty="0" err="1" smtClean="0">
                <a:latin typeface="Gabriola" pitchFamily="82" charset="0"/>
              </a:rPr>
              <a:t>smajlíkem</a:t>
            </a:r>
            <a:r>
              <a:rPr lang="cs-CZ" sz="2800" dirty="0" smtClean="0">
                <a:latin typeface="Gabriola" pitchFamily="82" charset="0"/>
              </a:rPr>
              <a:t> je pak uložen hypertextový odkaz na dětskou anglickou písničku o barvách.</a:t>
            </a:r>
            <a:endParaRPr lang="cs-CZ" sz="5400" dirty="0" smtClean="0">
              <a:latin typeface="Gabriola" pitchFamily="82" charset="0"/>
            </a:endParaRPr>
          </a:p>
          <a:p>
            <a:pPr marL="0" indent="0" algn="ctr">
              <a:buNone/>
            </a:pPr>
            <a:r>
              <a:rPr lang="cs-CZ" sz="5400" b="1" dirty="0" smtClean="0">
                <a:latin typeface="Bradley Hand ITC" pitchFamily="66" charset="0"/>
              </a:rPr>
              <a:t>Použité zdroje</a:t>
            </a:r>
          </a:p>
          <a:p>
            <a:pPr marL="0" indent="0">
              <a:buNone/>
            </a:pPr>
            <a:r>
              <a:rPr lang="cs-CZ" sz="3000" dirty="0" smtClean="0">
                <a:latin typeface="Gabriola" pitchFamily="82" charset="0"/>
              </a:rPr>
              <a:t>Veškeré použité obrázky jsou dostupné </a:t>
            </a:r>
            <a:r>
              <a:rPr lang="cs-CZ" sz="3000" dirty="0">
                <a:latin typeface="Gabriola" pitchFamily="82" charset="0"/>
              </a:rPr>
              <a:t> </a:t>
            </a:r>
            <a:r>
              <a:rPr lang="cs-CZ" sz="3000" dirty="0" smtClean="0">
                <a:latin typeface="Gabriola" pitchFamily="82" charset="0"/>
              </a:rPr>
              <a:t>z http://office.microsoft.com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925184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8573823"/>
              </p:ext>
            </p:extLst>
          </p:nvPr>
        </p:nvGraphicFramePr>
        <p:xfrm>
          <a:off x="457200" y="1600200"/>
          <a:ext cx="8229600" cy="3719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</a:t>
                      </a:r>
                      <a:r>
                        <a:rPr lang="cs-CZ" dirty="0" smtClean="0"/>
                        <a:t>Krátká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6.1. 2013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   7.1. 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4. 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Cizí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Angličtina</a:t>
                      </a:r>
                      <a:r>
                        <a:rPr lang="cs-CZ" baseline="0" dirty="0" smtClean="0"/>
                        <a:t> - 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Colours</a:t>
                      </a:r>
                      <a:endParaRPr lang="cs-CZ" dirty="0"/>
                    </a:p>
                  </a:txBody>
                  <a:tcPr/>
                </a:tc>
              </a:tr>
              <a:tr h="75308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Colours</a:t>
                      </a:r>
                      <a:r>
                        <a:rPr lang="cs-CZ" dirty="0" smtClean="0"/>
                        <a:t>: </a:t>
                      </a:r>
                      <a:r>
                        <a:rPr lang="cs-CZ" dirty="0" err="1" smtClean="0"/>
                        <a:t>red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yellow</a:t>
                      </a:r>
                      <a:r>
                        <a:rPr lang="cs-CZ" baseline="0" dirty="0" smtClean="0"/>
                        <a:t>, green… 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dark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light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favourite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colour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3545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1379</TotalTime>
  <Words>183</Words>
  <Application>Microsoft Office PowerPoint</Application>
  <PresentationFormat>Předvádění na obrazovce (4:3)</PresentationFormat>
  <Paragraphs>54</Paragraphs>
  <Slides>7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COLOURS</vt:lpstr>
      <vt:lpstr>Complete the names of the colours</vt:lpstr>
      <vt:lpstr>Shades of the colours</vt:lpstr>
      <vt:lpstr>Touch the smiley</vt:lpstr>
      <vt:lpstr>Ask your friends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Colours</dc:title>
  <dc:creator>Alena Pavolková</dc:creator>
  <cp:lastModifiedBy>Alena Pavolková</cp:lastModifiedBy>
  <cp:revision>27</cp:revision>
  <dcterms:created xsi:type="dcterms:W3CDTF">2013-08-23T10:39:40Z</dcterms:created>
  <dcterms:modified xsi:type="dcterms:W3CDTF">2013-08-26T14:49:32Z</dcterms:modified>
</cp:coreProperties>
</file>