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6" r:id="rId8"/>
    <p:sldId id="265" r:id="rId9"/>
    <p:sldId id="262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A3E5A7-F784-42E5-A525-8C6536D08B5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01A4D9-A0E5-4C34-BC54-3864FC017A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28520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276600" y="2708275"/>
            <a:ext cx="514326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TVAROSLOVÍ 9 –slovesa –slovesný způsob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19475" y="4005263"/>
            <a:ext cx="139672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18382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</a:t>
            </a:r>
            <a:r>
              <a:rPr lang="cs-CZ" dirty="0"/>
              <a:t> se budeme zabývat tvořením tvarů slov, slovními druhy, jejich tříděním a mluvnickými kategoriemi. Učivo má rozšířit znalosti, které žáci získali v ZŠ a je určeno     pro žáky 2. ročníku učebních oborů SOU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Tato prezentace je zaměřena na slovesný způsob, </a:t>
            </a:r>
            <a:r>
              <a:rPr lang="cs-CZ" smtClean="0"/>
              <a:t>a to způsob </a:t>
            </a:r>
            <a:r>
              <a:rPr lang="cs-CZ" dirty="0" smtClean="0"/>
              <a:t>oznamovací, rozkazovací a podmiňovací a jejich tvoření.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182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TVAROSLOVÍ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78904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MLUVNICKÉ KATEGORIE SLOVESNÉ – SLOVESNÝ ZPŮSOB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5563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ZPŮSOB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hodnotí vztah mluvčího ke sdělované skutečnosti</a:t>
            </a:r>
          </a:p>
          <a:p>
            <a:r>
              <a:rPr lang="cs-CZ" dirty="0" smtClean="0"/>
              <a:t>slovesa mají trojí způsob: oznamovací, rozkazovací a podmiňovací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7870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Oznamovací způsob (indikativ)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dirty="0" smtClean="0"/>
              <a:t>slovesem v oznamovacím způsobu něco oznamujeme</a:t>
            </a:r>
          </a:p>
          <a:p>
            <a:r>
              <a:rPr lang="cs-CZ" sz="3400" dirty="0" smtClean="0"/>
              <a:t>vyjadřuje děj reálný v přítomnosti, minulosti a v budoucnosti: </a:t>
            </a:r>
          </a:p>
          <a:p>
            <a:pPr marL="0" indent="0">
              <a:buNone/>
            </a:pPr>
            <a:r>
              <a:rPr lang="cs-CZ" sz="3400" dirty="0" smtClean="0"/>
              <a:t>	čas přítomný je vyjádřen tvarem přítomným, např. nesu, 	kreslím, pracuji;</a:t>
            </a:r>
          </a:p>
          <a:p>
            <a:pPr marL="0" indent="0">
              <a:buNone/>
            </a:pPr>
            <a:r>
              <a:rPr lang="cs-CZ" sz="3400" dirty="0" smtClean="0"/>
              <a:t>	čas minulý je složen z příčestí minulého významového 	slovesa a přítomného času pomocného slovesa být, 	např. nesl jsem, kreslil jsem, pracoval jsem;</a:t>
            </a:r>
          </a:p>
          <a:p>
            <a:pPr marL="0" indent="0">
              <a:buNone/>
            </a:pPr>
            <a:r>
              <a:rPr lang="cs-CZ" sz="3400" dirty="0" smtClean="0"/>
              <a:t>	čas budoucí se vyjadřuje: </a:t>
            </a:r>
          </a:p>
          <a:p>
            <a:pPr marL="0" indent="0">
              <a:buNone/>
            </a:pPr>
            <a:r>
              <a:rPr lang="cs-CZ" sz="3400" dirty="0" smtClean="0"/>
              <a:t>	a) pomocným slovesem být v určitém tvaru a infinitivem 	významového slovesa, např. budu kreslit, budu 	pracovat</a:t>
            </a:r>
          </a:p>
          <a:p>
            <a:pPr marL="0" indent="0">
              <a:buNone/>
            </a:pPr>
            <a:r>
              <a:rPr lang="cs-CZ" sz="3400" dirty="0" smtClean="0"/>
              <a:t>	b) přítomným tvarem u dokonavých sloves, např. 	donesu, nakreslím, odpracuji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133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Rozkazovací způsob (imperativ)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vyjadřuje výzvu, výstrahu, rozkaz, pokyn, prosbu, pobídnutí</a:t>
            </a:r>
          </a:p>
          <a:p>
            <a:r>
              <a:rPr lang="cs-CZ" dirty="0"/>
              <a:t>tvoří se pouze ve </a:t>
            </a:r>
            <a:r>
              <a:rPr lang="cs-CZ" dirty="0">
                <a:solidFill>
                  <a:schemeClr val="accent6"/>
                </a:solidFill>
              </a:rPr>
              <a:t>2. osobě jednotného čísla</a:t>
            </a:r>
            <a:r>
              <a:rPr lang="cs-CZ" dirty="0"/>
              <a:t>, v </a:t>
            </a:r>
            <a:r>
              <a:rPr lang="cs-CZ" dirty="0">
                <a:solidFill>
                  <a:schemeClr val="accent6"/>
                </a:solidFill>
              </a:rPr>
              <a:t>1. a 2. osobě množného čísla </a:t>
            </a:r>
            <a:r>
              <a:rPr lang="cs-CZ" dirty="0"/>
              <a:t>koncovkami: a) </a:t>
            </a:r>
            <a:r>
              <a:rPr lang="cs-CZ" dirty="0">
                <a:solidFill>
                  <a:schemeClr val="accent6"/>
                </a:solidFill>
              </a:rPr>
              <a:t>-, -</a:t>
            </a:r>
            <a:r>
              <a:rPr lang="cs-CZ" dirty="0" err="1">
                <a:solidFill>
                  <a:schemeClr val="accent6"/>
                </a:solidFill>
              </a:rPr>
              <a:t>me</a:t>
            </a:r>
            <a:r>
              <a:rPr lang="cs-CZ" dirty="0">
                <a:solidFill>
                  <a:schemeClr val="accent6"/>
                </a:solidFill>
              </a:rPr>
              <a:t>, -</a:t>
            </a:r>
            <a:r>
              <a:rPr lang="cs-CZ" dirty="0" err="1">
                <a:solidFill>
                  <a:schemeClr val="accent6"/>
                </a:solidFill>
              </a:rPr>
              <a:t>te</a:t>
            </a: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/>
              <a:t>( piš, pišme, pište)</a:t>
            </a:r>
          </a:p>
          <a:p>
            <a:pPr marL="0" indent="0">
              <a:buNone/>
            </a:pPr>
            <a:r>
              <a:rPr lang="cs-CZ" dirty="0"/>
              <a:t>   b) </a:t>
            </a:r>
            <a:r>
              <a:rPr lang="cs-CZ" dirty="0">
                <a:solidFill>
                  <a:schemeClr val="accent6"/>
                </a:solidFill>
              </a:rPr>
              <a:t>-i, -</a:t>
            </a:r>
            <a:r>
              <a:rPr lang="cs-CZ" dirty="0" err="1">
                <a:solidFill>
                  <a:schemeClr val="accent6"/>
                </a:solidFill>
              </a:rPr>
              <a:t>ěme</a:t>
            </a:r>
            <a:r>
              <a:rPr lang="cs-CZ" dirty="0">
                <a:solidFill>
                  <a:schemeClr val="accent6"/>
                </a:solidFill>
              </a:rPr>
              <a:t>, (-</a:t>
            </a:r>
            <a:r>
              <a:rPr lang="cs-CZ" dirty="0" err="1">
                <a:solidFill>
                  <a:schemeClr val="accent6"/>
                </a:solidFill>
              </a:rPr>
              <a:t>eme</a:t>
            </a:r>
            <a:r>
              <a:rPr lang="cs-CZ" dirty="0">
                <a:solidFill>
                  <a:schemeClr val="accent6"/>
                </a:solidFill>
              </a:rPr>
              <a:t>), -</a:t>
            </a:r>
            <a:r>
              <a:rPr lang="cs-CZ" dirty="0" err="1">
                <a:solidFill>
                  <a:schemeClr val="accent6"/>
                </a:solidFill>
              </a:rPr>
              <a:t>ěte</a:t>
            </a:r>
            <a:r>
              <a:rPr lang="cs-CZ" dirty="0">
                <a:solidFill>
                  <a:schemeClr val="accent6"/>
                </a:solidFill>
              </a:rPr>
              <a:t> (-</a:t>
            </a:r>
            <a:r>
              <a:rPr lang="cs-CZ" dirty="0" err="1">
                <a:solidFill>
                  <a:schemeClr val="accent6"/>
                </a:solidFill>
              </a:rPr>
              <a:t>ete</a:t>
            </a:r>
            <a:r>
              <a:rPr lang="cs-CZ" dirty="0">
                <a:solidFill>
                  <a:schemeClr val="accent6"/>
                </a:solidFill>
              </a:rPr>
              <a:t>) </a:t>
            </a:r>
            <a:r>
              <a:rPr lang="cs-CZ" dirty="0"/>
              <a:t>(kresli,    	kresleme, kreslete)  </a:t>
            </a:r>
          </a:p>
          <a:p>
            <a:pPr marL="0" indent="0">
              <a:buNone/>
            </a:pPr>
            <a:r>
              <a:rPr lang="cs-CZ" dirty="0"/>
              <a:t>   c) </a:t>
            </a:r>
            <a:r>
              <a:rPr lang="cs-CZ" dirty="0">
                <a:solidFill>
                  <a:schemeClr val="accent6"/>
                </a:solidFill>
              </a:rPr>
              <a:t>–ej, -</a:t>
            </a:r>
            <a:r>
              <a:rPr lang="cs-CZ" dirty="0" err="1">
                <a:solidFill>
                  <a:schemeClr val="accent6"/>
                </a:solidFill>
              </a:rPr>
              <a:t>ejme</a:t>
            </a:r>
            <a:r>
              <a:rPr lang="cs-CZ" dirty="0">
                <a:solidFill>
                  <a:schemeClr val="accent6"/>
                </a:solidFill>
              </a:rPr>
              <a:t>, -</a:t>
            </a:r>
            <a:r>
              <a:rPr lang="cs-CZ" dirty="0" err="1">
                <a:solidFill>
                  <a:schemeClr val="accent6"/>
                </a:solidFill>
              </a:rPr>
              <a:t>ejte</a:t>
            </a: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/>
              <a:t>(dělej, dělejme, dělejte)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453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r>
              <a:rPr lang="cs-CZ" dirty="0"/>
              <a:t>Rozkazovací způsob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v jiných osobách se rozkaz nebo přání vyjadřuje tvary způsobu oznamovacího uvozenými částicemi ať, nechť, kéž, např. Ať tu vázu nerozbije! Nechť přijdou‘ Kéž se mi to podaří!</a:t>
            </a:r>
          </a:p>
          <a:p>
            <a:r>
              <a:rPr lang="cs-CZ" dirty="0"/>
              <a:t>přísný rozkaz můžeme vyjádřit infinitivem, např. Nevstupovat! Nekouřit!</a:t>
            </a:r>
          </a:p>
          <a:p>
            <a:r>
              <a:rPr lang="cs-CZ" dirty="0"/>
              <a:t>mírný rozkaz nebo přání vyjádříme podmiňovacím způsobem přítomným, např. Měli bychom se vrátit! Abychom už šli! Kdybys mlčel!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55769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r>
              <a:rPr lang="cs-CZ" dirty="0"/>
              <a:t>Podmiňovací způsob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vyjadřuje děj možný nebo děj, který se může uskutečnit za určité podmínky</a:t>
            </a:r>
          </a:p>
          <a:p>
            <a:r>
              <a:rPr lang="cs-CZ" dirty="0"/>
              <a:t>rozlišujeme podmiňovací způsob přítomný a podmiňovací způsob minulý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88715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Podmiňovací způsob přítomný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vyjadřuje děj možný, uskutečnitelný </a:t>
            </a:r>
            <a:r>
              <a:rPr lang="cs-CZ" dirty="0" smtClean="0"/>
              <a:t>             v </a:t>
            </a:r>
            <a:r>
              <a:rPr lang="cs-CZ" dirty="0" smtClean="0"/>
              <a:t>přítomnosti nebo budoucnosti</a:t>
            </a:r>
          </a:p>
          <a:p>
            <a:r>
              <a:rPr lang="cs-CZ" dirty="0" smtClean="0"/>
              <a:t>tvoří se z příčestí minulého významového slovesa a ze zvláštních tvarů slovesa být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522961"/>
              </p:ext>
            </p:extLst>
          </p:nvPr>
        </p:nvGraphicFramePr>
        <p:xfrm>
          <a:off x="1619672" y="3789040"/>
          <a:ext cx="6096000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četl bych,  </a:t>
                      </a:r>
                    </a:p>
                    <a:p>
                      <a:r>
                        <a:rPr lang="cs-CZ" dirty="0" smtClean="0"/>
                        <a:t>těšil bych se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četli bychom, těšili bychom 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četl bys,</a:t>
                      </a:r>
                    </a:p>
                    <a:p>
                      <a:r>
                        <a:rPr lang="cs-CZ" dirty="0" smtClean="0"/>
                        <a:t>těšil by ses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četli byste,</a:t>
                      </a:r>
                    </a:p>
                    <a:p>
                      <a:r>
                        <a:rPr lang="cs-CZ" dirty="0" smtClean="0"/>
                        <a:t>těšili byste 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četl by,</a:t>
                      </a:r>
                    </a:p>
                    <a:p>
                      <a:r>
                        <a:rPr lang="cs-CZ" dirty="0" smtClean="0"/>
                        <a:t>těšil by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četli by,</a:t>
                      </a:r>
                    </a:p>
                    <a:p>
                      <a:r>
                        <a:rPr lang="cs-CZ" dirty="0" smtClean="0"/>
                        <a:t>těšili by se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487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Podmiňovací způsob minulý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vyjadřuje děj v minulosti možný, ale neuskutečněný nebo neuskutečnitelný</a:t>
            </a:r>
          </a:p>
          <a:p>
            <a:r>
              <a:rPr lang="cs-CZ" sz="2800" dirty="0" smtClean="0"/>
              <a:t>tvoří se z podmiňovacího způsobu slovesa být a </a:t>
            </a:r>
            <a:r>
              <a:rPr lang="cs-CZ" sz="2800" dirty="0" smtClean="0"/>
              <a:t>    z </a:t>
            </a:r>
            <a:r>
              <a:rPr lang="cs-CZ" sz="2800" dirty="0" smtClean="0"/>
              <a:t>příčestí minulého významového slovesa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7257882"/>
              </p:ext>
            </p:extLst>
          </p:nvPr>
        </p:nvGraphicFramePr>
        <p:xfrm>
          <a:off x="1115616" y="3645024"/>
          <a:ext cx="7056784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2592288"/>
                <a:gridCol w="3240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</a:t>
                      </a:r>
                      <a:r>
                        <a:rPr lang="cs-CZ" dirty="0" err="1" smtClean="0"/>
                        <a:t>jedntné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bych (býval) četl</a:t>
                      </a:r>
                    </a:p>
                    <a:p>
                      <a:r>
                        <a:rPr lang="cs-CZ" dirty="0" smtClean="0"/>
                        <a:t>byl bych se (býval) těšil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 bychom(bývali) četli</a:t>
                      </a:r>
                    </a:p>
                    <a:p>
                      <a:r>
                        <a:rPr lang="cs-CZ" dirty="0" smtClean="0"/>
                        <a:t>byli bychom se (bývali) těšili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r>
                        <a:rPr lang="cs-CZ" baseline="0" dirty="0" smtClean="0"/>
                        <a:t>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bys (býval) četl</a:t>
                      </a:r>
                    </a:p>
                    <a:p>
                      <a:r>
                        <a:rPr lang="cs-CZ" dirty="0" smtClean="0"/>
                        <a:t>byl by ses (býval) těšil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</a:t>
                      </a:r>
                      <a:r>
                        <a:rPr lang="cs-CZ" baseline="0" dirty="0" smtClean="0"/>
                        <a:t> byste (bývali) četli</a:t>
                      </a:r>
                    </a:p>
                    <a:p>
                      <a:r>
                        <a:rPr lang="cs-CZ" baseline="0" dirty="0" smtClean="0"/>
                        <a:t>byli byste se (bývali) těšili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 by (býval) četl</a:t>
                      </a:r>
                    </a:p>
                    <a:p>
                      <a:r>
                        <a:rPr lang="cs-CZ" dirty="0" smtClean="0"/>
                        <a:t>byl by se (býval) těšil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byli</a:t>
                      </a:r>
                      <a:r>
                        <a:rPr lang="cs-CZ" baseline="0" dirty="0" smtClean="0"/>
                        <a:t> by (bývali) četli</a:t>
                      </a:r>
                    </a:p>
                    <a:p>
                      <a:r>
                        <a:rPr lang="cs-CZ" baseline="0" dirty="0" smtClean="0"/>
                        <a:t>byli by se (bývali) těšili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495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Správné tvary podmiňovacího způsobu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u="sng" dirty="0" smtClean="0"/>
              <a:t>2. osoba jednotného čísla:</a:t>
            </a:r>
          </a:p>
          <a:p>
            <a:r>
              <a:rPr lang="cs-CZ" dirty="0" smtClean="0"/>
              <a:t>Volal bys, abys volal, kdybys volal</a:t>
            </a:r>
          </a:p>
          <a:p>
            <a:r>
              <a:rPr lang="cs-CZ" dirty="0" smtClean="0"/>
              <a:t>Smál by ses, aby ses smál, kdyby ses smál</a:t>
            </a:r>
          </a:p>
          <a:p>
            <a:r>
              <a:rPr lang="cs-CZ" dirty="0" smtClean="0"/>
              <a:t>Přál by sis, aby sis přál, kdyby sis přál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772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Správné tvary podmiňovacího způsobu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482453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u="sng" dirty="0" smtClean="0"/>
              <a:t>1. osoba množného čísla:</a:t>
            </a:r>
          </a:p>
          <a:p>
            <a:r>
              <a:rPr lang="cs-CZ" dirty="0" smtClean="0"/>
              <a:t>volali </a:t>
            </a:r>
            <a:r>
              <a:rPr lang="cs-CZ" b="1" dirty="0" smtClean="0"/>
              <a:t>bychom</a:t>
            </a:r>
            <a:r>
              <a:rPr lang="cs-CZ" dirty="0" smtClean="0"/>
              <a:t>, </a:t>
            </a:r>
            <a:r>
              <a:rPr lang="cs-CZ" b="1" dirty="0" smtClean="0"/>
              <a:t>abychom</a:t>
            </a:r>
            <a:r>
              <a:rPr lang="cs-CZ" dirty="0" smtClean="0"/>
              <a:t> volali, </a:t>
            </a:r>
            <a:r>
              <a:rPr lang="cs-CZ" b="1" dirty="0" smtClean="0"/>
              <a:t>kdybychom</a:t>
            </a:r>
            <a:r>
              <a:rPr lang="cs-CZ" dirty="0" smtClean="0"/>
              <a:t> volali</a:t>
            </a:r>
          </a:p>
          <a:p>
            <a:r>
              <a:rPr lang="cs-CZ" dirty="0" smtClean="0"/>
              <a:t>smáli bychom se, abychom se smáli, kdybychom se smáli</a:t>
            </a:r>
          </a:p>
          <a:p>
            <a:r>
              <a:rPr lang="cs-CZ" dirty="0" smtClean="0"/>
              <a:t>přáli bychom si, abychom si přáli, kdybychom si přáli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u="sng" dirty="0" smtClean="0"/>
              <a:t>2. osoba množného čísla:</a:t>
            </a:r>
          </a:p>
          <a:p>
            <a:r>
              <a:rPr lang="cs-CZ" dirty="0" smtClean="0"/>
              <a:t>volali </a:t>
            </a:r>
            <a:r>
              <a:rPr lang="cs-CZ" b="1" dirty="0" smtClean="0"/>
              <a:t>byste</a:t>
            </a:r>
            <a:r>
              <a:rPr lang="cs-CZ" dirty="0" smtClean="0"/>
              <a:t>, </a:t>
            </a:r>
            <a:r>
              <a:rPr lang="cs-CZ" b="1" dirty="0" smtClean="0"/>
              <a:t>abyste</a:t>
            </a:r>
            <a:r>
              <a:rPr lang="cs-CZ" dirty="0" smtClean="0"/>
              <a:t> volali, </a:t>
            </a:r>
            <a:r>
              <a:rPr lang="cs-CZ" b="1" dirty="0" smtClean="0"/>
              <a:t>kdybyste </a:t>
            </a:r>
            <a:r>
              <a:rPr lang="cs-CZ" dirty="0" smtClean="0"/>
              <a:t>volali</a:t>
            </a:r>
          </a:p>
          <a:p>
            <a:r>
              <a:rPr lang="cs-CZ" dirty="0" smtClean="0"/>
              <a:t>smáli byste se, abyste se smáli, kdybyste se smáli</a:t>
            </a:r>
          </a:p>
          <a:p>
            <a:r>
              <a:rPr lang="cs-CZ" dirty="0" smtClean="0"/>
              <a:t>přáli byste si, abyste si přáli, kdybyste si přáli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68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slovesný způsob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Slovesný způsob </a:t>
            </a:r>
            <a:r>
              <a:rPr lang="cs-CZ" dirty="0" smtClean="0"/>
              <a:t>hodnotí vztah mluvčího </a:t>
            </a:r>
            <a:r>
              <a:rPr lang="cs-CZ" dirty="0" smtClean="0"/>
              <a:t>               ke </a:t>
            </a:r>
            <a:r>
              <a:rPr lang="cs-CZ" dirty="0" smtClean="0"/>
              <a:t>sdělované skutečnosti. Slovesa mají trojí způsob: oznamovací, rozkazovací, podmiňovací.</a:t>
            </a:r>
          </a:p>
          <a:p>
            <a:r>
              <a:rPr lang="cs-CZ" b="1" dirty="0" smtClean="0"/>
              <a:t>Oznamovací způsob </a:t>
            </a:r>
            <a:r>
              <a:rPr lang="cs-CZ" dirty="0" smtClean="0"/>
              <a:t>vyjadřuje děj reálný v přítomnosti, minulosti a budoucnosti (čas přítomný, čas minulý, čas budoucí, např. </a:t>
            </a:r>
            <a:r>
              <a:rPr lang="cs-CZ" i="1" dirty="0" smtClean="0"/>
              <a:t>nesu, nesl jsem, budu nosit, donesu</a:t>
            </a:r>
            <a:r>
              <a:rPr lang="cs-CZ" dirty="0" smtClean="0"/>
              <a:t>).</a:t>
            </a:r>
          </a:p>
          <a:p>
            <a:r>
              <a:rPr lang="cs-CZ" b="1" dirty="0" smtClean="0"/>
              <a:t>Rozkazovací způsob </a:t>
            </a:r>
            <a:r>
              <a:rPr lang="cs-CZ" dirty="0" smtClean="0"/>
              <a:t>vyjadřuje výzvu, výstrahu, rozkaz, pokyn. Tvoří se od 1. os. č. j. a 1. a 2. os. mn. č., např. </a:t>
            </a:r>
            <a:r>
              <a:rPr lang="cs-CZ" i="1" dirty="0" smtClean="0"/>
              <a:t>piš, pišme, pište</a:t>
            </a:r>
            <a:r>
              <a:rPr lang="cs-CZ" dirty="0" smtClean="0"/>
              <a:t>. Přísný rozkaz můžeme vyjádřit infinitivem.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9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896544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Podmiňovací způsob </a:t>
            </a:r>
            <a:r>
              <a:rPr lang="cs-CZ" dirty="0" smtClean="0"/>
              <a:t>vyjadřuje děj možný nebo uskutečněný za určité podmínky. Rozlišujeme podmiňovací způsob přítomný a minulý. </a:t>
            </a:r>
          </a:p>
          <a:p>
            <a:r>
              <a:rPr lang="cs-CZ" b="1" dirty="0" smtClean="0"/>
              <a:t>Podmiňovací způsob přítomný </a:t>
            </a:r>
            <a:r>
              <a:rPr lang="cs-CZ" dirty="0" smtClean="0"/>
              <a:t>vyjadřuje děj možný, uskutečnitelný v přítomnosti nebo budoucnosti (četl bych, četl bys, četl by, četli bychom, četli byste, četli by).</a:t>
            </a:r>
          </a:p>
          <a:p>
            <a:r>
              <a:rPr lang="cs-CZ" b="1" dirty="0" smtClean="0"/>
              <a:t>Podmiňovací způsob minulý </a:t>
            </a:r>
            <a:r>
              <a:rPr lang="cs-CZ" dirty="0" smtClean="0"/>
              <a:t>vyjadřuje děj v minulosti možný, ale neuskutečněný (byl bych býval četl, byli bychom bývali četli, byli byste bývali četli).</a:t>
            </a:r>
          </a:p>
          <a:p>
            <a:r>
              <a:rPr lang="cs-CZ" dirty="0" smtClean="0"/>
              <a:t>V 1. a 2. osobě mn. čísla  jsou správné tvary </a:t>
            </a:r>
            <a:r>
              <a:rPr lang="cs-CZ" b="1" dirty="0" smtClean="0"/>
              <a:t>bychom,</a:t>
            </a:r>
            <a:r>
              <a:rPr lang="cs-CZ" dirty="0" smtClean="0"/>
              <a:t> </a:t>
            </a:r>
            <a:r>
              <a:rPr lang="cs-CZ" b="1" dirty="0" smtClean="0"/>
              <a:t>abychom, kdybychom; byste, abyste, kdybyste.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8969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vyjadřuje slovesný způsob?</a:t>
            </a:r>
          </a:p>
          <a:p>
            <a:r>
              <a:rPr lang="cs-CZ" dirty="0" smtClean="0"/>
              <a:t>2. Co vyjadřuje oznamovací způsob?</a:t>
            </a:r>
          </a:p>
          <a:p>
            <a:r>
              <a:rPr lang="cs-CZ" dirty="0" smtClean="0"/>
              <a:t>3. Co vyjadřuje rozkazovací způsob, od kterých osob se tvoří?</a:t>
            </a:r>
          </a:p>
          <a:p>
            <a:r>
              <a:rPr lang="cs-CZ" dirty="0" smtClean="0"/>
              <a:t>4. Jaký je rozdíl mezi podmiňovacím způsobem přítomným a minulým?</a:t>
            </a:r>
          </a:p>
          <a:p>
            <a:r>
              <a:rPr lang="cs-CZ" dirty="0" smtClean="0"/>
              <a:t>5. Které tvary jsou správné v 1. a 2. osobě  podmiňovacího způsobu?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254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O82 – 9</a:t>
            </a:r>
          </a:p>
          <a:p>
            <a:r>
              <a:rPr lang="cs-CZ" dirty="0" smtClean="0"/>
              <a:t>DOBEŠOVÁ, Věra, FIALOVÁ</a:t>
            </a:r>
            <a:r>
              <a:rPr lang="cs-CZ" smtClean="0"/>
              <a:t>, Vladimíra</a:t>
            </a:r>
            <a:r>
              <a:rPr lang="cs-CZ" dirty="0" smtClean="0"/>
              <a:t>. </a:t>
            </a:r>
            <a:r>
              <a:rPr lang="cs-CZ" i="1" dirty="0" smtClean="0"/>
              <a:t>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019 – 5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22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165</TotalTime>
  <Words>968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ANOTACE</vt:lpstr>
      <vt:lpstr>TVAROSLOVÍ</vt:lpstr>
      <vt:lpstr>SLOVESNÝ ZPŮSOB</vt:lpstr>
      <vt:lpstr>Oznamovací způsob (indikativ)</vt:lpstr>
      <vt:lpstr>Rozkazovací způsob (imperativ)</vt:lpstr>
      <vt:lpstr>Rozkazovací způsob</vt:lpstr>
      <vt:lpstr>Podmiňovací způsob</vt:lpstr>
      <vt:lpstr>Podmiňovací způsob přítomný</vt:lpstr>
      <vt:lpstr>Podmiňovací způsob minulý</vt:lpstr>
      <vt:lpstr>Správné tvary podmiňovacího způsobu</vt:lpstr>
      <vt:lpstr>Správné tvary podmiňovacího způsobu</vt:lpstr>
      <vt:lpstr>Zápis: slovesný způsob</vt:lpstr>
      <vt:lpstr>Prezentace aplikace PowerPoint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30</cp:revision>
  <dcterms:created xsi:type="dcterms:W3CDTF">2013-02-01T13:11:07Z</dcterms:created>
  <dcterms:modified xsi:type="dcterms:W3CDTF">2013-05-03T07:07:25Z</dcterms:modified>
</cp:coreProperties>
</file>