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55F212B-19AE-4848-93E7-296F43DB9171}" type="datetimeFigureOut">
              <a:rPr lang="cs-CZ" smtClean="0"/>
              <a:t>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12CD116-D0E2-4769-95F9-6D02854A633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229600" cy="4857750"/>
          </a:xfrm>
        </p:spPr>
        <p:txBody>
          <a:bodyPr anchor="ctr"/>
          <a:lstStyle/>
          <a:p>
            <a:pPr marL="0" indent="0" defTabSz="457200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88852" y="0"/>
            <a:ext cx="9555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3501170" y="2133600"/>
            <a:ext cx="277031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Mgr. Marie Havránková</a:t>
            </a:r>
            <a:endParaRPr lang="cs-CZ" b="1" dirty="0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276600" y="2708275"/>
            <a:ext cx="491243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smtClean="0"/>
              <a:t>  </a:t>
            </a:r>
            <a:r>
              <a:rPr lang="cs-CZ" b="1" smtClean="0"/>
              <a:t>TVAROSLOVÍ </a:t>
            </a:r>
            <a:r>
              <a:rPr lang="cs-CZ" b="1" dirty="0" smtClean="0"/>
              <a:t>10 – slovesa – slovesný čas</a:t>
            </a:r>
            <a:endParaRPr lang="cs-CZ" b="1" dirty="0"/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3449927" y="3429000"/>
            <a:ext cx="269496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 dirty="0" smtClean="0"/>
              <a:t>Mluvnice pro 2. ročník</a:t>
            </a:r>
            <a:endParaRPr lang="cs-CZ" b="1" dirty="0"/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3449927" y="4005263"/>
            <a:ext cx="12476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cs-CZ" b="1" dirty="0" smtClean="0"/>
              <a:t>2. </a:t>
            </a:r>
            <a:r>
              <a:rPr lang="cs-CZ" b="1" dirty="0"/>
              <a:t>ročník</a:t>
            </a: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419475" y="5229225"/>
            <a:ext cx="14668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cs-CZ" b="1"/>
              <a:t>Srpen 2012 </a:t>
            </a:r>
          </a:p>
        </p:txBody>
      </p:sp>
    </p:spTree>
    <p:extLst>
      <p:ext uri="{BB962C8B-B14F-4D97-AF65-F5344CB8AC3E}">
        <p14:creationId xmlns:p14="http://schemas.microsoft.com/office/powerpoint/2010/main" val="118382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V této sadě výukových materiálů s názvem </a:t>
            </a:r>
            <a:r>
              <a:rPr lang="cs-CZ" b="1" dirty="0"/>
              <a:t>Tvarosloví</a:t>
            </a:r>
            <a:r>
              <a:rPr lang="cs-CZ" dirty="0"/>
              <a:t> se budeme zabývat tvořením tvarů slov, slovními druhy, jejich tříděním a mluvnickými kategoriemi. Učivo má rozšířit znalosti, které žáci získali v ZŠ a je určeno     pro žáky 2. ročníku učebních oborů SOU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této prezentaci se budeme zabývat slovesným </a:t>
            </a:r>
            <a:r>
              <a:rPr lang="cs-CZ" smtClean="0"/>
              <a:t>časem přítomným</a:t>
            </a:r>
            <a:r>
              <a:rPr lang="cs-CZ" dirty="0" smtClean="0"/>
              <a:t>, </a:t>
            </a:r>
            <a:r>
              <a:rPr lang="cs-CZ" smtClean="0"/>
              <a:t>minulým  a </a:t>
            </a:r>
            <a:r>
              <a:rPr lang="cs-CZ" dirty="0" smtClean="0"/>
              <a:t>budoucím a jejich tvořením.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2018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700808"/>
            <a:ext cx="8686800" cy="838200"/>
          </a:xfrm>
        </p:spPr>
        <p:txBody>
          <a:bodyPr>
            <a:noAutofit/>
          </a:bodyPr>
          <a:lstStyle/>
          <a:p>
            <a:r>
              <a:rPr lang="cs-CZ" sz="7200" dirty="0" smtClean="0"/>
              <a:t>Tvarosloví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	MLUVNICKÉ KATEGORIE 	SLOVESNÉ – slovesný čas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44095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Slovesný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vyjadřuje, ve které době se slovesný děj koná</a:t>
            </a:r>
          </a:p>
          <a:p>
            <a:r>
              <a:rPr lang="cs-CZ" dirty="0" smtClean="0"/>
              <a:t>rozlišujeme </a:t>
            </a:r>
            <a:r>
              <a:rPr lang="cs-CZ" dirty="0" smtClean="0">
                <a:solidFill>
                  <a:schemeClr val="accent6"/>
                </a:solidFill>
              </a:rPr>
              <a:t>přítomný, minulý a budoucí čas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041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Přítomný čas (prézens)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686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děj se odehrává v přítomnosti, v okamžiku promluvy</a:t>
            </a:r>
          </a:p>
          <a:p>
            <a:r>
              <a:rPr lang="cs-CZ" dirty="0" smtClean="0"/>
              <a:t>přítomné tvary se tvoří trojími koncovkami: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98913875"/>
              </p:ext>
            </p:extLst>
          </p:nvPr>
        </p:nvGraphicFramePr>
        <p:xfrm>
          <a:off x="1475656" y="3212976"/>
          <a:ext cx="6096000" cy="3388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-u</a:t>
                      </a:r>
                      <a:r>
                        <a:rPr lang="cs-CZ" baseline="0" dirty="0" smtClean="0"/>
                        <a:t> (-i), -</a:t>
                      </a:r>
                      <a:r>
                        <a:rPr lang="cs-CZ" baseline="0" dirty="0" err="1" smtClean="0"/>
                        <a:t>ím</a:t>
                      </a:r>
                      <a:r>
                        <a:rPr lang="cs-CZ" baseline="0" dirty="0" smtClean="0"/>
                        <a:t>, -</a:t>
                      </a:r>
                      <a:r>
                        <a:rPr lang="cs-CZ" baseline="0" dirty="0" err="1" smtClean="0"/>
                        <a:t>ám</a:t>
                      </a:r>
                      <a:endParaRPr lang="cs-CZ" baseline="0" dirty="0" smtClean="0"/>
                    </a:p>
                    <a:p>
                      <a:r>
                        <a:rPr lang="cs-CZ" baseline="0" dirty="0" smtClean="0"/>
                        <a:t>nesu (píši) vařím, volám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eme</a:t>
                      </a:r>
                      <a:r>
                        <a:rPr lang="cs-CZ" dirty="0" smtClean="0"/>
                        <a:t>, -</a:t>
                      </a:r>
                      <a:r>
                        <a:rPr lang="cs-CZ" dirty="0" err="1" smtClean="0"/>
                        <a:t>íme</a:t>
                      </a:r>
                      <a:r>
                        <a:rPr lang="cs-CZ" dirty="0" smtClean="0"/>
                        <a:t>, -</a:t>
                      </a:r>
                      <a:r>
                        <a:rPr lang="cs-CZ" dirty="0" err="1" smtClean="0"/>
                        <a:t>áme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neseme, vaříme, voláme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r>
                        <a:rPr lang="cs-CZ" baseline="0" dirty="0" smtClean="0"/>
                        <a:t>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eš</a:t>
                      </a:r>
                      <a:r>
                        <a:rPr lang="cs-CZ" dirty="0" smtClean="0"/>
                        <a:t>, -</a:t>
                      </a:r>
                      <a:r>
                        <a:rPr lang="cs-CZ" dirty="0" err="1" smtClean="0"/>
                        <a:t>íš</a:t>
                      </a:r>
                      <a:r>
                        <a:rPr lang="cs-CZ" dirty="0" smtClean="0"/>
                        <a:t>, -</a:t>
                      </a:r>
                      <a:r>
                        <a:rPr lang="cs-CZ" dirty="0" err="1" smtClean="0"/>
                        <a:t>áš</a:t>
                      </a:r>
                      <a:endParaRPr lang="cs-CZ" dirty="0" smtClean="0"/>
                    </a:p>
                    <a:p>
                      <a:r>
                        <a:rPr lang="cs-CZ" dirty="0" err="1" smtClean="0"/>
                        <a:t>neseš,vaříš,voláš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ete</a:t>
                      </a:r>
                      <a:r>
                        <a:rPr lang="cs-CZ" dirty="0" smtClean="0"/>
                        <a:t>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-</a:t>
                      </a:r>
                      <a:r>
                        <a:rPr lang="cs-CZ" dirty="0" err="1" smtClean="0"/>
                        <a:t>íte</a:t>
                      </a:r>
                      <a:r>
                        <a:rPr lang="cs-CZ" dirty="0" smtClean="0"/>
                        <a:t>, -</a:t>
                      </a:r>
                      <a:r>
                        <a:rPr lang="cs-CZ" dirty="0" err="1" smtClean="0"/>
                        <a:t>áte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nesete,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vaříte, voláte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-e, -í, -á</a:t>
                      </a:r>
                    </a:p>
                    <a:p>
                      <a:r>
                        <a:rPr lang="cs-CZ" dirty="0" smtClean="0"/>
                        <a:t>nese, vaří, volá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-ou(-í), -</a:t>
                      </a:r>
                      <a:r>
                        <a:rPr lang="cs-CZ" dirty="0" err="1" smtClean="0"/>
                        <a:t>ejí</a:t>
                      </a:r>
                      <a:r>
                        <a:rPr lang="cs-CZ" dirty="0" smtClean="0"/>
                        <a:t>(-í), -</a:t>
                      </a:r>
                      <a:r>
                        <a:rPr lang="cs-CZ" dirty="0" err="1" smtClean="0"/>
                        <a:t>ají</a:t>
                      </a:r>
                      <a:endParaRPr lang="cs-CZ" dirty="0" smtClean="0"/>
                    </a:p>
                    <a:p>
                      <a:r>
                        <a:rPr lang="cs-CZ" dirty="0" smtClean="0"/>
                        <a:t>nesou (píšou, píší), vaří (umí, umějí), volají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8665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minulý (préteritum)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děj se odehrál v minulosti, před okamžikem promluvy</a:t>
            </a:r>
          </a:p>
          <a:p>
            <a:r>
              <a:rPr lang="cs-CZ" dirty="0" smtClean="0"/>
              <a:t>tvoří se tvary složenými z příčestí minulého  (l -</a:t>
            </a:r>
            <a:r>
              <a:rPr lang="cs-CZ" dirty="0" err="1" smtClean="0"/>
              <a:t>ového</a:t>
            </a:r>
            <a:r>
              <a:rPr lang="cs-CZ" dirty="0" smtClean="0"/>
              <a:t>) a z přítomných tvarů slovesa </a:t>
            </a:r>
            <a:r>
              <a:rPr lang="cs-CZ" i="1" dirty="0" smtClean="0"/>
              <a:t>být</a:t>
            </a:r>
          </a:p>
          <a:p>
            <a:r>
              <a:rPr lang="cs-CZ" dirty="0" smtClean="0"/>
              <a:t>ve 3. osobě jednotného i množného čísla se tvar slovesa </a:t>
            </a:r>
            <a:r>
              <a:rPr lang="cs-CZ" i="1" dirty="0" smtClean="0"/>
              <a:t>být</a:t>
            </a:r>
            <a:r>
              <a:rPr lang="cs-CZ" dirty="0" smtClean="0"/>
              <a:t> vypouští</a:t>
            </a:r>
            <a:endParaRPr lang="cs-CZ" dirty="0"/>
          </a:p>
          <a:p>
            <a:r>
              <a:rPr lang="cs-CZ" dirty="0" smtClean="0"/>
              <a:t>zkrácená hovorová podoba: viděls, </a:t>
            </a:r>
            <a:r>
              <a:rPr lang="cs-CZ" dirty="0" err="1" smtClean="0"/>
              <a:t>tys</a:t>
            </a:r>
            <a:r>
              <a:rPr lang="cs-CZ" dirty="0" smtClean="0"/>
              <a:t> to spletl, cos to napsal?</a:t>
            </a:r>
          </a:p>
          <a:p>
            <a:r>
              <a:rPr lang="cs-CZ" dirty="0" smtClean="0"/>
              <a:t>zvratné sloveso: smál ses, přál sis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7167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Čas minulý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4784795"/>
              </p:ext>
            </p:extLst>
          </p:nvPr>
        </p:nvGraphicFramePr>
        <p:xfrm>
          <a:off x="304800" y="1554163"/>
          <a:ext cx="8686800" cy="148336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895600"/>
                <a:gridCol w="2895600"/>
                <a:gridCol w="2895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 (-a, -o) jsem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psali (-y, -a) jsme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 (-a, -o) jsi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psali (-y, -a) jste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 (-a, -o)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psali (-y, -a)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0166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 budoucí (futurum)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vyjadřuje děj, který se uskuteční nebo bude ukončen v budoucnosti, po okamžiku promluvy</a:t>
            </a:r>
          </a:p>
          <a:p>
            <a:r>
              <a:rPr lang="cs-CZ" dirty="0" smtClean="0"/>
              <a:t>slovesa dokonavá a nedokonavá tvoří budoucí čas různým způsobem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slovesa dokonavá </a:t>
            </a:r>
            <a:r>
              <a:rPr lang="cs-CZ" dirty="0" smtClean="0"/>
              <a:t>vyjadřují budoucí děj pomocí přítomných tvarů, např. </a:t>
            </a:r>
            <a:r>
              <a:rPr lang="cs-CZ" i="1" dirty="0" smtClean="0"/>
              <a:t>zavolám,</a:t>
            </a:r>
            <a:r>
              <a:rPr lang="cs-CZ" dirty="0" smtClean="0"/>
              <a:t> </a:t>
            </a:r>
            <a:r>
              <a:rPr lang="cs-CZ" i="1" dirty="0" smtClean="0"/>
              <a:t>spatřím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1519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Budoucí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slovesa nedokonavá vyjadřují budoucí děj tvarem budoucího času slovesa </a:t>
            </a:r>
            <a:r>
              <a:rPr lang="cs-CZ" i="1" dirty="0" smtClean="0"/>
              <a:t>být</a:t>
            </a:r>
            <a:r>
              <a:rPr lang="cs-CZ" dirty="0" smtClean="0"/>
              <a:t> a infinitivem významového slovesa, např. </a:t>
            </a:r>
            <a:r>
              <a:rPr lang="cs-CZ" i="1" dirty="0" smtClean="0"/>
              <a:t>budu</a:t>
            </a:r>
            <a:r>
              <a:rPr lang="cs-CZ" dirty="0" smtClean="0"/>
              <a:t> </a:t>
            </a:r>
            <a:r>
              <a:rPr lang="cs-CZ" i="1" dirty="0" smtClean="0"/>
              <a:t>číst, budeme pracovat, budou se dívat</a:t>
            </a:r>
          </a:p>
          <a:p>
            <a:r>
              <a:rPr lang="cs-CZ" dirty="0" smtClean="0"/>
              <a:t>někdy můžeme vyjádřit budoucí čas pomocí předpony po- (</a:t>
            </a:r>
            <a:r>
              <a:rPr lang="cs-CZ" dirty="0" err="1" smtClean="0"/>
              <a:t>pů</a:t>
            </a:r>
            <a:r>
              <a:rPr lang="cs-CZ" dirty="0" smtClean="0"/>
              <a:t>-), např. poletím, půjdu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6010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Budoucí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slovesa dokonavá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slovesa nedokonavá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47860421"/>
              </p:ext>
            </p:extLst>
          </p:nvPr>
        </p:nvGraphicFramePr>
        <p:xfrm>
          <a:off x="1475656" y="2204864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dopíšu/i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dopíšeme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dopíšeš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dopíšete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dopíše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dopíší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6654144"/>
              </p:ext>
            </p:extLst>
          </p:nvPr>
        </p:nvGraphicFramePr>
        <p:xfrm>
          <a:off x="1475656" y="4653136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jednotné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množné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budu 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budeme psát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budeš 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budete psát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 osoba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bude</a:t>
                      </a:r>
                      <a:r>
                        <a:rPr lang="cs-CZ" baseline="0" dirty="0" smtClean="0"/>
                        <a:t> psát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budou </a:t>
                      </a:r>
                      <a:r>
                        <a:rPr lang="cs-CZ" dirty="0" smtClean="0"/>
                        <a:t>psát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4763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ZÁPIS: SLOVESNÝ ČAS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86800" cy="5184576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 smtClean="0"/>
              <a:t>Slovesný čas </a:t>
            </a:r>
            <a:r>
              <a:rPr lang="cs-CZ" dirty="0" smtClean="0"/>
              <a:t>vyjadřuje, ve které osobě se slovesný děj koná. Rozlišujeme přítomný, minulý a budoucí čas. </a:t>
            </a:r>
            <a:r>
              <a:rPr lang="cs-CZ" b="1" dirty="0" smtClean="0"/>
              <a:t>Přítomný čas </a:t>
            </a:r>
            <a:r>
              <a:rPr lang="cs-CZ" dirty="0" smtClean="0"/>
              <a:t>vyjadřuje děj, který se odehrává v přítomnosti, např. nesu, neseš, nese, neseme, nesete, nesou.</a:t>
            </a:r>
          </a:p>
          <a:p>
            <a:r>
              <a:rPr lang="cs-CZ" b="1" dirty="0" smtClean="0"/>
              <a:t>Minulý čas </a:t>
            </a:r>
            <a:r>
              <a:rPr lang="cs-CZ" dirty="0" smtClean="0"/>
              <a:t>vyjadřuje děj, který se odehrál v minulosti, tvoří se z příčestí minulého a z přítomných tvarů slovesa být, např. psal jsem, psali jsme, on psal, oni psali.</a:t>
            </a:r>
          </a:p>
          <a:p>
            <a:r>
              <a:rPr lang="cs-CZ" b="1" dirty="0" smtClean="0"/>
              <a:t>Budoucí čas </a:t>
            </a:r>
            <a:r>
              <a:rPr lang="cs-CZ" dirty="0" smtClean="0"/>
              <a:t>vyjadřuje děj, který se uskuteční nebo bude uskutečněn v budoucnosti.</a:t>
            </a:r>
          </a:p>
          <a:p>
            <a:r>
              <a:rPr lang="cs-CZ" dirty="0" smtClean="0"/>
              <a:t>Dokonavá slovesa vyjadřují budoucí děj pomocí  přítomných tvarů – zavolám, spatřím.</a:t>
            </a:r>
          </a:p>
          <a:p>
            <a:r>
              <a:rPr lang="cs-CZ" dirty="0" smtClean="0"/>
              <a:t>Nedokonavá slovesa vyjadřují budoucí děj tvarem budoucího času slovesa být a infinitivem významového slovesa – budu se učit.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3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PRO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Co vyjadřuje slovesný čas, jaké slovesné časy rozlišujeme?</a:t>
            </a:r>
          </a:p>
          <a:p>
            <a:r>
              <a:rPr lang="cs-CZ" dirty="0" smtClean="0"/>
              <a:t>2. Jaký děj vyjadřuje přítomný čas?</a:t>
            </a:r>
          </a:p>
          <a:p>
            <a:r>
              <a:rPr lang="cs-CZ" dirty="0" smtClean="0"/>
              <a:t>3. Jaký děj vyjadřuje minulý čas, jak se tvoří?</a:t>
            </a:r>
          </a:p>
          <a:p>
            <a:r>
              <a:rPr lang="cs-CZ" dirty="0" smtClean="0"/>
              <a:t>4. Jaký děj vyjadřuje budoucí čas?</a:t>
            </a:r>
          </a:p>
          <a:p>
            <a:r>
              <a:rPr lang="cs-CZ" dirty="0" smtClean="0"/>
              <a:t>5. Jak vyjadřují budoucí děj slovesa dokonavá a jak slovesa nedokonavá?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748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MUŽÍKOVÁ, Olga, MARKVARTOVÁ, Barbora, KLUSÁČKOVÁ, Lenka, JEŘÁBKOVÁ, Eleonora, ADÁMKOVÁ, Petra. </a:t>
            </a:r>
            <a:r>
              <a:rPr lang="cs-CZ" i="1" dirty="0" smtClean="0"/>
              <a:t>Odmaturuj </a:t>
            </a:r>
            <a:r>
              <a:rPr lang="cs-CZ" i="1" dirty="0"/>
              <a:t>z českého jazyka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7358 – 082 – 9</a:t>
            </a:r>
          </a:p>
          <a:p>
            <a:r>
              <a:rPr lang="cs-CZ" dirty="0" smtClean="0"/>
              <a:t>DOBEŠOVÁ, Věra, FIALOVÁ, </a:t>
            </a:r>
            <a:r>
              <a:rPr lang="cs-CZ" smtClean="0"/>
              <a:t>Vladimíra. </a:t>
            </a:r>
            <a:r>
              <a:rPr lang="cs-CZ" i="1" smtClean="0"/>
              <a:t>Průvodce </a:t>
            </a:r>
            <a:r>
              <a:rPr lang="cs-CZ" i="1" dirty="0"/>
              <a:t>českým jazykem</a:t>
            </a:r>
            <a:r>
              <a:rPr lang="cs-CZ" dirty="0"/>
              <a:t>. Brno: </a:t>
            </a:r>
            <a:r>
              <a:rPr lang="cs-CZ" dirty="0" err="1"/>
              <a:t>Didaktis</a:t>
            </a:r>
            <a:r>
              <a:rPr lang="cs-CZ" dirty="0"/>
              <a:t>, 2007, ISBN 80 – 7538 – 019 - 5  </a:t>
            </a:r>
          </a:p>
          <a:p>
            <a:r>
              <a:rPr lang="cs-CZ" dirty="0"/>
              <a:t>SOCHROVÁ, Marie. </a:t>
            </a:r>
            <a:r>
              <a:rPr lang="cs-CZ" i="1" dirty="0"/>
              <a:t>Český jazyk v kostce pro střední školy</a:t>
            </a:r>
            <a:r>
              <a:rPr lang="cs-CZ" dirty="0"/>
              <a:t>. Havlíčkův Brod: Fragment, 2007,ISBN 978 – 253 – 0298 – 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1844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77</TotalTime>
  <Words>774</Words>
  <Application>Microsoft Office PowerPoint</Application>
  <PresentationFormat>Předvádění na obrazovce (4:3)</PresentationFormat>
  <Paragraphs>105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Prezentace aplikace PowerPoint</vt:lpstr>
      <vt:lpstr>ANOTACE</vt:lpstr>
      <vt:lpstr>Tvarosloví</vt:lpstr>
      <vt:lpstr>Slovesný čas</vt:lpstr>
      <vt:lpstr>Přítomný čas (prézens)</vt:lpstr>
      <vt:lpstr>Čas minulý (préteritum)</vt:lpstr>
      <vt:lpstr>Čas minulý</vt:lpstr>
      <vt:lpstr>Čas budoucí (futurum)</vt:lpstr>
      <vt:lpstr>Budoucí čas</vt:lpstr>
      <vt:lpstr>Budoucí čas</vt:lpstr>
      <vt:lpstr>ZÁPIS: SLOVESNÝ ČAS</vt:lpstr>
      <vt:lpstr>OTÁZKY PRO OPAKOVÁNÍ</vt:lpstr>
      <vt:lpstr>ZDROJE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Tvarosloví</dc:title>
  <dc:creator>UZIVATEL</dc:creator>
  <cp:lastModifiedBy>UZIVATEL</cp:lastModifiedBy>
  <cp:revision>16</cp:revision>
  <dcterms:created xsi:type="dcterms:W3CDTF">2012-12-13T09:25:38Z</dcterms:created>
  <dcterms:modified xsi:type="dcterms:W3CDTF">2013-05-02T18:12:23Z</dcterms:modified>
</cp:coreProperties>
</file>