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0066"/>
    <a:srgbClr val="0033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 varScale="1">
        <p:scale>
          <a:sx n="65" d="100"/>
          <a:sy n="65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6B63F-EE7C-4A87-B32D-5D3AC4DBF805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989747-CB9B-41E7-832F-20A5BDA60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455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989747-CB9B-41E7-832F-20A5BDA609F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02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38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308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87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675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728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62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397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446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991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730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E2A73-71F7-4FDA-8ACC-B3C4CD95EC07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7C2EE-0D5D-42BD-A5B4-1C5F83F57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54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em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emf"/><Relationship Id="rId12" Type="http://schemas.openxmlformats.org/officeDocument/2006/relationships/image" Target="../media/image17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2.emf"/><Relationship Id="rId11" Type="http://schemas.openxmlformats.org/officeDocument/2006/relationships/image" Target="../media/image16.emf"/><Relationship Id="rId5" Type="http://schemas.openxmlformats.org/officeDocument/2006/relationships/image" Target="../media/image11.emf"/><Relationship Id="rId10" Type="http://schemas.openxmlformats.org/officeDocument/2006/relationships/image" Target="../media/image15.emf"/><Relationship Id="rId4" Type="http://schemas.openxmlformats.org/officeDocument/2006/relationships/notesSlide" Target="../notesSlides/notesSlide1.xml"/><Relationship Id="rId9" Type="http://schemas.openxmlformats.org/officeDocument/2006/relationships/hyperlink" Target="http://www.youtube.com/watch?v=8F0NYBBKczM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2349" y="260648"/>
            <a:ext cx="7772400" cy="1470025"/>
          </a:xfrm>
        </p:spPr>
        <p:txBody>
          <a:bodyPr/>
          <a:lstStyle/>
          <a:p>
            <a:r>
              <a:rPr lang="cs-CZ" b="1" dirty="0" err="1" smtClean="0">
                <a:latin typeface="Bradley Hand ITC" pitchFamily="66" charset="0"/>
              </a:rPr>
              <a:t>Prepositions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695" y="2132856"/>
            <a:ext cx="2870514" cy="161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 descr="C:\Users\Alena\AppData\Local\Microsoft\Windows\Temporary Internet Files\Content.IE5\9I5JKAZH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184" y="1556792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3" y="2137724"/>
            <a:ext cx="511256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Název školy: ZŠ Karla Klíče v Hostinném</a:t>
            </a: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Autor: Mgr. Alena Krátká</a:t>
            </a: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Název: </a:t>
            </a: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VY_32_INOVACE_08_A_2_ </a:t>
            </a:r>
            <a:r>
              <a:rPr lang="cs-CZ" sz="2800" b="1" dirty="0" err="1" smtClean="0">
                <a:solidFill>
                  <a:prstClr val="black"/>
                </a:solidFill>
                <a:latin typeface="Gabriola" pitchFamily="82" charset="0"/>
              </a:rPr>
              <a:t>Prepositions</a:t>
            </a:r>
            <a:endParaRPr lang="cs-CZ" sz="2800" b="1" dirty="0" smtClean="0">
              <a:solidFill>
                <a:prstClr val="black"/>
              </a:solidFill>
              <a:latin typeface="Gabriola" pitchFamily="82" charset="0"/>
            </a:endParaRPr>
          </a:p>
          <a:p>
            <a:pPr lvl="0"/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Téma</a:t>
            </a:r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: Angličtina – prezentace</a:t>
            </a: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Číslo projektu: CZ.1.07/1.4.00/21.21.2131</a:t>
            </a:r>
            <a:endParaRPr lang="cs-CZ" sz="2800" b="1" dirty="0">
              <a:solidFill>
                <a:prstClr val="black"/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49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07407E-6 L -0.29774 0.221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96" y="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  <a:ln w="57150">
            <a:solidFill>
              <a:srgbClr val="FF99CC"/>
            </a:solidFill>
          </a:ln>
        </p:spPr>
        <p:txBody>
          <a:bodyPr>
            <a:normAutofit fontScale="90000"/>
          </a:bodyPr>
          <a:lstStyle/>
          <a:p>
            <a:r>
              <a:rPr lang="cs-CZ" sz="9600" b="1" dirty="0" smtClean="0">
                <a:latin typeface="Bradley Hand ITC" pitchFamily="66" charset="0"/>
              </a:rPr>
              <a:t>!   </a:t>
            </a:r>
            <a:r>
              <a:rPr lang="cs-CZ" sz="5400" b="1" dirty="0" err="1" smtClean="0">
                <a:latin typeface="Bradley Hand ITC" pitchFamily="66" charset="0"/>
              </a:rPr>
              <a:t>Preposition</a:t>
            </a:r>
            <a:r>
              <a:rPr lang="cs-CZ" sz="5400" b="1" dirty="0" smtClean="0">
                <a:latin typeface="Bradley Hand ITC" pitchFamily="66" charset="0"/>
              </a:rPr>
              <a:t> + </a:t>
            </a:r>
            <a:r>
              <a:rPr lang="cs-CZ" sz="5400" b="1" dirty="0" err="1" smtClean="0">
                <a:latin typeface="Bradley Hand ITC" pitchFamily="66" charset="0"/>
              </a:rPr>
              <a:t>the</a:t>
            </a:r>
            <a:r>
              <a:rPr lang="cs-CZ" sz="5400" b="1" dirty="0" smtClean="0">
                <a:latin typeface="Bradley Hand ITC" pitchFamily="66" charset="0"/>
              </a:rPr>
              <a:t> …    </a:t>
            </a:r>
            <a:r>
              <a:rPr lang="cs-CZ" sz="8800" b="1" dirty="0" smtClean="0">
                <a:latin typeface="Bradley Hand ITC" pitchFamily="66" charset="0"/>
              </a:rPr>
              <a:t>!</a:t>
            </a:r>
            <a:endParaRPr lang="cs-CZ" sz="5400" b="1" dirty="0">
              <a:latin typeface="Bradley Hand ITC" pitchFamily="66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53641"/>
            <a:ext cx="1427061" cy="1617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51" y="4002941"/>
            <a:ext cx="1837470" cy="1837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512" y="3461621"/>
            <a:ext cx="1695897" cy="1646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42" y="4594222"/>
            <a:ext cx="2216529" cy="1246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573" y="1484784"/>
            <a:ext cx="173355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66030" y="4071002"/>
            <a:ext cx="669796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Bradley Hand ITC" pitchFamily="66" charset="0"/>
              </a:rPr>
              <a:t>On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7753" y="1919842"/>
            <a:ext cx="518091" cy="523220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  <a:cs typeface="Arabic Typesetting" pitchFamily="66" charset="-78"/>
              </a:rPr>
              <a:t>in</a:t>
            </a:r>
            <a:endParaRPr lang="cs-CZ" sz="2800" b="1" dirty="0">
              <a:latin typeface="Bradley Hand ITC" pitchFamily="66" charset="0"/>
              <a:cs typeface="Arabic Typesetting" pitchFamily="66" charset="-7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32810" y="2557646"/>
            <a:ext cx="487634" cy="523220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at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09897" y="5778856"/>
            <a:ext cx="1329210" cy="52322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Next</a:t>
            </a:r>
            <a:r>
              <a:rPr lang="cs-CZ" sz="2800" b="1" dirty="0" smtClean="0">
                <a:latin typeface="Bradley Hand ITC" pitchFamily="66" charset="0"/>
              </a:rPr>
              <a:t> to </a:t>
            </a:r>
            <a:endParaRPr lang="cs-CZ" sz="2800" b="1" dirty="0">
              <a:latin typeface="Bradley Hand ITC" pitchFamily="66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11716" y="3105595"/>
            <a:ext cx="167000" cy="35602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8028384" y="5635697"/>
            <a:ext cx="417393" cy="82335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40467" y="3825208"/>
            <a:ext cx="708949" cy="72413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331640" y="1484784"/>
            <a:ext cx="914204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524328" y="1484784"/>
            <a:ext cx="1046796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710341" y="1775826"/>
            <a:ext cx="1127232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Under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0" y="2970684"/>
            <a:ext cx="2620013" cy="40011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rabbit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66"/>
                </a:solidFill>
              </a:rPr>
              <a:t>in </a:t>
            </a:r>
            <a:r>
              <a:rPr lang="cs-CZ" sz="2000" b="1" dirty="0" err="1" smtClean="0">
                <a:solidFill>
                  <a:srgbClr val="FF0066"/>
                </a:solidFill>
              </a:rPr>
              <a:t>the</a:t>
            </a:r>
            <a:r>
              <a:rPr lang="cs-CZ" sz="2000" b="1" dirty="0" smtClean="0">
                <a:solidFill>
                  <a:srgbClr val="FF0066"/>
                </a:solidFill>
              </a:rPr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hat</a:t>
            </a:r>
            <a:r>
              <a:rPr lang="cs-CZ" sz="2000" b="1" dirty="0" smtClean="0">
                <a:solidFill>
                  <a:srgbClr val="FF0066"/>
                </a:solidFill>
              </a:rPr>
              <a:t>.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29374" y="2970684"/>
            <a:ext cx="3101875" cy="400110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boy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under</a:t>
            </a:r>
            <a:r>
              <a:rPr lang="cs-CZ" sz="2000" b="1" dirty="0" smtClean="0">
                <a:solidFill>
                  <a:srgbClr val="FF0066"/>
                </a:solidFill>
              </a:rPr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the</a:t>
            </a:r>
            <a:r>
              <a:rPr lang="cs-CZ" sz="2000" b="1" dirty="0" smtClean="0">
                <a:solidFill>
                  <a:srgbClr val="FF0066"/>
                </a:solidFill>
              </a:rPr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books</a:t>
            </a:r>
            <a:r>
              <a:rPr lang="cs-CZ" sz="2000" b="1" dirty="0" smtClean="0">
                <a:solidFill>
                  <a:srgbClr val="FF0066"/>
                </a:solidFill>
              </a:rPr>
              <a:t>.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6102021"/>
            <a:ext cx="2642775" cy="400110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cup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66"/>
                </a:solidFill>
              </a:rPr>
              <a:t>on </a:t>
            </a:r>
            <a:r>
              <a:rPr lang="cs-CZ" sz="2000" b="1" dirty="0" err="1" smtClean="0">
                <a:solidFill>
                  <a:srgbClr val="FF0066"/>
                </a:solidFill>
              </a:rPr>
              <a:t>the</a:t>
            </a:r>
            <a:r>
              <a:rPr lang="cs-CZ" sz="2000" b="1" dirty="0" smtClean="0">
                <a:solidFill>
                  <a:srgbClr val="FF0066"/>
                </a:solidFill>
              </a:rPr>
              <a:t> table.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40694" y="5153380"/>
            <a:ext cx="2717347" cy="400110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chair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at</a:t>
            </a:r>
            <a:r>
              <a:rPr lang="cs-CZ" sz="2000" b="1" dirty="0" smtClean="0">
                <a:solidFill>
                  <a:srgbClr val="FF0066"/>
                </a:solidFill>
              </a:rPr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the</a:t>
            </a:r>
            <a:r>
              <a:rPr lang="cs-CZ" sz="2000" b="1" dirty="0" smtClean="0">
                <a:solidFill>
                  <a:srgbClr val="FF0066"/>
                </a:solidFill>
              </a:rPr>
              <a:t> table.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99534" y="4118226"/>
            <a:ext cx="3749937" cy="400110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cup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next</a:t>
            </a:r>
            <a:r>
              <a:rPr lang="cs-CZ" sz="2000" b="1" dirty="0" smtClean="0">
                <a:solidFill>
                  <a:srgbClr val="FF0066"/>
                </a:solidFill>
              </a:rPr>
              <a:t> to </a:t>
            </a:r>
            <a:r>
              <a:rPr lang="cs-CZ" sz="2000" b="1" dirty="0" err="1" smtClean="0">
                <a:solidFill>
                  <a:srgbClr val="FF0066"/>
                </a:solidFill>
              </a:rPr>
              <a:t>the</a:t>
            </a:r>
            <a:r>
              <a:rPr lang="cs-CZ" sz="2000" b="1" dirty="0" smtClean="0">
                <a:solidFill>
                  <a:srgbClr val="FF0066"/>
                </a:solidFill>
              </a:rPr>
              <a:t> </a:t>
            </a:r>
            <a:r>
              <a:rPr lang="cs-CZ" sz="2000" b="1" dirty="0" err="1" smtClean="0">
                <a:solidFill>
                  <a:srgbClr val="FF0066"/>
                </a:solidFill>
              </a:rPr>
              <a:t>newspaper</a:t>
            </a:r>
            <a:r>
              <a:rPr lang="cs-CZ" b="1" dirty="0" smtClean="0">
                <a:solidFill>
                  <a:srgbClr val="FF0066"/>
                </a:solidFill>
              </a:rPr>
              <a:t>.</a:t>
            </a:r>
            <a:endParaRPr lang="cs-CZ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98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  <a:ln w="38100">
            <a:solidFill>
              <a:srgbClr val="FF99CC"/>
            </a:solidFill>
          </a:ln>
        </p:spPr>
        <p:txBody>
          <a:bodyPr/>
          <a:lstStyle/>
          <a:p>
            <a:r>
              <a:rPr lang="cs-CZ" b="1" dirty="0" err="1" smtClean="0">
                <a:latin typeface="Bradley Hand ITC" pitchFamily="66" charset="0"/>
              </a:rPr>
              <a:t>Where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is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the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apple</a:t>
            </a:r>
            <a:r>
              <a:rPr lang="cs-CZ" b="1" dirty="0" smtClean="0">
                <a:latin typeface="Bradley Hand ITC" pitchFamily="66" charset="0"/>
              </a:rPr>
              <a:t>?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58" y="4511323"/>
            <a:ext cx="2870514" cy="161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Alena\AppData\Local\Microsoft\Windows\Temporary Internet Files\Content.IE5\9I5JKAZH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466" y="1417728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63722"/>
            <a:ext cx="2870514" cy="161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Alena\AppData\Local\Microsoft\Windows\Temporary Internet Files\Content.IE5\37F4NDZN\MC90044172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521" y="4474840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Alena\AppData\Local\Microsoft\Windows\Temporary Internet Files\Content.IE5\9I5JKAZH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985" y="1442481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Alena\AppData\Local\Microsoft\Windows\Temporary Internet Files\Content.IE5\9I5JKAZH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34537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Alena\AppData\Local\Microsoft\Windows\Temporary Internet Files\Content.IE5\9I5JKAZH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584" y="1442481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Alena\AppData\Local\Microsoft\Windows\Temporary Internet Files\Content.IE5\9I5JKAZH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636" y="1439531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lena\AppData\Local\Microsoft\Windows\Temporary Internet Files\Content.IE5\XMM6G894\MC90044038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56893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9542" y="1442481"/>
            <a:ext cx="1856598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atin typeface="Freestyle Script" pitchFamily="66" charset="0"/>
              </a:rPr>
              <a:t>The</a:t>
            </a:r>
            <a:r>
              <a:rPr lang="cs-CZ" sz="3200" b="1" dirty="0" smtClean="0">
                <a:latin typeface="Freestyle Script" pitchFamily="66" charset="0"/>
              </a:rPr>
              <a:t> </a:t>
            </a:r>
            <a:r>
              <a:rPr lang="cs-CZ" sz="3200" b="1" dirty="0" err="1" smtClean="0">
                <a:latin typeface="Freestyle Script" pitchFamily="66" charset="0"/>
              </a:rPr>
              <a:t>apple</a:t>
            </a:r>
            <a:r>
              <a:rPr lang="cs-CZ" sz="3200" b="1" dirty="0" smtClean="0">
                <a:latin typeface="Freestyle Script" pitchFamily="66" charset="0"/>
              </a:rPr>
              <a:t> </a:t>
            </a:r>
            <a:r>
              <a:rPr lang="cs-CZ" sz="3200" b="1" dirty="0" err="1" smtClean="0">
                <a:latin typeface="Freestyle Script" pitchFamily="66" charset="0"/>
              </a:rPr>
              <a:t>is</a:t>
            </a:r>
            <a:r>
              <a:rPr lang="cs-CZ" sz="3200" b="1" dirty="0" smtClean="0">
                <a:latin typeface="Freestyle Script" pitchFamily="66" charset="0"/>
              </a:rPr>
              <a:t> …</a:t>
            </a:r>
            <a:endParaRPr lang="cs-CZ" sz="3200" b="1" dirty="0">
              <a:latin typeface="Freestyle Script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52291" y="2852935"/>
            <a:ext cx="502061" cy="461665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on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82748" y="3453157"/>
            <a:ext cx="471604" cy="461665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in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9944" y="2852934"/>
            <a:ext cx="444352" cy="461665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at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29944" y="3464797"/>
            <a:ext cx="1048685" cy="461665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>
                <a:latin typeface="Bradley Hand ITC" pitchFamily="66" charset="0"/>
              </a:rPr>
              <a:t>n</a:t>
            </a:r>
            <a:r>
              <a:rPr lang="cs-CZ" sz="2400" b="1" dirty="0" err="1" smtClean="0">
                <a:latin typeface="Bradley Hand ITC" pitchFamily="66" charset="0"/>
              </a:rPr>
              <a:t>ext</a:t>
            </a:r>
            <a:r>
              <a:rPr lang="cs-CZ" sz="2400" b="1" dirty="0" smtClean="0">
                <a:latin typeface="Bradley Hand ITC" pitchFamily="66" charset="0"/>
              </a:rPr>
              <a:t> to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5957" y="2899100"/>
            <a:ext cx="947695" cy="461665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under</a:t>
            </a:r>
            <a:endParaRPr lang="cs-CZ" sz="24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400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L -0.62083 0.413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42" y="2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L -0.60694 0.546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47" y="2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L 0.09827 0.442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13" y="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2222E-6 L 0.05902 0.5488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1" y="2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07407E-6 L -0.29774 0.221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96" y="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433" y="1799999"/>
            <a:ext cx="3276028" cy="1841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18211">
            <a:off x="1833167" y="2997533"/>
            <a:ext cx="852064" cy="672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489" y="2984493"/>
            <a:ext cx="945733" cy="973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  <a:ln w="38100">
            <a:solidFill>
              <a:srgbClr val="FF99CC"/>
            </a:solidFill>
          </a:ln>
        </p:spPr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Use </a:t>
            </a:r>
            <a:r>
              <a:rPr lang="cs-CZ" b="1" dirty="0" err="1" smtClean="0">
                <a:latin typeface="Bradley Hand ITC" pitchFamily="66" charset="0"/>
              </a:rPr>
              <a:t>the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right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prepositions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27496"/>
            <a:ext cx="3456384" cy="1944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461" y="1916832"/>
            <a:ext cx="1528426" cy="1477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216" y="1916832"/>
            <a:ext cx="924000" cy="720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958424"/>
            <a:ext cx="885698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Bradley Hand ITC" pitchFamily="66" charset="0"/>
              </a:rPr>
              <a:t>My </a:t>
            </a:r>
            <a:r>
              <a:rPr lang="cs-CZ" sz="3200" dirty="0" err="1" smtClean="0">
                <a:latin typeface="Bradley Hand ITC" pitchFamily="66" charset="0"/>
              </a:rPr>
              <a:t>bedroom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is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quite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small</a:t>
            </a:r>
            <a:r>
              <a:rPr lang="cs-CZ" sz="3200" dirty="0" smtClean="0">
                <a:latin typeface="Bradley Hand ITC" pitchFamily="66" charset="0"/>
              </a:rPr>
              <a:t>. I </a:t>
            </a:r>
            <a:r>
              <a:rPr lang="cs-CZ" sz="3200" dirty="0" err="1" smtClean="0">
                <a:latin typeface="Bradley Hand ITC" pitchFamily="66" charset="0"/>
              </a:rPr>
              <a:t>have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got</a:t>
            </a:r>
            <a:r>
              <a:rPr lang="cs-CZ" sz="3200" dirty="0" smtClean="0">
                <a:latin typeface="Bradley Hand ITC" pitchFamily="66" charset="0"/>
              </a:rPr>
              <a:t> many </a:t>
            </a:r>
            <a:r>
              <a:rPr lang="cs-CZ" sz="3200" dirty="0" err="1" smtClean="0">
                <a:latin typeface="Bradley Hand ITC" pitchFamily="66" charset="0"/>
              </a:rPr>
              <a:t>toys</a:t>
            </a:r>
            <a:r>
              <a:rPr lang="cs-CZ" sz="3200" dirty="0" smtClean="0">
                <a:latin typeface="Bradley Hand ITC" pitchFamily="66" charset="0"/>
              </a:rPr>
              <a:t>. My </a:t>
            </a:r>
            <a:r>
              <a:rPr lang="cs-CZ" sz="3200" dirty="0" err="1" smtClean="0">
                <a:latin typeface="Bradley Hand ITC" pitchFamily="66" charset="0"/>
              </a:rPr>
              <a:t>teddy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bear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is</a:t>
            </a:r>
            <a:r>
              <a:rPr lang="cs-CZ" sz="3200" dirty="0" smtClean="0">
                <a:latin typeface="Bradley Hand ITC" pitchFamily="66" charset="0"/>
              </a:rPr>
              <a:t> ___________ </a:t>
            </a:r>
            <a:r>
              <a:rPr lang="cs-CZ" sz="3200" dirty="0" err="1" smtClean="0">
                <a:latin typeface="Bradley Hand ITC" pitchFamily="66" charset="0"/>
              </a:rPr>
              <a:t>the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bed</a:t>
            </a:r>
            <a:r>
              <a:rPr lang="cs-CZ" sz="3200" dirty="0" smtClean="0">
                <a:latin typeface="Bradley Hand ITC" pitchFamily="66" charset="0"/>
              </a:rPr>
              <a:t>. My nice </a:t>
            </a:r>
            <a:r>
              <a:rPr lang="cs-CZ" sz="3200" dirty="0" err="1" smtClean="0">
                <a:latin typeface="Bradley Hand ITC" pitchFamily="66" charset="0"/>
              </a:rPr>
              <a:t>doll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is</a:t>
            </a:r>
            <a:r>
              <a:rPr lang="cs-CZ" sz="3200" dirty="0" smtClean="0">
                <a:latin typeface="Bradley Hand ITC" pitchFamily="66" charset="0"/>
              </a:rPr>
              <a:t> ___________ </a:t>
            </a:r>
            <a:r>
              <a:rPr lang="cs-CZ" sz="3200" dirty="0" err="1" smtClean="0">
                <a:latin typeface="Bradley Hand ITC" pitchFamily="66" charset="0"/>
              </a:rPr>
              <a:t>the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toybox</a:t>
            </a:r>
            <a:r>
              <a:rPr lang="cs-CZ" sz="3200" dirty="0" smtClean="0">
                <a:latin typeface="Bradley Hand ITC" pitchFamily="66" charset="0"/>
              </a:rPr>
              <a:t>. My pink </a:t>
            </a:r>
            <a:r>
              <a:rPr lang="cs-CZ" sz="3200" dirty="0" err="1" smtClean="0">
                <a:latin typeface="Bradley Hand ITC" pitchFamily="66" charset="0"/>
              </a:rPr>
              <a:t>pram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is</a:t>
            </a:r>
            <a:r>
              <a:rPr lang="cs-CZ" sz="3200" dirty="0" smtClean="0">
                <a:latin typeface="Bradley Hand ITC" pitchFamily="66" charset="0"/>
              </a:rPr>
              <a:t> _________ </a:t>
            </a:r>
            <a:r>
              <a:rPr lang="cs-CZ" sz="3200" dirty="0" err="1" smtClean="0">
                <a:latin typeface="Bradley Hand ITC" pitchFamily="66" charset="0"/>
              </a:rPr>
              <a:t>the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desk</a:t>
            </a:r>
            <a:r>
              <a:rPr lang="cs-CZ" sz="3200" dirty="0" smtClean="0">
                <a:latin typeface="Bradley Hand ITC" pitchFamily="66" charset="0"/>
              </a:rPr>
              <a:t>.  My </a:t>
            </a:r>
            <a:r>
              <a:rPr lang="cs-CZ" sz="3200" dirty="0" err="1" smtClean="0">
                <a:latin typeface="Bradley Hand ITC" pitchFamily="66" charset="0"/>
              </a:rPr>
              <a:t>favourite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book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is</a:t>
            </a:r>
            <a:r>
              <a:rPr lang="cs-CZ" sz="3200" dirty="0" smtClean="0">
                <a:latin typeface="Bradley Hand ITC" pitchFamily="66" charset="0"/>
              </a:rPr>
              <a:t> _______ </a:t>
            </a:r>
            <a:r>
              <a:rPr lang="cs-CZ" sz="3200" dirty="0" err="1" smtClean="0">
                <a:latin typeface="Bradley Hand ITC" pitchFamily="66" charset="0"/>
              </a:rPr>
              <a:t>the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bed</a:t>
            </a:r>
            <a:r>
              <a:rPr lang="cs-CZ" sz="3200" dirty="0" smtClean="0">
                <a:latin typeface="Bradley Hand ITC" pitchFamily="66" charset="0"/>
              </a:rPr>
              <a:t>. My </a:t>
            </a:r>
            <a:r>
              <a:rPr lang="cs-CZ" sz="3200" dirty="0" err="1" smtClean="0">
                <a:latin typeface="Bradley Hand ITC" pitchFamily="66" charset="0"/>
              </a:rPr>
              <a:t>chair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is</a:t>
            </a:r>
            <a:r>
              <a:rPr lang="cs-CZ" sz="3200" dirty="0" smtClean="0">
                <a:latin typeface="Bradley Hand ITC" pitchFamily="66" charset="0"/>
              </a:rPr>
              <a:t> ___________ </a:t>
            </a:r>
            <a:r>
              <a:rPr lang="cs-CZ" sz="3200" dirty="0" err="1" smtClean="0">
                <a:latin typeface="Bradley Hand ITC" pitchFamily="66" charset="0"/>
              </a:rPr>
              <a:t>the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desk</a:t>
            </a:r>
            <a:r>
              <a:rPr lang="cs-CZ" sz="3200" dirty="0" smtClean="0">
                <a:latin typeface="Bradley Hand ITC" pitchFamily="66" charset="0"/>
              </a:rPr>
              <a:t>. And </a:t>
            </a:r>
            <a:r>
              <a:rPr lang="cs-CZ" sz="3200" dirty="0" err="1" smtClean="0">
                <a:latin typeface="Bradley Hand ITC" pitchFamily="66" charset="0"/>
              </a:rPr>
              <a:t>where</a:t>
            </a:r>
            <a:r>
              <a:rPr lang="cs-CZ" sz="3200" dirty="0" smtClean="0">
                <a:latin typeface="Bradley Hand ITC" pitchFamily="66" charset="0"/>
              </a:rPr>
              <a:t> are </a:t>
            </a:r>
            <a:r>
              <a:rPr lang="cs-CZ" sz="3200" dirty="0" err="1" smtClean="0">
                <a:latin typeface="Bradley Hand ITC" pitchFamily="66" charset="0"/>
              </a:rPr>
              <a:t>your</a:t>
            </a:r>
            <a:r>
              <a:rPr lang="cs-CZ" sz="3200" dirty="0" smtClean="0">
                <a:latin typeface="Bradley Hand ITC" pitchFamily="66" charset="0"/>
              </a:rPr>
              <a:t> </a:t>
            </a:r>
            <a:r>
              <a:rPr lang="cs-CZ" sz="3200" dirty="0" err="1" smtClean="0">
                <a:latin typeface="Bradley Hand ITC" pitchFamily="66" charset="0"/>
              </a:rPr>
              <a:t>toys</a:t>
            </a:r>
            <a:r>
              <a:rPr lang="cs-CZ" sz="3200" dirty="0" smtClean="0">
                <a:latin typeface="Bradley Hand ITC" pitchFamily="66" charset="0"/>
              </a:rPr>
              <a:t>?</a:t>
            </a:r>
            <a:endParaRPr lang="cs-CZ" sz="3200" dirty="0">
              <a:latin typeface="Bradley Hand ITC" pitchFamily="66" charset="0"/>
            </a:endParaRPr>
          </a:p>
        </p:txBody>
      </p:sp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084674" y="4046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863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Anotace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  <a:latin typeface="Gabriola" pitchFamily="82" charset="0"/>
              </a:rPr>
              <a:t>Tato prezentace je určena pro žáky 4.ročníku (resp. 3. ročníku) základních škol. Žáci si procvičí psanou i mluvenou podobu </a:t>
            </a:r>
            <a:r>
              <a:rPr lang="cs-CZ" dirty="0" smtClean="0">
                <a:solidFill>
                  <a:prstClr val="black"/>
                </a:solidFill>
                <a:latin typeface="Gabriola" pitchFamily="82" charset="0"/>
              </a:rPr>
              <a:t>předložek a předložkových vazeb. Naučí se ptát na umístění věcí a na tuto otázku také odpovídat. Pod obrázkem kočárku na 4. snímku je </a:t>
            </a:r>
            <a:r>
              <a:rPr lang="cs-CZ" dirty="0" err="1" smtClean="0">
                <a:solidFill>
                  <a:prstClr val="black"/>
                </a:solidFill>
                <a:latin typeface="Gabriola" pitchFamily="82" charset="0"/>
              </a:rPr>
              <a:t>je</a:t>
            </a:r>
            <a:r>
              <a:rPr lang="cs-CZ" dirty="0" smtClean="0">
                <a:solidFill>
                  <a:prstClr val="black"/>
                </a:solidFill>
                <a:latin typeface="Gabriola" pitchFamily="82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Gabriola" pitchFamily="82" charset="0"/>
              </a:rPr>
              <a:t>pak uložen hypertextový odkaz na krátký dětský </a:t>
            </a:r>
            <a:r>
              <a:rPr lang="cs-CZ" dirty="0" smtClean="0">
                <a:solidFill>
                  <a:prstClr val="black"/>
                </a:solidFill>
                <a:latin typeface="Gabriola" pitchFamily="82" charset="0"/>
              </a:rPr>
              <a:t>program.</a:t>
            </a:r>
          </a:p>
          <a:p>
            <a:pPr marL="0" lvl="0" indent="0">
              <a:buNone/>
            </a:pPr>
            <a:r>
              <a:rPr lang="cs-CZ" sz="6000" b="1" smtClean="0">
                <a:solidFill>
                  <a:prstClr val="black"/>
                </a:solidFill>
                <a:latin typeface="Bradley Hand ITC" pitchFamily="66" charset="0"/>
              </a:rPr>
              <a:t>Použité </a:t>
            </a:r>
            <a:r>
              <a:rPr lang="cs-CZ" sz="6000" b="1" dirty="0">
                <a:solidFill>
                  <a:prstClr val="black"/>
                </a:solidFill>
                <a:latin typeface="Bradley Hand ITC" pitchFamily="66" charset="0"/>
              </a:rPr>
              <a:t>zdroje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  <a:latin typeface="Gabriola" pitchFamily="82" charset="0"/>
              </a:rPr>
              <a:t>Veškeré použité obrázky jsou  dostupné z http</a:t>
            </a:r>
            <a:r>
              <a:rPr lang="cs-CZ" dirty="0">
                <a:solidFill>
                  <a:prstClr val="black"/>
                </a:solidFill>
                <a:latin typeface="Gabriola" pitchFamily="82" charset="0"/>
              </a:rPr>
              <a:t>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21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3883036"/>
              </p:ext>
            </p:extLst>
          </p:nvPr>
        </p:nvGraphicFramePr>
        <p:xfrm>
          <a:off x="457200" y="1600200"/>
          <a:ext cx="82296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</a:t>
                      </a:r>
                      <a:r>
                        <a:rPr lang="cs-CZ" dirty="0" smtClean="0"/>
                        <a:t>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30.1. 2013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31.1.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Prepositions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Prepositions</a:t>
                      </a:r>
                      <a:r>
                        <a:rPr lang="cs-CZ" baseline="0" dirty="0" smtClean="0"/>
                        <a:t> – on, in, </a:t>
                      </a:r>
                      <a:r>
                        <a:rPr lang="cs-CZ" baseline="0" dirty="0" err="1" smtClean="0"/>
                        <a:t>under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next</a:t>
                      </a:r>
                      <a:r>
                        <a:rPr lang="cs-CZ" baseline="0" dirty="0" smtClean="0"/>
                        <a:t> to, </a:t>
                      </a:r>
                      <a:r>
                        <a:rPr lang="cs-CZ" baseline="0" dirty="0" err="1" smtClean="0"/>
                        <a:t>at</a:t>
                      </a:r>
                      <a:endParaRPr lang="cs-CZ" baseline="0" dirty="0" smtClean="0"/>
                    </a:p>
                    <a:p>
                      <a:r>
                        <a:rPr lang="cs-CZ" baseline="0" dirty="0" err="1" smtClean="0"/>
                        <a:t>Where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smtClean="0"/>
                        <a:t>? 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769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290</Words>
  <Application>Microsoft Office PowerPoint</Application>
  <PresentationFormat>Předvádění na obrazovce (4:3)</PresentationFormat>
  <Paragraphs>49</Paragraphs>
  <Slides>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Prepositions</vt:lpstr>
      <vt:lpstr>!   Preposition + the …    !</vt:lpstr>
      <vt:lpstr>Where is the apple?</vt:lpstr>
      <vt:lpstr>Use the right prepositions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Prepositions</dc:title>
  <dc:creator>Alena Pavolková</dc:creator>
  <cp:lastModifiedBy>Alena Pavolková</cp:lastModifiedBy>
  <cp:revision>16</cp:revision>
  <dcterms:created xsi:type="dcterms:W3CDTF">2013-08-25T08:57:44Z</dcterms:created>
  <dcterms:modified xsi:type="dcterms:W3CDTF">2013-08-26T14:58:03Z</dcterms:modified>
</cp:coreProperties>
</file>