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B08EDA-C93C-4C37-B872-8F392768FF2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42AAB96-B38A-4AA7-951B-B3A7F18EB9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28520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76600" y="2708275"/>
            <a:ext cx="472013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TVAROSLOVÍ 11 –slovesa – slovesný vid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19475" y="4005263"/>
            <a:ext cx="13967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1838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Tato prezentace seznámí žáky se slovesným videm a s rozdíly mezi videm dokonavým </a:t>
            </a:r>
            <a:r>
              <a:rPr lang="cs-CZ" smtClean="0"/>
              <a:t>a nedokonavým.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460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132856"/>
            <a:ext cx="8686800" cy="838200"/>
          </a:xfrm>
        </p:spPr>
        <p:txBody>
          <a:bodyPr>
            <a:noAutofit/>
          </a:bodyPr>
          <a:lstStyle/>
          <a:p>
            <a:r>
              <a:rPr lang="cs-CZ" sz="7200" dirty="0" smtClean="0"/>
              <a:t>Tvarosloví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	MLUVNICKÉ KATEGORIE 	SLOVESNÉ – slovesný vid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10913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vyjadřuje, že sloveso má dvě (někdy i tři) podoby se stejným věcným významem, které se liší ukončeností nebo neukončeností děje</a:t>
            </a:r>
          </a:p>
          <a:p>
            <a:r>
              <a:rPr lang="cs-CZ" dirty="0" smtClean="0"/>
              <a:t>rozlišujeme </a:t>
            </a:r>
            <a:r>
              <a:rPr lang="cs-CZ" dirty="0" smtClean="0">
                <a:solidFill>
                  <a:schemeClr val="accent6"/>
                </a:solidFill>
              </a:rPr>
              <a:t>slovesa vidu nedokonavého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6"/>
                </a:solidFill>
              </a:rPr>
              <a:t>slovesa vidu dokonavého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05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vidu nedokonavého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vyjadřují děj, který trval, trvá nebo bude trvat, </a:t>
            </a:r>
            <a:r>
              <a:rPr lang="cs-CZ" dirty="0" smtClean="0">
                <a:solidFill>
                  <a:schemeClr val="accent6"/>
                </a:solidFill>
              </a:rPr>
              <a:t>děj neukončený, probíhající, neohraničený</a:t>
            </a:r>
          </a:p>
          <a:p>
            <a:r>
              <a:rPr lang="cs-CZ" dirty="0" smtClean="0"/>
              <a:t>vyjadřují tedy minulost, přítomnost i budoucnost, např. </a:t>
            </a:r>
            <a:r>
              <a:rPr lang="cs-CZ" i="1" dirty="0" smtClean="0"/>
              <a:t>zlobil jsem, zlobím, budu zlobit, bral jsem, beru,</a:t>
            </a:r>
            <a:r>
              <a:rPr lang="cs-CZ" dirty="0" smtClean="0"/>
              <a:t> </a:t>
            </a:r>
            <a:r>
              <a:rPr lang="cs-CZ" i="1" dirty="0" smtClean="0"/>
              <a:t>budu brát</a:t>
            </a:r>
          </a:p>
          <a:p>
            <a:r>
              <a:rPr lang="cs-CZ" dirty="0" smtClean="0"/>
              <a:t>budoucí čas u nich tvoříme tvarem složeným z budoucího času slovesa </a:t>
            </a:r>
            <a:r>
              <a:rPr lang="cs-CZ" i="1" dirty="0" smtClean="0"/>
              <a:t>být</a:t>
            </a:r>
            <a:r>
              <a:rPr lang="cs-CZ" dirty="0" smtClean="0"/>
              <a:t> a infinitivu významového slovesa, např. </a:t>
            </a:r>
            <a:r>
              <a:rPr lang="cs-CZ" i="1" dirty="0" smtClean="0"/>
              <a:t>budu jíst, budu psát, budu končit</a:t>
            </a:r>
          </a:p>
          <a:p>
            <a:r>
              <a:rPr lang="cs-CZ" dirty="0" smtClean="0"/>
              <a:t>u některých sloves nedokonavých s významem pohybu se budoucí tvar vyjadřuje jednoduchým tvarem s předponou po- (</a:t>
            </a:r>
            <a:r>
              <a:rPr lang="cs-CZ" dirty="0" err="1" smtClean="0"/>
              <a:t>pů</a:t>
            </a:r>
            <a:r>
              <a:rPr lang="cs-CZ" dirty="0" smtClean="0"/>
              <a:t>-), např. </a:t>
            </a:r>
            <a:r>
              <a:rPr lang="cs-CZ" i="1" dirty="0" smtClean="0"/>
              <a:t>povezu, půjdu</a:t>
            </a:r>
          </a:p>
          <a:p>
            <a:r>
              <a:rPr lang="cs-CZ" dirty="0" smtClean="0"/>
              <a:t>od těchto sloves nelze utvořit infinitiv ani minulý čas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3369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vidu dokonavého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</a:t>
            </a:r>
            <a:r>
              <a:rPr lang="cs-CZ" dirty="0" smtClean="0">
                <a:solidFill>
                  <a:schemeClr val="accent6"/>
                </a:solidFill>
              </a:rPr>
              <a:t>děj</a:t>
            </a:r>
            <a:r>
              <a:rPr lang="cs-CZ" dirty="0" smtClean="0"/>
              <a:t>, který je nějak </a:t>
            </a:r>
            <a:r>
              <a:rPr lang="cs-CZ" dirty="0" smtClean="0">
                <a:solidFill>
                  <a:schemeClr val="accent6"/>
                </a:solidFill>
              </a:rPr>
              <a:t>ohraničený, ukončený</a:t>
            </a:r>
          </a:p>
          <a:p>
            <a:r>
              <a:rPr lang="cs-CZ" dirty="0" smtClean="0"/>
              <a:t>tvoříme u nich pouze čas minulá a budoucí, např. </a:t>
            </a:r>
            <a:r>
              <a:rPr lang="cs-CZ" i="1" dirty="0" smtClean="0"/>
              <a:t>skončil jsem – skončím, dal jsem - dám</a:t>
            </a:r>
          </a:p>
          <a:p>
            <a:r>
              <a:rPr lang="cs-CZ" dirty="0" smtClean="0"/>
              <a:t>tvary přítomného času těchto sloves označují už budoucnost; budoucí čas s tedy tvoří jednoduchým tvarem, např. </a:t>
            </a:r>
            <a:r>
              <a:rPr lang="cs-CZ" i="1" dirty="0" smtClean="0"/>
              <a:t>vyzdobím,</a:t>
            </a:r>
            <a:r>
              <a:rPr lang="cs-CZ" dirty="0" smtClean="0"/>
              <a:t> </a:t>
            </a:r>
            <a:r>
              <a:rPr lang="cs-CZ" i="1" dirty="0" smtClean="0"/>
              <a:t>vznikne, přečteme si, uvaří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6195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slovesa nedokonavá se tvoří od sloves dokonavých příponami, někdy dochází </a:t>
            </a:r>
            <a:r>
              <a:rPr lang="cs-CZ" dirty="0" smtClean="0"/>
              <a:t>       ke </a:t>
            </a:r>
            <a:r>
              <a:rPr lang="cs-CZ" dirty="0" smtClean="0"/>
              <a:t>změně samohlásek nebo souhlásek </a:t>
            </a:r>
            <a:r>
              <a:rPr lang="cs-CZ" dirty="0" smtClean="0"/>
              <a:t>        v </a:t>
            </a:r>
            <a:r>
              <a:rPr lang="cs-CZ" dirty="0" smtClean="0"/>
              <a:t>kořenu slova, např. vynést – vynášet, hodit – házet</a:t>
            </a:r>
          </a:p>
          <a:p>
            <a:r>
              <a:rPr lang="cs-CZ" dirty="0" smtClean="0"/>
              <a:t>některá slovesa nedokonavá vyjadřují děj násobený, obvyklý, opakovaný, např. Psával nám k Vánocům. Jezdívali jsme tam každý týden.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17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dokonavá se často tvoří ze sloves nedokonavých spojením s předponou, např. počítat – vypočítat, zpívat – dozpívat</a:t>
            </a:r>
          </a:p>
          <a:p>
            <a:r>
              <a:rPr lang="cs-CZ" dirty="0" smtClean="0"/>
              <a:t>přidáním přípony může vzniknout opět sloveso nedokonavé, např. šít – vyšít – vyšívat, táhnout – přetáhnout - přetahovat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32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dokonavá a nedokonavá, která se liší jen videm, vytvářejí tzv. </a:t>
            </a:r>
            <a:r>
              <a:rPr lang="cs-CZ" dirty="0" smtClean="0">
                <a:solidFill>
                  <a:schemeClr val="accent6"/>
                </a:solidFill>
              </a:rPr>
              <a:t>vidové dvojice</a:t>
            </a:r>
            <a:r>
              <a:rPr lang="cs-CZ" dirty="0" smtClean="0"/>
              <a:t>, např. </a:t>
            </a:r>
            <a:r>
              <a:rPr lang="cs-CZ" i="1" dirty="0" smtClean="0"/>
              <a:t>připojit, připojovat, hodit – házet, napustit – napouštět, vystřihnout - vystřihovat</a:t>
            </a:r>
          </a:p>
          <a:p>
            <a:r>
              <a:rPr lang="cs-CZ" dirty="0" smtClean="0"/>
              <a:t>některá slovesa jsou jen nedokonavá, např. </a:t>
            </a:r>
            <a:r>
              <a:rPr lang="cs-CZ" i="1" dirty="0" smtClean="0"/>
              <a:t>mít, moci, umět, zdát se, jmenovat se</a:t>
            </a:r>
          </a:p>
          <a:p>
            <a:r>
              <a:rPr lang="cs-CZ" dirty="0" smtClean="0"/>
              <a:t>některá  slovesa jsou jen dokonavá, např. </a:t>
            </a:r>
            <a:r>
              <a:rPr lang="cs-CZ" i="1" dirty="0" smtClean="0"/>
              <a:t>zaslechnout, uhodit, vybouřit se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3745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96855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Slovesný vid </a:t>
            </a:r>
            <a:r>
              <a:rPr lang="cs-CZ" dirty="0" smtClean="0"/>
              <a:t>vyjadřuje, že sloveso má dvě podoby se stejným věcným významem, které se liší ukončeností nebo neukončeností děje. Rozlišujeme slovesa vidu nedokonavého a dokonavého.</a:t>
            </a:r>
          </a:p>
          <a:p>
            <a:r>
              <a:rPr lang="cs-CZ" b="1" dirty="0" smtClean="0"/>
              <a:t>Slovesa nedokonavá </a:t>
            </a:r>
            <a:r>
              <a:rPr lang="cs-CZ" dirty="0" smtClean="0"/>
              <a:t>vyjadřují děj, který trval, trvá nebo bude trvat, děj neukončený, probíhající, neohraničený (nakupoval jsem, nakupuji, budu nakupovat. </a:t>
            </a:r>
          </a:p>
          <a:p>
            <a:r>
              <a:rPr lang="cs-CZ" b="1" dirty="0" smtClean="0"/>
              <a:t>Slovesa dokonavá </a:t>
            </a:r>
            <a:r>
              <a:rPr lang="cs-CZ" dirty="0" smtClean="0"/>
              <a:t>vyjadřují děj nějak ohraničený, ukončený (nakoupím, nakoupil jsem).</a:t>
            </a:r>
          </a:p>
          <a:p>
            <a:r>
              <a:rPr lang="cs-CZ" dirty="0" smtClean="0"/>
              <a:t>Slovesa dokonavá a nedokonavá, která se liší jen videm, vytvářejí tzv. </a:t>
            </a:r>
            <a:r>
              <a:rPr lang="cs-CZ" b="1" dirty="0" smtClean="0"/>
              <a:t>vidové dvojice </a:t>
            </a:r>
            <a:r>
              <a:rPr lang="cs-CZ" dirty="0" smtClean="0"/>
              <a:t>(připojit – připojovat, hodit – házet).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42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vyjadřuje slovesný vid?</a:t>
            </a:r>
          </a:p>
          <a:p>
            <a:r>
              <a:rPr lang="cs-CZ" dirty="0" smtClean="0"/>
              <a:t>2. Jaký děj vyjadřují slovesa nedokonavá?</a:t>
            </a:r>
          </a:p>
          <a:p>
            <a:r>
              <a:rPr lang="cs-CZ" dirty="0" smtClean="0"/>
              <a:t>3. Jaký děj vyjadřují slovesa dokonavá?</a:t>
            </a:r>
          </a:p>
          <a:p>
            <a:r>
              <a:rPr lang="cs-CZ" dirty="0" smtClean="0"/>
              <a:t>4. Co jsou vidové dvojice?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83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420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38</TotalTime>
  <Words>677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Tvarosloví</vt:lpstr>
      <vt:lpstr>Slovesný vid</vt:lpstr>
      <vt:lpstr>Slovesa vidu nedokonavého</vt:lpstr>
      <vt:lpstr>Slovesa vidu dokonavého</vt:lpstr>
      <vt:lpstr>Slovesný vid</vt:lpstr>
      <vt:lpstr>Slovesný vid</vt:lpstr>
      <vt:lpstr>Slovesný vid</vt:lpstr>
      <vt:lpstr>ZÁPIS: SLOVESNÝ VID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UZIVATEL</dc:creator>
  <cp:lastModifiedBy>UZIVATEL</cp:lastModifiedBy>
  <cp:revision>15</cp:revision>
  <dcterms:created xsi:type="dcterms:W3CDTF">2012-12-13T09:29:29Z</dcterms:created>
  <dcterms:modified xsi:type="dcterms:W3CDTF">2013-05-03T07:08:55Z</dcterms:modified>
</cp:coreProperties>
</file>