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CC99FF"/>
    <a:srgbClr val="CC66FF"/>
    <a:srgbClr val="9966FF"/>
    <a:srgbClr val="0000FF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117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8749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386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50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514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669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34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20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407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992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131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C0B1D-B201-4193-9846-7E7F1DF3733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78157-2F42-47C4-82E0-972E0A2634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598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11" Type="http://schemas.openxmlformats.org/officeDocument/2006/relationships/image" Target="../media/image12.emf"/><Relationship Id="rId5" Type="http://schemas.openxmlformats.org/officeDocument/2006/relationships/image" Target="../media/image6.emf"/><Relationship Id="rId10" Type="http://schemas.openxmlformats.org/officeDocument/2006/relationships/image" Target="../media/image11.emf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emf"/><Relationship Id="rId4" Type="http://schemas.openxmlformats.org/officeDocument/2006/relationships/hyperlink" Target="http://www.youtube.com/watch?v=C-6q3tXORHY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lena\AppData\Local\Microsoft\Windows\Temporary Internet Files\Content.IE5\BAGOXL1F\MC900438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1792"/>
            <a:ext cx="5260032" cy="5260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04665"/>
            <a:ext cx="7772400" cy="864096"/>
          </a:xfrm>
        </p:spPr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Bradley Hand ITC" pitchFamily="66" charset="0"/>
              </a:rPr>
              <a:t>Countries</a:t>
            </a:r>
            <a:r>
              <a:rPr lang="cs-CZ" sz="4800" b="1" dirty="0" smtClean="0">
                <a:solidFill>
                  <a:schemeClr val="tx2">
                    <a:lumMod val="50000"/>
                  </a:schemeClr>
                </a:solidFill>
                <a:latin typeface="Bradley Hand ITC" pitchFamily="66" charset="0"/>
              </a:rPr>
              <a:t> and </a:t>
            </a:r>
            <a:r>
              <a:rPr lang="cs-CZ" sz="4800" b="1" dirty="0" err="1" smtClean="0">
                <a:solidFill>
                  <a:schemeClr val="tx2">
                    <a:lumMod val="50000"/>
                  </a:schemeClr>
                </a:solidFill>
                <a:latin typeface="Bradley Hand ITC" pitchFamily="66" charset="0"/>
              </a:rPr>
              <a:t>Nationalities</a:t>
            </a:r>
            <a:endParaRPr lang="cs-CZ" sz="4800" b="1" dirty="0">
              <a:solidFill>
                <a:schemeClr val="tx2">
                  <a:lumMod val="50000"/>
                </a:schemeClr>
              </a:solidFill>
              <a:latin typeface="Bradley Hand ITC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2305616"/>
            <a:ext cx="78755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 školy: ZŠ Karla Klíče v Hostinném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Autor: Mgr. Alena Krátká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Název: </a:t>
            </a: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VY_32_INOVACE_08_A_3_Countries and </a:t>
            </a:r>
            <a:r>
              <a:rPr lang="cs-CZ" sz="2800" b="1" dirty="0" err="1" smtClean="0">
                <a:solidFill>
                  <a:prstClr val="black"/>
                </a:solidFill>
                <a:latin typeface="Gabriola" pitchFamily="82" charset="0"/>
              </a:rPr>
              <a:t>nationalities</a:t>
            </a:r>
            <a:endParaRPr lang="cs-CZ" sz="2800" b="1" dirty="0">
              <a:solidFill>
                <a:prstClr val="black"/>
              </a:solidFill>
              <a:latin typeface="Gabriola" pitchFamily="82" charset="0"/>
            </a:endParaRP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Téma: Angličtina – prezentace</a:t>
            </a:r>
          </a:p>
          <a:p>
            <a:pPr lvl="0"/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Číslo projektu: CZ.1.07/1.4.00/21.21.2131</a:t>
            </a:r>
          </a:p>
        </p:txBody>
      </p:sp>
    </p:spTree>
    <p:extLst>
      <p:ext uri="{BB962C8B-B14F-4D97-AF65-F5344CB8AC3E}">
        <p14:creationId xmlns:p14="http://schemas.microsoft.com/office/powerpoint/2010/main" val="179880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413" y="260648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Match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flags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with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rigth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names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of</a:t>
            </a:r>
            <a:r>
              <a:rPr lang="cs-CZ" b="1" dirty="0" smtClean="0">
                <a:solidFill>
                  <a:srgbClr val="0000FF"/>
                </a:solidFill>
                <a:latin typeface="Bradley Hand ITC" pitchFamily="66" charset="0"/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  <a:latin typeface="Bradley Hand ITC" pitchFamily="66" charset="0"/>
              </a:rPr>
              <a:t>countries</a:t>
            </a:r>
            <a:endParaRPr lang="cs-CZ" b="1" dirty="0">
              <a:solidFill>
                <a:srgbClr val="0000FF"/>
              </a:solidFill>
              <a:latin typeface="Bradley Hand ITC" pitchFamily="66" charset="0"/>
            </a:endParaRPr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6" y="1820949"/>
            <a:ext cx="1338427" cy="752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" y="2683461"/>
            <a:ext cx="1399920" cy="78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3" y="3635592"/>
            <a:ext cx="1395675" cy="78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8" y="4639558"/>
            <a:ext cx="1395675" cy="78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3" y="5572533"/>
            <a:ext cx="1411350" cy="793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937" y="1476391"/>
            <a:ext cx="1395675" cy="784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699" y="2438749"/>
            <a:ext cx="1368152" cy="769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8438" y="3470532"/>
            <a:ext cx="1510581" cy="8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485" y="4560147"/>
            <a:ext cx="1510581" cy="864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533" y="5635324"/>
            <a:ext cx="1769486" cy="103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24483" y="1222402"/>
            <a:ext cx="4025461" cy="64633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United </a:t>
            </a:r>
            <a:r>
              <a:rPr lang="cs-CZ" b="1" dirty="0" err="1" smtClean="0">
                <a:latin typeface="Bradley Hand ITC" pitchFamily="66" charset="0"/>
              </a:rPr>
              <a:t>Kingdom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of</a:t>
            </a:r>
            <a:r>
              <a:rPr lang="cs-CZ" b="1" dirty="0" smtClean="0">
                <a:latin typeface="Bradley Hand ITC" pitchFamily="66" charset="0"/>
              </a:rPr>
              <a:t>  Great  </a:t>
            </a:r>
            <a:r>
              <a:rPr lang="cs-CZ" b="1" dirty="0" err="1" smtClean="0">
                <a:latin typeface="Bradley Hand ITC" pitchFamily="66" charset="0"/>
              </a:rPr>
              <a:t>Britain</a:t>
            </a:r>
            <a:r>
              <a:rPr lang="cs-CZ" b="1" dirty="0" smtClean="0">
                <a:latin typeface="Bradley Hand ITC" pitchFamily="66" charset="0"/>
              </a:rPr>
              <a:t> and</a:t>
            </a:r>
          </a:p>
          <a:p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Northern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Ireland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97546" y="2038305"/>
            <a:ext cx="833883" cy="369332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France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29469" y="2598649"/>
            <a:ext cx="1770036" cy="3693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Slovak</a:t>
            </a:r>
            <a:r>
              <a:rPr lang="cs-CZ" b="1" dirty="0" smtClean="0">
                <a:latin typeface="Bradley Hand ITC" pitchFamily="66" charset="0"/>
              </a:rPr>
              <a:t> Republic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97546" y="3658602"/>
            <a:ext cx="861133" cy="369332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Poland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9074" y="3175800"/>
            <a:ext cx="872355" cy="369332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Russia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9336" y="4110022"/>
            <a:ext cx="657552" cy="369332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Italy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59074" y="4622863"/>
            <a:ext cx="978153" cy="369332"/>
          </a:xfrm>
          <a:prstGeom prst="rect">
            <a:avLst/>
          </a:prstGeom>
          <a:noFill/>
          <a:ln w="28575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German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24777" y="5128962"/>
            <a:ext cx="930063" cy="369332"/>
          </a:xfrm>
          <a:prstGeom prst="rect">
            <a:avLst/>
          </a:prstGeom>
          <a:noFill/>
          <a:ln w="28575">
            <a:solidFill>
              <a:srgbClr val="66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Austria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69872" y="5591401"/>
            <a:ext cx="2653290" cy="369332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United </a:t>
            </a:r>
            <a:r>
              <a:rPr lang="cs-CZ" b="1" dirty="0" err="1" smtClean="0">
                <a:latin typeface="Bradley Hand ITC" pitchFamily="66" charset="0"/>
              </a:rPr>
              <a:t>States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of</a:t>
            </a:r>
            <a:r>
              <a:rPr lang="cs-CZ" b="1" dirty="0" smtClean="0">
                <a:latin typeface="Bradley Hand ITC" pitchFamily="66" charset="0"/>
              </a:rPr>
              <a:t> America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6054513"/>
            <a:ext cx="1636987" cy="369332"/>
          </a:xfrm>
          <a:prstGeom prst="rect">
            <a:avLst/>
          </a:prstGeom>
          <a:noFill/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radley Hand ITC" pitchFamily="66" charset="0"/>
              </a:rPr>
              <a:t>Czech Republic</a:t>
            </a:r>
            <a:endParaRPr lang="cs-CZ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14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CC66FF"/>
          </a:solidFill>
        </p:spPr>
        <p:txBody>
          <a:bodyPr>
            <a:normAutofit fontScale="90000"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Write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the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names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of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nationalities</a:t>
            </a:r>
            <a:r>
              <a:rPr lang="cs-CZ" b="1" dirty="0" smtClean="0">
                <a:latin typeface="Bradley Hand ITC" pitchFamily="66" charset="0"/>
              </a:rPr>
              <a:t>.</a:t>
            </a:r>
            <a:br>
              <a:rPr lang="cs-CZ" b="1" dirty="0" smtClean="0">
                <a:latin typeface="Bradley Hand ITC" pitchFamily="66" charset="0"/>
              </a:rPr>
            </a:br>
            <a:r>
              <a:rPr lang="cs-CZ" b="1" dirty="0" smtClean="0">
                <a:latin typeface="Bradley Hand ITC" pitchFamily="66" charset="0"/>
              </a:rPr>
              <a:t>Make a </a:t>
            </a:r>
            <a:r>
              <a:rPr lang="cs-CZ" b="1" dirty="0" err="1" smtClean="0">
                <a:latin typeface="Bradley Hand ITC" pitchFamily="66" charset="0"/>
              </a:rPr>
              <a:t>word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from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marked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letters</a:t>
            </a:r>
            <a:r>
              <a:rPr lang="cs-CZ" b="1" dirty="0" smtClean="0">
                <a:latin typeface="Bradley Hand ITC" pitchFamily="66" charset="0"/>
              </a:rPr>
              <a:t>.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71600"/>
            <a:ext cx="9144000" cy="5486400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Bradley Hand ITC" pitchFamily="66" charset="0"/>
              </a:rPr>
              <a:t>Czech Republic                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</a:t>
            </a:r>
          </a:p>
          <a:p>
            <a:pPr marL="0" indent="0">
              <a:buNone/>
            </a:pPr>
            <a:r>
              <a:rPr lang="cs-CZ" b="1" dirty="0" smtClean="0">
                <a:latin typeface="Bradley Hand ITC" pitchFamily="66" charset="0"/>
              </a:rPr>
              <a:t>USA                                 __ __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__</a:t>
            </a:r>
          </a:p>
          <a:p>
            <a:pPr marL="0" indent="0">
              <a:buNone/>
            </a:pPr>
            <a:r>
              <a:rPr lang="cs-CZ" b="1" dirty="0" smtClean="0">
                <a:latin typeface="Bradley Hand ITC" pitchFamily="66" charset="0"/>
              </a:rPr>
              <a:t>France                              __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Austria</a:t>
            </a:r>
            <a:r>
              <a:rPr lang="cs-CZ" b="1" dirty="0" smtClean="0">
                <a:latin typeface="Bradley Hand ITC" pitchFamily="66" charset="0"/>
              </a:rPr>
              <a:t>                           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__ __</a:t>
            </a:r>
          </a:p>
          <a:p>
            <a:pPr marL="0" indent="0">
              <a:buNone/>
            </a:pPr>
            <a:r>
              <a:rPr lang="cs-CZ" b="1" dirty="0" smtClean="0">
                <a:latin typeface="Bradley Hand ITC" pitchFamily="66" charset="0"/>
              </a:rPr>
              <a:t>Italy                               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Germany</a:t>
            </a:r>
            <a:r>
              <a:rPr lang="cs-CZ" b="1" dirty="0" smtClean="0">
                <a:latin typeface="Bradley Hand ITC" pitchFamily="66" charset="0"/>
              </a:rPr>
              <a:t>                        __ __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England</a:t>
            </a:r>
            <a:r>
              <a:rPr lang="cs-CZ" b="1" dirty="0" smtClean="0">
                <a:latin typeface="Bradley Hand ITC" pitchFamily="66" charset="0"/>
              </a:rPr>
              <a:t>                        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Slovak</a:t>
            </a:r>
            <a:r>
              <a:rPr lang="cs-CZ" b="1" dirty="0" smtClean="0">
                <a:latin typeface="Bradley Hand ITC" pitchFamily="66" charset="0"/>
              </a:rPr>
              <a:t> Republic            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__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Russia</a:t>
            </a:r>
            <a:r>
              <a:rPr lang="cs-CZ" b="1" dirty="0" smtClean="0">
                <a:latin typeface="Bradley Hand ITC" pitchFamily="66" charset="0"/>
              </a:rPr>
              <a:t>                            __ __ __ __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</a:t>
            </a:r>
          </a:p>
          <a:p>
            <a:pPr marL="0" indent="0">
              <a:buNone/>
            </a:pPr>
            <a:r>
              <a:rPr lang="cs-CZ" b="1" dirty="0" err="1" smtClean="0">
                <a:latin typeface="Bradley Hand ITC" pitchFamily="66" charset="0"/>
              </a:rPr>
              <a:t>Poland</a:t>
            </a:r>
            <a:r>
              <a:rPr lang="cs-CZ" b="1" dirty="0" smtClean="0">
                <a:latin typeface="Bradley Hand ITC" pitchFamily="66" charset="0"/>
              </a:rPr>
              <a:t>                            __ </a:t>
            </a:r>
            <a:r>
              <a:rPr lang="cs-CZ" b="1" dirty="0" smtClean="0">
                <a:solidFill>
                  <a:srgbClr val="FF0000"/>
                </a:solidFill>
                <a:latin typeface="Bradley Hand ITC" pitchFamily="66" charset="0"/>
              </a:rPr>
              <a:t>__</a:t>
            </a:r>
            <a:r>
              <a:rPr lang="cs-CZ" b="1" dirty="0" smtClean="0">
                <a:latin typeface="Bradley Hand ITC" pitchFamily="66" charset="0"/>
              </a:rPr>
              <a:t> __ __ __ __</a:t>
            </a:r>
          </a:p>
          <a:p>
            <a:pPr marL="0" indent="0">
              <a:buNone/>
            </a:pPr>
            <a:endParaRPr lang="cs-CZ" dirty="0" smtClean="0">
              <a:latin typeface="Bradley Hand ITC" pitchFamily="66" charset="0"/>
            </a:endParaRPr>
          </a:p>
          <a:p>
            <a:pPr marL="0" indent="0">
              <a:buNone/>
            </a:pPr>
            <a:endParaRPr lang="cs-CZ" dirty="0" smtClean="0">
              <a:latin typeface="Bradley Hand ITC" pitchFamily="66" charset="0"/>
            </a:endParaRPr>
          </a:p>
          <a:p>
            <a:pPr marL="0" indent="0">
              <a:buNone/>
            </a:pPr>
            <a:endParaRPr lang="cs-CZ" dirty="0" smtClean="0">
              <a:latin typeface="Bradley Hand ITC" pitchFamily="66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3745470"/>
              </p:ext>
            </p:extLst>
          </p:nvPr>
        </p:nvGraphicFramePr>
        <p:xfrm>
          <a:off x="8316416" y="1628800"/>
          <a:ext cx="432048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pic>
        <p:nvPicPr>
          <p:cNvPr id="1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8424" y="3326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75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7" dur="474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 vol="80000">
                <p:cTn id="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61446"/>
            <a:ext cx="8229600" cy="1035306"/>
          </a:xfrm>
          <a:solidFill>
            <a:srgbClr val="FF0066"/>
          </a:solidFill>
        </p:spPr>
        <p:txBody>
          <a:bodyPr/>
          <a:lstStyle/>
          <a:p>
            <a:pPr algn="l"/>
            <a:r>
              <a:rPr lang="cs-CZ" b="1" dirty="0" err="1" smtClean="0">
                <a:latin typeface="Bradley Hand ITC" pitchFamily="66" charset="0"/>
              </a:rPr>
              <a:t>Asks</a:t>
            </a:r>
            <a:r>
              <a:rPr lang="cs-CZ" b="1" dirty="0" smtClean="0">
                <a:latin typeface="Bradley Hand ITC" pitchFamily="66" charset="0"/>
              </a:rPr>
              <a:t> and </a:t>
            </a:r>
            <a:r>
              <a:rPr lang="cs-CZ" b="1" dirty="0" err="1" smtClean="0">
                <a:latin typeface="Bradley Hand ITC" pitchFamily="66" charset="0"/>
              </a:rPr>
              <a:t>answers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3540" y="3642545"/>
            <a:ext cx="1944216" cy="1565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láček 6"/>
          <p:cNvSpPr/>
          <p:nvPr/>
        </p:nvSpPr>
        <p:spPr>
          <a:xfrm rot="19614577">
            <a:off x="129887" y="2094945"/>
            <a:ext cx="1650594" cy="1365553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  <a:latin typeface="Gigi" pitchFamily="82" charset="0"/>
            </a:endParaRPr>
          </a:p>
        </p:txBody>
      </p:sp>
      <p:sp>
        <p:nvSpPr>
          <p:cNvPr id="9" name="Vývojový diagram: paměť se sekvenčním přístupem 8"/>
          <p:cNvSpPr/>
          <p:nvPr/>
        </p:nvSpPr>
        <p:spPr>
          <a:xfrm rot="751904" flipH="1">
            <a:off x="2144991" y="3862020"/>
            <a:ext cx="3081451" cy="1495996"/>
          </a:xfrm>
          <a:prstGeom prst="flowChartMagneticTap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  <a:latin typeface="Gigi" pitchFamily="82" charset="0"/>
              </a:rPr>
              <a:t>Where</a:t>
            </a:r>
            <a:r>
              <a:rPr lang="cs-CZ" sz="3600" dirty="0" smtClean="0">
                <a:solidFill>
                  <a:schemeClr val="tx1"/>
                </a:solidFill>
                <a:latin typeface="Gigi" pitchFamily="82" charset="0"/>
              </a:rPr>
              <a:t> are </a:t>
            </a:r>
            <a:r>
              <a:rPr lang="cs-CZ" sz="3600" dirty="0" err="1" smtClean="0">
                <a:solidFill>
                  <a:schemeClr val="tx1"/>
                </a:solidFill>
                <a:latin typeface="Gigi" pitchFamily="82" charset="0"/>
              </a:rPr>
              <a:t>you</a:t>
            </a:r>
            <a:r>
              <a:rPr lang="cs-CZ" sz="3600" dirty="0" smtClean="0">
                <a:solidFill>
                  <a:schemeClr val="tx1"/>
                </a:solidFill>
                <a:latin typeface="Gigi" pitchFamily="82" charset="0"/>
              </a:rPr>
              <a:t> </a:t>
            </a:r>
            <a:r>
              <a:rPr lang="cs-CZ" sz="3600" dirty="0" err="1" smtClean="0">
                <a:solidFill>
                  <a:schemeClr val="tx1"/>
                </a:solidFill>
                <a:latin typeface="Gigi" pitchFamily="82" charset="0"/>
              </a:rPr>
              <a:t>from</a:t>
            </a:r>
            <a:r>
              <a:rPr lang="cs-CZ" sz="3600" dirty="0" smtClean="0">
                <a:solidFill>
                  <a:schemeClr val="tx1"/>
                </a:solidFill>
                <a:latin typeface="Gigi" pitchFamily="82" charset="0"/>
              </a:rPr>
              <a:t>?</a:t>
            </a:r>
            <a:endParaRPr lang="cs-CZ" sz="3600" dirty="0">
              <a:solidFill>
                <a:schemeClr val="tx1"/>
              </a:solidFill>
              <a:latin typeface="Gigi" pitchFamily="82" charset="0"/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07" y="2242860"/>
            <a:ext cx="3642433" cy="2049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ývojový diagram: paměť se sekvenčním přístupem 9"/>
          <p:cNvSpPr/>
          <p:nvPr/>
        </p:nvSpPr>
        <p:spPr>
          <a:xfrm rot="616240">
            <a:off x="3275856" y="2426344"/>
            <a:ext cx="2816106" cy="1164194"/>
          </a:xfrm>
          <a:prstGeom prst="flowChartMagneticTap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I´m</a:t>
            </a:r>
            <a:r>
              <a:rPr lang="cs-CZ" dirty="0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from</a:t>
            </a:r>
            <a:r>
              <a:rPr lang="cs-CZ" dirty="0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 United </a:t>
            </a:r>
            <a:r>
              <a:rPr lang="cs-CZ" dirty="0" err="1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States</a:t>
            </a:r>
            <a:r>
              <a:rPr lang="cs-CZ" dirty="0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MV Boli" pitchFamily="2" charset="0"/>
                <a:cs typeface="MV Boli" pitchFamily="2" charset="0"/>
              </a:rPr>
              <a:t> America.</a:t>
            </a:r>
            <a:endParaRPr lang="cs-CZ" dirty="0">
              <a:solidFill>
                <a:schemeClr val="tx1"/>
              </a:solidFill>
              <a:latin typeface="MV Boli" pitchFamily="2" charset="0"/>
              <a:cs typeface="MV Boli" pitchFamily="2" charset="0"/>
            </a:endParaRPr>
          </a:p>
        </p:txBody>
      </p:sp>
      <p:sp>
        <p:nvSpPr>
          <p:cNvPr id="11" name="Obláček 10"/>
          <p:cNvSpPr/>
          <p:nvPr/>
        </p:nvSpPr>
        <p:spPr>
          <a:xfrm rot="19729512">
            <a:off x="6056933" y="1196752"/>
            <a:ext cx="1800200" cy="1116704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 rot="20442280">
            <a:off x="6516335" y="1455068"/>
            <a:ext cx="881396" cy="600072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509271" y="2457220"/>
            <a:ext cx="775873" cy="641002"/>
          </a:xfrm>
          <a:prstGeom prst="hear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919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err="1" smtClean="0">
                <a:latin typeface="Bradley Hand ITC" pitchFamily="66" charset="0"/>
              </a:rPr>
              <a:t>Asks</a:t>
            </a:r>
            <a:r>
              <a:rPr lang="cs-CZ" b="1" dirty="0" smtClean="0">
                <a:latin typeface="Bradley Hand ITC" pitchFamily="66" charset="0"/>
              </a:rPr>
              <a:t> and </a:t>
            </a:r>
            <a:r>
              <a:rPr lang="cs-CZ" b="1" dirty="0" err="1" smtClean="0">
                <a:latin typeface="Bradley Hand ITC" pitchFamily="66" charset="0"/>
              </a:rPr>
              <a:t>answers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60848"/>
            <a:ext cx="3002432" cy="1689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10025"/>
            <a:ext cx="2205481" cy="183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paměť se sekvenčním přístupem 3"/>
          <p:cNvSpPr/>
          <p:nvPr/>
        </p:nvSpPr>
        <p:spPr>
          <a:xfrm rot="957385" flipH="1">
            <a:off x="2685638" y="4203081"/>
            <a:ext cx="2549156" cy="2349798"/>
          </a:xfrm>
          <a:prstGeom prst="flowChartMagneticTape">
            <a:avLst/>
          </a:prstGeom>
          <a:noFill/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Hi</a:t>
            </a:r>
            <a:r>
              <a:rPr lang="cs-CZ" sz="2400" b="1" dirty="0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!</a:t>
            </a:r>
          </a:p>
          <a:p>
            <a:pPr algn="ctr"/>
            <a:r>
              <a:rPr lang="cs-CZ" sz="2400" b="1" dirty="0" err="1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What</a:t>
            </a:r>
            <a:r>
              <a:rPr lang="cs-CZ" sz="2400" b="1" dirty="0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 </a:t>
            </a:r>
            <a:r>
              <a:rPr lang="cs-CZ" sz="2400" b="1" dirty="0" err="1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nationality</a:t>
            </a:r>
            <a:r>
              <a:rPr lang="cs-CZ" sz="2400" b="1" dirty="0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 are </a:t>
            </a:r>
            <a:r>
              <a:rPr lang="cs-CZ" sz="2400" b="1" dirty="0" err="1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you</a:t>
            </a:r>
            <a:r>
              <a:rPr lang="cs-CZ" sz="2400" b="1" dirty="0" smtClean="0">
                <a:solidFill>
                  <a:srgbClr val="00FF00"/>
                </a:solidFill>
                <a:latin typeface="MV Boli" pitchFamily="2" charset="0"/>
                <a:cs typeface="MV Boli" pitchFamily="2" charset="0"/>
              </a:rPr>
              <a:t>?</a:t>
            </a:r>
            <a:endParaRPr lang="cs-CZ" sz="2400" b="1" dirty="0">
              <a:solidFill>
                <a:srgbClr val="00FF00"/>
              </a:solidFill>
              <a:latin typeface="MV Boli" pitchFamily="2" charset="0"/>
              <a:cs typeface="MV Boli" pitchFamily="2" charset="0"/>
            </a:endParaRPr>
          </a:p>
        </p:txBody>
      </p:sp>
      <p:sp>
        <p:nvSpPr>
          <p:cNvPr id="5" name="Vývojový diagram: paměť se sekvenčním přístupem 4"/>
          <p:cNvSpPr/>
          <p:nvPr/>
        </p:nvSpPr>
        <p:spPr>
          <a:xfrm>
            <a:off x="1907704" y="2060848"/>
            <a:ext cx="3060920" cy="972688"/>
          </a:xfrm>
          <a:prstGeom prst="flowChartMagneticTape">
            <a:avLst/>
          </a:prstGeom>
          <a:noFill/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00FF00"/>
                </a:solidFill>
                <a:latin typeface="Gabriola" pitchFamily="82" charset="0"/>
              </a:rPr>
              <a:t>Hello!</a:t>
            </a:r>
          </a:p>
          <a:p>
            <a:pPr algn="ctr"/>
            <a:r>
              <a:rPr lang="cs-CZ" sz="2400" b="1" i="1" dirty="0" err="1" smtClean="0">
                <a:solidFill>
                  <a:srgbClr val="00FF00"/>
                </a:solidFill>
                <a:latin typeface="Gabriola" pitchFamily="82" charset="0"/>
              </a:rPr>
              <a:t>I´m</a:t>
            </a:r>
            <a:r>
              <a:rPr lang="cs-CZ" sz="2400" b="1" i="1" dirty="0" smtClean="0">
                <a:solidFill>
                  <a:srgbClr val="00FF00"/>
                </a:solidFill>
                <a:latin typeface="Gabriola" pitchFamily="82" charset="0"/>
              </a:rPr>
              <a:t> </a:t>
            </a:r>
            <a:r>
              <a:rPr lang="cs-CZ" sz="2400" b="1" i="1" dirty="0" err="1" smtClean="0">
                <a:solidFill>
                  <a:srgbClr val="00FF00"/>
                </a:solidFill>
                <a:latin typeface="Gabriola" pitchFamily="82" charset="0"/>
              </a:rPr>
              <a:t>Irish</a:t>
            </a:r>
            <a:r>
              <a:rPr lang="cs-CZ" sz="2400" b="1" i="1" dirty="0" smtClean="0">
                <a:solidFill>
                  <a:srgbClr val="00FF00"/>
                </a:solidFill>
                <a:latin typeface="Gabriola" pitchFamily="82" charset="0"/>
              </a:rPr>
              <a:t>.</a:t>
            </a:r>
            <a:endParaRPr lang="cs-CZ" sz="2400" b="1" i="1" dirty="0">
              <a:solidFill>
                <a:srgbClr val="00FF00"/>
              </a:solidFill>
              <a:latin typeface="Gabriola" pitchFamily="82" charset="0"/>
            </a:endParaRPr>
          </a:p>
        </p:txBody>
      </p:sp>
      <p:pic>
        <p:nvPicPr>
          <p:cNvPr id="5124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82" y="908720"/>
            <a:ext cx="9169481" cy="5131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8559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Anotace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  <a:latin typeface="Bradley Hand ITC" pitchFamily="66" charset="0"/>
              </a:rPr>
              <a:t>	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Tato prezentace je určena pro žáky 4.ročníku (resp. 3. ročníku) základních škol. Žáci si procvičí psanou i mluvenou podobu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názvů zemí a národností.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Naučí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se rozlišovat otázku „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Where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are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you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from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?“ a „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What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nationality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are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you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?“ a naučí se na ně správně odpovědět.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Procvičí si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konverzaci na dané téma. Pod závěrečným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smajlíkem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je pak uložen hypertextový odkaz na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krátký dětský program, v němž je obsažen telefonický rozhovor a opakování otázky „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Where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are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you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Gabriola" pitchFamily="82" charset="0"/>
              </a:rPr>
              <a:t>from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?“ a jejích variací a  různé možnosti odpovědí.</a:t>
            </a:r>
            <a:endParaRPr lang="cs-CZ" sz="5400" dirty="0">
              <a:solidFill>
                <a:prstClr val="black"/>
              </a:solidFill>
              <a:latin typeface="Gabriola" pitchFamily="82" charset="0"/>
            </a:endParaRPr>
          </a:p>
          <a:p>
            <a:pPr marL="0" lvl="0" indent="0" algn="ctr">
              <a:buNone/>
            </a:pPr>
            <a:r>
              <a:rPr lang="cs-CZ" sz="5400" b="1" dirty="0">
                <a:solidFill>
                  <a:prstClr val="black"/>
                </a:solidFill>
                <a:latin typeface="Bradley Hand ITC" pitchFamily="66" charset="0"/>
              </a:rPr>
              <a:t>Použité zdroje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  <a:latin typeface="Gabriola" pitchFamily="82" charset="0"/>
              </a:rPr>
              <a:t>Veškeré použité obrázky jsou dostupné z http</a:t>
            </a:r>
            <a:r>
              <a:rPr lang="cs-CZ" dirty="0">
                <a:solidFill>
                  <a:prstClr val="black"/>
                </a:solidFill>
                <a:latin typeface="Gabriola" pitchFamily="82" charset="0"/>
              </a:rPr>
              <a:t>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73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815960"/>
              </p:ext>
            </p:extLst>
          </p:nvPr>
        </p:nvGraphicFramePr>
        <p:xfrm>
          <a:off x="457200" y="1600200"/>
          <a:ext cx="8229600" cy="387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27.2. 2013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28.2.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Receptivní, produktivní a interaktivní řečové dovednosti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Countries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nationalities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Country, </a:t>
                      </a:r>
                      <a:r>
                        <a:rPr lang="cs-CZ" dirty="0" err="1" smtClean="0"/>
                        <a:t>nationality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from</a:t>
                      </a:r>
                      <a:r>
                        <a:rPr lang="cs-CZ" dirty="0" smtClean="0"/>
                        <a:t>?, </a:t>
                      </a:r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nationality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7352291"/>
              </p:ext>
            </p:extLst>
          </p:nvPr>
        </p:nvGraphicFramePr>
        <p:xfrm>
          <a:off x="467544" y="1628800"/>
          <a:ext cx="82296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27.2. 2013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28.2.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Countries</a:t>
                      </a:r>
                      <a:r>
                        <a:rPr lang="cs-CZ" baseline="0" dirty="0" smtClean="0"/>
                        <a:t> and </a:t>
                      </a:r>
                      <a:r>
                        <a:rPr lang="cs-CZ" baseline="0" dirty="0" err="1" smtClean="0"/>
                        <a:t>nationalities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Country, </a:t>
                      </a:r>
                      <a:r>
                        <a:rPr lang="cs-CZ" dirty="0" err="1" smtClean="0"/>
                        <a:t>nationality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from</a:t>
                      </a:r>
                      <a:r>
                        <a:rPr lang="cs-CZ" dirty="0" smtClean="0"/>
                        <a:t>?, </a:t>
                      </a:r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nationality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?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718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1646</TotalTime>
  <Words>310</Words>
  <Application>Microsoft Office PowerPoint</Application>
  <PresentationFormat>Předvádění na obrazovce (4:3)</PresentationFormat>
  <Paragraphs>76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Countries and Nationalities</vt:lpstr>
      <vt:lpstr>Match flags with rigth names of countries</vt:lpstr>
      <vt:lpstr>Write the names of nationalities. Make a word from marked letters.</vt:lpstr>
      <vt:lpstr>Asks and answers</vt:lpstr>
      <vt:lpstr>Asks and answers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Countries and Nationalities</dc:title>
  <dc:creator>Alena Pavolková</dc:creator>
  <cp:lastModifiedBy>Alena Pavolková</cp:lastModifiedBy>
  <cp:revision>23</cp:revision>
  <dcterms:created xsi:type="dcterms:W3CDTF">2013-08-24T09:31:24Z</dcterms:created>
  <dcterms:modified xsi:type="dcterms:W3CDTF">2013-08-27T20:20:22Z</dcterms:modified>
</cp:coreProperties>
</file>