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57" r:id="rId4"/>
    <p:sldId id="258" r:id="rId5"/>
    <p:sldId id="259" r:id="rId6"/>
    <p:sldId id="260" r:id="rId7"/>
    <p:sldId id="261" r:id="rId8"/>
    <p:sldId id="262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A70CE-5417-4E94-BED0-E4F343BB69E5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EFD34C6-C651-4234-A6D0-0D94934733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A70CE-5417-4E94-BED0-E4F343BB69E5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EFD34C6-C651-4234-A6D0-0D94934733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A70CE-5417-4E94-BED0-E4F343BB69E5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D34C6-C651-4234-A6D0-0D949347335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A70CE-5417-4E94-BED0-E4F343BB69E5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D34C6-C651-4234-A6D0-0D94934733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A70CE-5417-4E94-BED0-E4F343BB69E5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EFD34C6-C651-4234-A6D0-0D949347335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A70CE-5417-4E94-BED0-E4F343BB69E5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D34C6-C651-4234-A6D0-0D94934733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A70CE-5417-4E94-BED0-E4F343BB69E5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D34C6-C651-4234-A6D0-0D94934733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A70CE-5417-4E94-BED0-E4F343BB69E5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D34C6-C651-4234-A6D0-0D94934733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A70CE-5417-4E94-BED0-E4F343BB69E5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D34C6-C651-4234-A6D0-0D9493473353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A70CE-5417-4E94-BED0-E4F343BB69E5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D34C6-C651-4234-A6D0-0D94934733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A70CE-5417-4E94-BED0-E4F343BB69E5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D34C6-C651-4234-A6D0-0D94934733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1BA70CE-5417-4E94-BED0-E4F343BB69E5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EFD34C6-C651-4234-A6D0-0D949347335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268413"/>
            <a:ext cx="8229600" cy="4857750"/>
          </a:xfrm>
        </p:spPr>
        <p:txBody>
          <a:bodyPr anchor="ctr"/>
          <a:lstStyle/>
          <a:p>
            <a:pPr marL="0" indent="0" defTabSz="457200">
              <a:buFont typeface="Wingdings 2" pitchFamily="18" charset="2"/>
              <a:buNone/>
            </a:pPr>
            <a:endParaRPr lang="cs-CZ" smtClean="0"/>
          </a:p>
        </p:txBody>
      </p:sp>
      <p:pic>
        <p:nvPicPr>
          <p:cNvPr id="3277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88852" y="0"/>
            <a:ext cx="9555163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773" name="Rectangle 5"/>
          <p:cNvSpPr>
            <a:spLocks noChangeArrowheads="1"/>
          </p:cNvSpPr>
          <p:nvPr/>
        </p:nvSpPr>
        <p:spPr bwMode="auto">
          <a:xfrm>
            <a:off x="3449927" y="2133600"/>
            <a:ext cx="2821553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b="1" dirty="0" smtClean="0"/>
              <a:t>Mgr. Marie Havránková</a:t>
            </a:r>
            <a:endParaRPr lang="cs-CZ" b="1" dirty="0"/>
          </a:p>
        </p:txBody>
      </p:sp>
      <p:sp>
        <p:nvSpPr>
          <p:cNvPr id="32774" name="Rectangle 6"/>
          <p:cNvSpPr>
            <a:spLocks noChangeArrowheads="1"/>
          </p:cNvSpPr>
          <p:nvPr/>
        </p:nvSpPr>
        <p:spPr bwMode="auto">
          <a:xfrm>
            <a:off x="3276600" y="2708275"/>
            <a:ext cx="489961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dirty="0" smtClean="0"/>
              <a:t>  </a:t>
            </a:r>
            <a:r>
              <a:rPr lang="cs-CZ" b="1" dirty="0" smtClean="0"/>
              <a:t>TVAROSLOVÍ 12 – slovesa – slovesný rod</a:t>
            </a:r>
            <a:endParaRPr lang="cs-CZ" b="1" dirty="0"/>
          </a:p>
        </p:txBody>
      </p:sp>
      <p:sp>
        <p:nvSpPr>
          <p:cNvPr id="32775" name="Rectangle 7"/>
          <p:cNvSpPr>
            <a:spLocks noChangeArrowheads="1"/>
          </p:cNvSpPr>
          <p:nvPr/>
        </p:nvSpPr>
        <p:spPr bwMode="auto">
          <a:xfrm>
            <a:off x="3449927" y="3429000"/>
            <a:ext cx="2694969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 dirty="0" smtClean="0"/>
              <a:t>Mluvnice pro 2. ročník</a:t>
            </a:r>
            <a:endParaRPr lang="cs-CZ" b="1" dirty="0"/>
          </a:p>
        </p:txBody>
      </p:sp>
      <p:sp>
        <p:nvSpPr>
          <p:cNvPr id="32776" name="Rectangle 8"/>
          <p:cNvSpPr>
            <a:spLocks noChangeArrowheads="1"/>
          </p:cNvSpPr>
          <p:nvPr/>
        </p:nvSpPr>
        <p:spPr bwMode="auto">
          <a:xfrm>
            <a:off x="3449927" y="4005263"/>
            <a:ext cx="1247655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b="1" dirty="0" smtClean="0"/>
              <a:t>2. </a:t>
            </a:r>
            <a:r>
              <a:rPr lang="cs-CZ" b="1" dirty="0"/>
              <a:t>ročník</a:t>
            </a:r>
          </a:p>
        </p:txBody>
      </p:sp>
      <p:sp>
        <p:nvSpPr>
          <p:cNvPr id="32777" name="Rectangle 9"/>
          <p:cNvSpPr>
            <a:spLocks noChangeArrowheads="1"/>
          </p:cNvSpPr>
          <p:nvPr/>
        </p:nvSpPr>
        <p:spPr bwMode="auto">
          <a:xfrm>
            <a:off x="3419475" y="5229225"/>
            <a:ext cx="14668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/>
              <a:t>Srpen 2012 </a:t>
            </a:r>
          </a:p>
        </p:txBody>
      </p:sp>
    </p:spTree>
    <p:extLst>
      <p:ext uri="{BB962C8B-B14F-4D97-AF65-F5344CB8AC3E}">
        <p14:creationId xmlns:p14="http://schemas.microsoft.com/office/powerpoint/2010/main" val="1183827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 této sadě výukových materiálů s názvem </a:t>
            </a:r>
            <a:r>
              <a:rPr lang="cs-CZ" b="1" dirty="0"/>
              <a:t>Tvarosloví</a:t>
            </a:r>
            <a:r>
              <a:rPr lang="cs-CZ" dirty="0"/>
              <a:t> se budeme zabývat tvořením tvarů slov, slovními druhy, jejich tříděním a mluvnickými kategoriemi. Učivo má rozšířit znalosti, které žáci získali v ZŠ a je určeno     pro žáky 2. ročníku učebních oborů SOU. </a:t>
            </a:r>
            <a:endParaRPr lang="cs-CZ" dirty="0" smtClean="0"/>
          </a:p>
          <a:p>
            <a:r>
              <a:rPr lang="cs-CZ" dirty="0" smtClean="0"/>
              <a:t>Tato prezentace je zaměřena  na slovesný rod činný a trpný a </a:t>
            </a:r>
            <a:r>
              <a:rPr lang="cs-CZ" smtClean="0"/>
              <a:t>jejich tvoření.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9641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132856"/>
            <a:ext cx="8686800" cy="838200"/>
          </a:xfrm>
        </p:spPr>
        <p:txBody>
          <a:bodyPr>
            <a:noAutofit/>
          </a:bodyPr>
          <a:lstStyle/>
          <a:p>
            <a:r>
              <a:rPr lang="cs-CZ" sz="7200" dirty="0" smtClean="0"/>
              <a:t>tvarosloví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sz="4400" dirty="0" smtClean="0"/>
              <a:t>	MLUVNICKÉ KATEGORIE 	SLOVESNÉ - slovesný rod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146287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Slovesný rod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vyjadřuje vztah mezi původcem děje a podmětem věty</a:t>
            </a:r>
          </a:p>
          <a:p>
            <a:r>
              <a:rPr lang="cs-CZ" dirty="0" smtClean="0"/>
              <a:t>podle toho rozlišujeme </a:t>
            </a:r>
            <a:r>
              <a:rPr lang="cs-CZ" dirty="0" smtClean="0">
                <a:solidFill>
                  <a:schemeClr val="accent6"/>
                </a:solidFill>
              </a:rPr>
              <a:t>rod činný</a:t>
            </a:r>
            <a:r>
              <a:rPr lang="cs-CZ" dirty="0" smtClean="0"/>
              <a:t> a </a:t>
            </a:r>
            <a:r>
              <a:rPr lang="cs-CZ" dirty="0" smtClean="0">
                <a:solidFill>
                  <a:schemeClr val="accent6"/>
                </a:solidFill>
              </a:rPr>
              <a:t>rod trpný</a:t>
            </a:r>
          </a:p>
          <a:p>
            <a:pPr marL="0" indent="0">
              <a:buNone/>
            </a:pPr>
            <a:r>
              <a:rPr lang="cs-CZ" u="sng" dirty="0" smtClean="0">
                <a:solidFill>
                  <a:schemeClr val="accent6"/>
                </a:solidFill>
              </a:rPr>
              <a:t>Rod činný </a:t>
            </a:r>
            <a:r>
              <a:rPr lang="cs-CZ" dirty="0" smtClean="0"/>
              <a:t>vyjadřuje, co činí podmět</a:t>
            </a:r>
          </a:p>
          <a:p>
            <a:r>
              <a:rPr lang="cs-CZ" dirty="0" smtClean="0"/>
              <a:t>sloveso je v rodě činném, je-li původcem děje (činnosti) podmět, např. </a:t>
            </a:r>
            <a:r>
              <a:rPr lang="cs-CZ" i="1" dirty="0" smtClean="0"/>
              <a:t>Rodiče svým dětem uzavřeli smlouvu o stavebním spoření.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1588384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Slovesný rod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dirty="0" smtClean="0">
                <a:solidFill>
                  <a:schemeClr val="accent6"/>
                </a:solidFill>
              </a:rPr>
              <a:t>Rod trpný </a:t>
            </a:r>
            <a:r>
              <a:rPr lang="cs-CZ" dirty="0" smtClean="0"/>
              <a:t>vyjadřuje děj, který činí někdo jiný      než podmět věty</a:t>
            </a:r>
          </a:p>
          <a:p>
            <a:r>
              <a:rPr lang="cs-CZ" dirty="0" smtClean="0"/>
              <a:t>sloveso je v rodě trpném, je-li původce děje jiným větným členem, nebo je dokonce nevyjádřený, např. </a:t>
            </a:r>
            <a:r>
              <a:rPr lang="cs-CZ" i="1" dirty="0" smtClean="0"/>
              <a:t>Vaše smlouva </a:t>
            </a:r>
            <a:r>
              <a:rPr lang="cs-CZ" i="1" dirty="0" smtClean="0"/>
              <a:t>                  o </a:t>
            </a:r>
            <a:r>
              <a:rPr lang="cs-CZ" i="1" dirty="0" smtClean="0"/>
              <a:t>stavebním spoření byla (rodiči) uzavřena před dvěma lety. Smlouvy o stavebním spoření se uzavírají stále častěji.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2690153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Slovesný rod - tvoření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6"/>
                </a:solidFill>
              </a:rPr>
              <a:t>Trpný rod </a:t>
            </a:r>
            <a:r>
              <a:rPr lang="cs-CZ" sz="2400" dirty="0" smtClean="0"/>
              <a:t>se obvykle tvoří jen od sloves předmětových, a to dvěma způsoby:</a:t>
            </a:r>
          </a:p>
          <a:p>
            <a:r>
              <a:rPr lang="cs-CZ" sz="2400" dirty="0" smtClean="0">
                <a:solidFill>
                  <a:schemeClr val="accent6"/>
                </a:solidFill>
              </a:rPr>
              <a:t>1. </a:t>
            </a:r>
            <a:r>
              <a:rPr lang="cs-CZ" sz="2400" u="sng" dirty="0" smtClean="0">
                <a:solidFill>
                  <a:schemeClr val="accent6"/>
                </a:solidFill>
              </a:rPr>
              <a:t>opisným tvarem trpným</a:t>
            </a:r>
            <a:r>
              <a:rPr lang="cs-CZ" sz="2400" dirty="0" smtClean="0"/>
              <a:t>, skládá se z příčestí trpného a </a:t>
            </a:r>
            <a:r>
              <a:rPr lang="cs-CZ" sz="2400" dirty="0" smtClean="0"/>
              <a:t>    z </a:t>
            </a:r>
            <a:r>
              <a:rPr lang="cs-CZ" sz="2400" dirty="0" smtClean="0"/>
              <a:t>tvarů slovesa být, bývat, např.:</a:t>
            </a:r>
            <a:endParaRPr lang="cs-CZ" sz="2400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76727258"/>
              </p:ext>
            </p:extLst>
          </p:nvPr>
        </p:nvGraphicFramePr>
        <p:xfrm>
          <a:off x="755576" y="3284984"/>
          <a:ext cx="7776864" cy="229108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080120"/>
                <a:gridCol w="3312368"/>
                <a:gridCol w="3384376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jednotné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množné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 osoba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byl jsem, jsem, budu léčen</a:t>
                      </a:r>
                    </a:p>
                    <a:p>
                      <a:r>
                        <a:rPr lang="cs-CZ" dirty="0" smtClean="0"/>
                        <a:t>byl jsem, jsem, budu ukryt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byli jsme, jsme, budeme léčeni</a:t>
                      </a:r>
                    </a:p>
                    <a:p>
                      <a:r>
                        <a:rPr lang="cs-CZ" dirty="0" smtClean="0"/>
                        <a:t>byli jsme,</a:t>
                      </a:r>
                      <a:r>
                        <a:rPr lang="cs-CZ" baseline="0" dirty="0" smtClean="0"/>
                        <a:t> jsme, budeme ukryti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 osoba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byl jsi,</a:t>
                      </a:r>
                      <a:r>
                        <a:rPr lang="cs-CZ" baseline="0" dirty="0" smtClean="0"/>
                        <a:t> jsi, budeš léčen</a:t>
                      </a:r>
                    </a:p>
                    <a:p>
                      <a:r>
                        <a:rPr lang="cs-CZ" baseline="0" dirty="0" smtClean="0"/>
                        <a:t>byl jsi, jsi, budeš ukryt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byli jste, jste, budete léčeni</a:t>
                      </a:r>
                    </a:p>
                    <a:p>
                      <a:r>
                        <a:rPr lang="cs-CZ" dirty="0" smtClean="0"/>
                        <a:t>byli jste, jste, budete ukryti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3. osoba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byl, je, bude léčen</a:t>
                      </a:r>
                    </a:p>
                    <a:p>
                      <a:r>
                        <a:rPr lang="cs-CZ" dirty="0" smtClean="0"/>
                        <a:t>byl, je, bude ukryt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byli, jsou, budou léčeni</a:t>
                      </a:r>
                    </a:p>
                    <a:p>
                      <a:r>
                        <a:rPr lang="cs-CZ" dirty="0" smtClean="0"/>
                        <a:t>Byli, jsou, budou ukryti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96903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Slovesný rod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podobně lze vytvořit i tvary podmiňovacího způsobu přítomného, případně minulého, např. byl bych léčen, byl bych ukryt – byl bych býval léčen, byl bych býval ukryt</a:t>
            </a:r>
          </a:p>
          <a:p>
            <a:r>
              <a:rPr lang="cs-CZ" dirty="0" smtClean="0"/>
              <a:t>infinitiv má podobu složeného tvaru: být léčen, být ukryt, bývat léčen, bývat ukryt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5579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Slovesný rod- tvoření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accent6"/>
                </a:solidFill>
              </a:rPr>
              <a:t>2. </a:t>
            </a:r>
            <a:r>
              <a:rPr lang="cs-CZ" u="sng" dirty="0" smtClean="0">
                <a:solidFill>
                  <a:schemeClr val="accent6"/>
                </a:solidFill>
              </a:rPr>
              <a:t>zvratnou podobou slovesa</a:t>
            </a:r>
            <a:r>
              <a:rPr lang="cs-CZ" dirty="0" smtClean="0"/>
              <a:t>, tj. tvarem </a:t>
            </a:r>
            <a:r>
              <a:rPr lang="cs-CZ" dirty="0" smtClean="0"/>
              <a:t>      3</a:t>
            </a:r>
            <a:r>
              <a:rPr lang="cs-CZ" dirty="0" smtClean="0"/>
              <a:t>. osoby jednotného i množného čísla činného rodu se zvratným zájmenem se, např</a:t>
            </a:r>
            <a:r>
              <a:rPr lang="cs-CZ" i="1" dirty="0" smtClean="0"/>
              <a:t>. Knihy se půjčují dvakrát týdně. </a:t>
            </a:r>
            <a:r>
              <a:rPr lang="cs-CZ" i="1" dirty="0" smtClean="0"/>
              <a:t>           V </a:t>
            </a:r>
            <a:r>
              <a:rPr lang="cs-CZ" i="1" dirty="0" smtClean="0"/>
              <a:t>televizi se vysílá nový český seriál. </a:t>
            </a:r>
          </a:p>
          <a:p>
            <a:r>
              <a:rPr lang="cs-CZ" dirty="0" smtClean="0"/>
              <a:t>jestliže můžeme vytvořit opisný tvar i zvratné sloveso, dáváme přednost užití slovesa zvratného, např. </a:t>
            </a:r>
            <a:r>
              <a:rPr lang="cs-CZ" i="1" dirty="0" smtClean="0"/>
              <a:t>Přehrady se stavějí (jsou stavěny) na velikých řekách.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374263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ZÁPIS: SLOVESNÝ ROD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Slovesný rod</a:t>
            </a:r>
            <a:r>
              <a:rPr lang="cs-CZ" dirty="0" smtClean="0"/>
              <a:t> vyjadřuje vztah mezi původcem děje a podmětem věty. Rozlišujeme rod činný a rod trpný. </a:t>
            </a:r>
          </a:p>
          <a:p>
            <a:r>
              <a:rPr lang="cs-CZ" b="1" dirty="0" smtClean="0"/>
              <a:t>Rod činný </a:t>
            </a:r>
            <a:r>
              <a:rPr lang="cs-CZ" dirty="0" smtClean="0"/>
              <a:t>vyjadřuje co činí (dělá) podmět: Zedníci staví (stavějí) dům.</a:t>
            </a:r>
          </a:p>
          <a:p>
            <a:r>
              <a:rPr lang="cs-CZ" b="1" dirty="0" smtClean="0"/>
              <a:t>Rod trpný </a:t>
            </a:r>
            <a:r>
              <a:rPr lang="cs-CZ" dirty="0" smtClean="0"/>
              <a:t>vyjadřuje děj, který činí někdo jiný než podmět: Dům je stavěn zedníky. / Dům se staví.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2258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PRO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Co vyjadřuje slovesný rod?</a:t>
            </a:r>
          </a:p>
          <a:p>
            <a:r>
              <a:rPr lang="cs-CZ" dirty="0" smtClean="0"/>
              <a:t>2. Jaký rod u sloves rozlišujeme?</a:t>
            </a:r>
          </a:p>
          <a:p>
            <a:r>
              <a:rPr lang="cs-CZ" dirty="0" smtClean="0"/>
              <a:t>3. Co vyjadřuje činný rod?</a:t>
            </a:r>
          </a:p>
          <a:p>
            <a:r>
              <a:rPr lang="cs-CZ" dirty="0" smtClean="0"/>
              <a:t>4. Co vyjadřuje trpný rod?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7633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MUŽÍKOVÁ, Olga, MARKVARTOVÁ, Barbora, KLUSÁČKOVÁ, Lenka, JEŘÁBKOVÁ, Eleonora, ADÁMKOVÁ, Petra. </a:t>
            </a:r>
            <a:r>
              <a:rPr lang="cs-CZ" i="1" dirty="0" smtClean="0"/>
              <a:t>Odmaturuj </a:t>
            </a:r>
            <a:r>
              <a:rPr lang="cs-CZ" i="1" dirty="0"/>
              <a:t>z českého jazyka</a:t>
            </a:r>
            <a:r>
              <a:rPr lang="cs-CZ" dirty="0"/>
              <a:t>. Brno: </a:t>
            </a:r>
            <a:r>
              <a:rPr lang="cs-CZ" dirty="0" err="1"/>
              <a:t>Didaktis</a:t>
            </a:r>
            <a:r>
              <a:rPr lang="cs-CZ" dirty="0"/>
              <a:t>, 2007, ISBN 80 – 7358 – 082 – 9</a:t>
            </a:r>
          </a:p>
          <a:p>
            <a:r>
              <a:rPr lang="cs-CZ" dirty="0" smtClean="0"/>
              <a:t>DOBEŠOVÁ, Věra, FIALOVÁ</a:t>
            </a:r>
            <a:r>
              <a:rPr lang="cs-CZ" smtClean="0"/>
              <a:t>, Vladimíra. </a:t>
            </a:r>
            <a:r>
              <a:rPr lang="cs-CZ" i="1" smtClean="0"/>
              <a:t>Průvodce </a:t>
            </a:r>
            <a:r>
              <a:rPr lang="cs-CZ" i="1" dirty="0"/>
              <a:t>českým jazykem</a:t>
            </a:r>
            <a:r>
              <a:rPr lang="cs-CZ" dirty="0"/>
              <a:t>. Brno: </a:t>
            </a:r>
            <a:r>
              <a:rPr lang="cs-CZ" dirty="0" err="1"/>
              <a:t>Didaktis</a:t>
            </a:r>
            <a:r>
              <a:rPr lang="cs-CZ" dirty="0"/>
              <a:t>, 2007, ISBN 80 – 7538 – 019 - 5  </a:t>
            </a:r>
          </a:p>
          <a:p>
            <a:r>
              <a:rPr lang="cs-CZ" dirty="0"/>
              <a:t>SOCHROVÁ, Marie. </a:t>
            </a:r>
            <a:r>
              <a:rPr lang="cs-CZ" i="1" dirty="0"/>
              <a:t>Český jazyk v kostce pro střední školy</a:t>
            </a:r>
            <a:r>
              <a:rPr lang="cs-CZ" dirty="0"/>
              <a:t>. Havlíčkův Brod: Fragment, 2007,ISBN 978 – 253 – 0298 – 0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8011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35</TotalTime>
  <Words>628</Words>
  <Application>Microsoft Office PowerPoint</Application>
  <PresentationFormat>Předvádění na obrazovce (4:3)</PresentationFormat>
  <Paragraphs>60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Prezentace aplikace PowerPoint</vt:lpstr>
      <vt:lpstr>ANOTACE</vt:lpstr>
      <vt:lpstr>tvarosloví</vt:lpstr>
      <vt:lpstr>Slovesný rod</vt:lpstr>
      <vt:lpstr>Slovesný rod</vt:lpstr>
      <vt:lpstr>Slovesný rod - tvoření</vt:lpstr>
      <vt:lpstr>Slovesný rod</vt:lpstr>
      <vt:lpstr>Slovesný rod- tvoření</vt:lpstr>
      <vt:lpstr>ZÁPIS: SLOVESNÝ ROD</vt:lpstr>
      <vt:lpstr>OTÁZKY PRO OPAKOVÁNÍ</vt:lpstr>
      <vt:lpstr>ZDROJE</vt:lpstr>
    </vt:vector>
  </TitlesOfParts>
  <Company>SOU UB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tvarosloví</dc:title>
  <dc:creator>UZIVATEL</dc:creator>
  <cp:lastModifiedBy>UZIVATEL</cp:lastModifiedBy>
  <cp:revision>16</cp:revision>
  <dcterms:created xsi:type="dcterms:W3CDTF">2012-12-13T09:32:54Z</dcterms:created>
  <dcterms:modified xsi:type="dcterms:W3CDTF">2013-05-03T07:10:09Z</dcterms:modified>
</cp:coreProperties>
</file>