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7" r:id="rId4"/>
    <p:sldId id="258" r:id="rId5"/>
    <p:sldId id="259" r:id="rId6"/>
    <p:sldId id="260" r:id="rId7"/>
    <p:sldId id="261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70F20-F0C0-45CC-BF8F-E0B03036D49C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C0C2870-EAD0-4EB5-8A8C-81A08C1EA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70F20-F0C0-45CC-BF8F-E0B03036D49C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C0C2870-EAD0-4EB5-8A8C-81A08C1EA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70F20-F0C0-45CC-BF8F-E0B03036D49C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C2870-EAD0-4EB5-8A8C-81A08C1EA4A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70F20-F0C0-45CC-BF8F-E0B03036D49C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C2870-EAD0-4EB5-8A8C-81A08C1EA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70F20-F0C0-45CC-BF8F-E0B03036D49C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C0C2870-EAD0-4EB5-8A8C-81A08C1EA4A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70F20-F0C0-45CC-BF8F-E0B03036D49C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C2870-EAD0-4EB5-8A8C-81A08C1EA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70F20-F0C0-45CC-BF8F-E0B03036D49C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C2870-EAD0-4EB5-8A8C-81A08C1EA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70F20-F0C0-45CC-BF8F-E0B03036D49C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C2870-EAD0-4EB5-8A8C-81A08C1EA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70F20-F0C0-45CC-BF8F-E0B03036D49C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C2870-EAD0-4EB5-8A8C-81A08C1EA4A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70F20-F0C0-45CC-BF8F-E0B03036D49C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C2870-EAD0-4EB5-8A8C-81A08C1EA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70F20-F0C0-45CC-BF8F-E0B03036D49C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C2870-EAD0-4EB5-8A8C-81A08C1EA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870F20-F0C0-45CC-BF8F-E0B03036D49C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C0C2870-EAD0-4EB5-8A8C-81A08C1EA4A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419475" y="2133600"/>
            <a:ext cx="285200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276600" y="2708275"/>
            <a:ext cx="5010731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TVAROSLOVÍ 13 – slovesa –slovesné třídy, </a:t>
            </a:r>
          </a:p>
          <a:p>
            <a:r>
              <a:rPr lang="cs-CZ" b="1" dirty="0" smtClean="0"/>
              <a:t> nepravidelná slovesa, pravopis </a:t>
            </a:r>
          </a:p>
          <a:p>
            <a:r>
              <a:rPr lang="cs-CZ" b="1" dirty="0"/>
              <a:t> </a:t>
            </a:r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69496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Mluvnice pro 2. ročník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449927" y="4005263"/>
            <a:ext cx="124765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118382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V této sadě výukových materiálů s názvem </a:t>
            </a:r>
            <a:r>
              <a:rPr lang="cs-CZ" b="1" dirty="0"/>
              <a:t>Tvarosloví</a:t>
            </a:r>
            <a:r>
              <a:rPr lang="cs-CZ" dirty="0"/>
              <a:t> se budeme zabývat tvořením tvarů slov, slovními druhy, jejich tříděním a mluvnickými kategoriemi. Učivo má rozšířit znalosti, které žáci získali v ZŠ a je určeno     pro žáky 2. ročníku učebních oborů SOU. </a:t>
            </a:r>
            <a:endParaRPr lang="cs-CZ" dirty="0" smtClean="0"/>
          </a:p>
          <a:p>
            <a:r>
              <a:rPr lang="cs-CZ" dirty="0" smtClean="0"/>
              <a:t>V této prezentaci se žáci seznámí s rozdělením sloves do slovesných tříd, se </a:t>
            </a:r>
            <a:r>
              <a:rPr lang="cs-CZ" smtClean="0"/>
              <a:t>vzory                    v  </a:t>
            </a:r>
            <a:r>
              <a:rPr lang="cs-CZ" dirty="0" smtClean="0"/>
              <a:t>jednotlivých třídách, s nepravidelnými slovesy  a s pravopisem psaní i/y ve slovesných tvarech.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8293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6934" y="1772816"/>
            <a:ext cx="8686800" cy="838200"/>
          </a:xfrm>
        </p:spPr>
        <p:txBody>
          <a:bodyPr>
            <a:noAutofit/>
          </a:bodyPr>
          <a:lstStyle/>
          <a:p>
            <a:r>
              <a:rPr lang="cs-CZ" sz="7200" dirty="0" smtClean="0"/>
              <a:t>tvarosloví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sz="4400" dirty="0" smtClean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	SLOVESNÉ TŘÍDY</a:t>
            </a:r>
          </a:p>
          <a:p>
            <a:pPr marL="0" indent="0">
              <a:buNone/>
            </a:pPr>
            <a:r>
              <a:rPr lang="cs-CZ" sz="4400" dirty="0" smtClean="0"/>
              <a:t> 	NEPRAVIDELNÁ SLOVESA</a:t>
            </a:r>
          </a:p>
          <a:p>
            <a:pPr marL="0" indent="0">
              <a:buNone/>
            </a:pPr>
            <a:r>
              <a:rPr lang="cs-CZ" sz="4400" dirty="0" smtClean="0"/>
              <a:t> 	PRAVOPIS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524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Slovesné třídy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86800" cy="4525963"/>
          </a:xfrm>
        </p:spPr>
        <p:txBody>
          <a:bodyPr>
            <a:normAutofit fontScale="62500" lnSpcReduction="20000"/>
          </a:bodyPr>
          <a:lstStyle/>
          <a:p>
            <a:r>
              <a:rPr lang="cs-CZ" sz="4500" dirty="0" smtClean="0"/>
              <a:t>podle zakončení 3. osoby jednotného čísla přítomného času rozdělujeme pravidelná slovesa do pěti tříd:</a:t>
            </a:r>
          </a:p>
          <a:p>
            <a:endParaRPr lang="cs-CZ" sz="45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4000" dirty="0" smtClean="0"/>
              <a:t>vzory určíme podle zakončení kmene minulého, (vzory </a:t>
            </a:r>
          </a:p>
          <a:p>
            <a:pPr marL="0" indent="0">
              <a:buNone/>
            </a:pPr>
            <a:r>
              <a:rPr lang="cs-CZ" sz="4000" dirty="0" smtClean="0"/>
              <a:t>   4. třídy </a:t>
            </a:r>
            <a:r>
              <a:rPr lang="cs-CZ" sz="4000" i="1" dirty="0" smtClean="0"/>
              <a:t>trpí, sází </a:t>
            </a:r>
            <a:r>
              <a:rPr lang="cs-CZ" sz="4000" dirty="0" smtClean="0"/>
              <a:t>rozlišujeme v rozkazovacím způsobu)</a:t>
            </a:r>
            <a:endParaRPr lang="cs-CZ" sz="40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6894478"/>
              </p:ext>
            </p:extLst>
          </p:nvPr>
        </p:nvGraphicFramePr>
        <p:xfrm>
          <a:off x="1331640" y="2492896"/>
          <a:ext cx="6096000" cy="21996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149736">
                <a:tc>
                  <a:txBody>
                    <a:bodyPr/>
                    <a:lstStyle/>
                    <a:p>
                      <a:r>
                        <a:rPr lang="cs-CZ" dirty="0" smtClean="0"/>
                        <a:t>1. třída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třída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třída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 třída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 třída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-e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kvete, pomůže,</a:t>
                      </a:r>
                    </a:p>
                    <a:p>
                      <a:r>
                        <a:rPr lang="cs-CZ" dirty="0" smtClean="0"/>
                        <a:t>zavře</a:t>
                      </a:r>
                    </a:p>
                    <a:p>
                      <a:r>
                        <a:rPr lang="cs-CZ" dirty="0" smtClean="0"/>
                        <a:t>pozve,</a:t>
                      </a:r>
                    </a:p>
                    <a:p>
                      <a:r>
                        <a:rPr lang="cs-CZ" dirty="0" smtClean="0"/>
                        <a:t>vleče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dosáhne, </a:t>
                      </a:r>
                    </a:p>
                    <a:p>
                      <a:r>
                        <a:rPr lang="cs-CZ" dirty="0" smtClean="0"/>
                        <a:t>utáhne,</a:t>
                      </a:r>
                    </a:p>
                    <a:p>
                      <a:r>
                        <a:rPr lang="cs-CZ" dirty="0" smtClean="0"/>
                        <a:t>uplyne,</a:t>
                      </a:r>
                    </a:p>
                    <a:p>
                      <a:r>
                        <a:rPr lang="cs-CZ" dirty="0" smtClean="0"/>
                        <a:t>zdvihne,</a:t>
                      </a:r>
                    </a:p>
                    <a:p>
                      <a:r>
                        <a:rPr lang="cs-CZ" dirty="0" smtClean="0"/>
                        <a:t>hrne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přeje,</a:t>
                      </a:r>
                    </a:p>
                    <a:p>
                      <a:r>
                        <a:rPr lang="cs-CZ" dirty="0" smtClean="0"/>
                        <a:t>maluje, </a:t>
                      </a:r>
                    </a:p>
                    <a:p>
                      <a:r>
                        <a:rPr lang="cs-CZ" dirty="0" smtClean="0"/>
                        <a:t>směje se,</a:t>
                      </a:r>
                    </a:p>
                    <a:p>
                      <a:r>
                        <a:rPr lang="cs-CZ" dirty="0" smtClean="0"/>
                        <a:t>pozoruje,</a:t>
                      </a:r>
                    </a:p>
                    <a:p>
                      <a:r>
                        <a:rPr lang="cs-CZ" dirty="0" smtClean="0"/>
                        <a:t>žije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bydlí, umí,</a:t>
                      </a:r>
                    </a:p>
                    <a:p>
                      <a:r>
                        <a:rPr lang="cs-CZ" dirty="0" smtClean="0"/>
                        <a:t>myslí, </a:t>
                      </a:r>
                    </a:p>
                    <a:p>
                      <a:r>
                        <a:rPr lang="cs-CZ" dirty="0" smtClean="0"/>
                        <a:t>závisí,</a:t>
                      </a:r>
                    </a:p>
                    <a:p>
                      <a:r>
                        <a:rPr lang="cs-CZ" dirty="0" smtClean="0"/>
                        <a:t>voní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čeká,</a:t>
                      </a:r>
                    </a:p>
                    <a:p>
                      <a:r>
                        <a:rPr lang="cs-CZ" dirty="0" smtClean="0"/>
                        <a:t>hledá,</a:t>
                      </a:r>
                    </a:p>
                    <a:p>
                      <a:r>
                        <a:rPr lang="cs-CZ" dirty="0" smtClean="0"/>
                        <a:t>slýchá,</a:t>
                      </a:r>
                    </a:p>
                    <a:p>
                      <a:r>
                        <a:rPr lang="cs-CZ" dirty="0" smtClean="0"/>
                        <a:t>sedá,</a:t>
                      </a:r>
                    </a:p>
                    <a:p>
                      <a:r>
                        <a:rPr lang="cs-CZ" dirty="0" smtClean="0"/>
                        <a:t>sedává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3693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Slovesné třídy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9924517"/>
              </p:ext>
            </p:extLst>
          </p:nvPr>
        </p:nvGraphicFramePr>
        <p:xfrm>
          <a:off x="323528" y="1268760"/>
          <a:ext cx="8686800" cy="5217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0816"/>
                <a:gridCol w="864096"/>
                <a:gridCol w="1637456"/>
                <a:gridCol w="1224136"/>
                <a:gridCol w="810816"/>
                <a:gridCol w="3339480"/>
              </a:tblGrid>
              <a:tr h="864096">
                <a:tc>
                  <a:txBody>
                    <a:bodyPr/>
                    <a:lstStyle/>
                    <a:p>
                      <a:r>
                        <a:rPr lang="cs-CZ" dirty="0" smtClean="0"/>
                        <a:t>Třída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Konc</a:t>
                      </a:r>
                      <a:r>
                        <a:rPr lang="cs-CZ" dirty="0" smtClean="0"/>
                        <a:t>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Vzory</a:t>
                      </a:r>
                    </a:p>
                    <a:p>
                      <a:r>
                        <a:rPr lang="cs-CZ" dirty="0" smtClean="0"/>
                        <a:t>3. os. j.č.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Vzory</a:t>
                      </a:r>
                    </a:p>
                    <a:p>
                      <a:r>
                        <a:rPr lang="cs-CZ" dirty="0" smtClean="0"/>
                        <a:t>příčestí min.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</a:p>
                    <a:p>
                      <a:r>
                        <a:rPr lang="cs-CZ" dirty="0" err="1" smtClean="0"/>
                        <a:t>rozk</a:t>
                      </a:r>
                      <a:r>
                        <a:rPr lang="cs-CZ" dirty="0" smtClean="0"/>
                        <a:t>. </a:t>
                      </a:r>
                      <a:r>
                        <a:rPr lang="cs-CZ" dirty="0" err="1" smtClean="0"/>
                        <a:t>zp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</a:t>
                      </a:r>
                      <a:r>
                        <a:rPr lang="cs-CZ" dirty="0" err="1" smtClean="0"/>
                        <a:t>příč</a:t>
                      </a:r>
                      <a:r>
                        <a:rPr lang="cs-CZ" dirty="0" smtClean="0"/>
                        <a:t>. min. je před -l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nese-tvrdý</a:t>
                      </a:r>
                    </a:p>
                    <a:p>
                      <a:r>
                        <a:rPr lang="cs-CZ" dirty="0" smtClean="0"/>
                        <a:t>bere-tvrdý </a:t>
                      </a:r>
                      <a:r>
                        <a:rPr lang="cs-CZ" baseline="0" dirty="0" smtClean="0"/>
                        <a:t> 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maže-měkký</a:t>
                      </a:r>
                    </a:p>
                    <a:p>
                      <a:r>
                        <a:rPr lang="cs-CZ" dirty="0" smtClean="0"/>
                        <a:t>peče-smíšený</a:t>
                      </a:r>
                    </a:p>
                    <a:p>
                      <a:r>
                        <a:rPr lang="cs-CZ" dirty="0" smtClean="0"/>
                        <a:t>tře-smíšený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nes-l</a:t>
                      </a:r>
                    </a:p>
                    <a:p>
                      <a:r>
                        <a:rPr lang="cs-CZ" dirty="0" smtClean="0"/>
                        <a:t>br-a-l</a:t>
                      </a:r>
                    </a:p>
                    <a:p>
                      <a:r>
                        <a:rPr lang="cs-CZ" dirty="0" smtClean="0"/>
                        <a:t>maz-a-l</a:t>
                      </a:r>
                    </a:p>
                    <a:p>
                      <a:r>
                        <a:rPr lang="cs-CZ" dirty="0" err="1" smtClean="0"/>
                        <a:t>pek</a:t>
                      </a:r>
                      <a:r>
                        <a:rPr lang="cs-CZ" dirty="0" smtClean="0"/>
                        <a:t>-l</a:t>
                      </a:r>
                    </a:p>
                    <a:p>
                      <a:r>
                        <a:rPr lang="cs-CZ" dirty="0" err="1" smtClean="0"/>
                        <a:t>tř</a:t>
                      </a:r>
                      <a:r>
                        <a:rPr lang="cs-CZ" dirty="0" smtClean="0"/>
                        <a:t>-e-l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nes</a:t>
                      </a:r>
                    </a:p>
                    <a:p>
                      <a:r>
                        <a:rPr lang="cs-CZ" dirty="0" smtClean="0"/>
                        <a:t>ber</a:t>
                      </a:r>
                    </a:p>
                    <a:p>
                      <a:r>
                        <a:rPr lang="cs-CZ" dirty="0" smtClean="0"/>
                        <a:t>maž</a:t>
                      </a:r>
                    </a:p>
                    <a:p>
                      <a:r>
                        <a:rPr lang="cs-CZ" dirty="0" smtClean="0"/>
                        <a:t>peč</a:t>
                      </a:r>
                    </a:p>
                    <a:p>
                      <a:r>
                        <a:rPr lang="cs-CZ" dirty="0" smtClean="0"/>
                        <a:t>tři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souhláska</a:t>
                      </a:r>
                    </a:p>
                    <a:p>
                      <a:r>
                        <a:rPr lang="cs-CZ" dirty="0" smtClean="0"/>
                        <a:t>-a-</a:t>
                      </a:r>
                    </a:p>
                    <a:p>
                      <a:r>
                        <a:rPr lang="cs-CZ" dirty="0" smtClean="0"/>
                        <a:t>-a-</a:t>
                      </a:r>
                    </a:p>
                    <a:p>
                      <a:r>
                        <a:rPr lang="cs-CZ" dirty="0" err="1" smtClean="0"/>
                        <a:t>souhl</a:t>
                      </a:r>
                      <a:r>
                        <a:rPr lang="cs-CZ" dirty="0" smtClean="0"/>
                        <a:t>.,infinitiv na –</a:t>
                      </a:r>
                      <a:r>
                        <a:rPr lang="cs-CZ" dirty="0" err="1" smtClean="0"/>
                        <a:t>ci</a:t>
                      </a:r>
                      <a:r>
                        <a:rPr lang="cs-CZ" dirty="0" smtClean="0"/>
                        <a:t>/-</a:t>
                      </a:r>
                      <a:r>
                        <a:rPr lang="cs-CZ" dirty="0" err="1" smtClean="0"/>
                        <a:t>ct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-e-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tiskne</a:t>
                      </a:r>
                    </a:p>
                    <a:p>
                      <a:r>
                        <a:rPr lang="cs-CZ" dirty="0" smtClean="0"/>
                        <a:t>mine</a:t>
                      </a:r>
                    </a:p>
                    <a:p>
                      <a:r>
                        <a:rPr lang="cs-CZ" dirty="0" smtClean="0"/>
                        <a:t>začne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tisk-l</a:t>
                      </a:r>
                    </a:p>
                    <a:p>
                      <a:r>
                        <a:rPr lang="cs-CZ" dirty="0" smtClean="0"/>
                        <a:t>mi-nu-l</a:t>
                      </a:r>
                    </a:p>
                    <a:p>
                      <a:r>
                        <a:rPr lang="cs-CZ" dirty="0" smtClean="0"/>
                        <a:t>zač-a-l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tiskni</a:t>
                      </a:r>
                    </a:p>
                    <a:p>
                      <a:r>
                        <a:rPr lang="cs-CZ" dirty="0" smtClean="0"/>
                        <a:t>miň</a:t>
                      </a:r>
                    </a:p>
                    <a:p>
                      <a:r>
                        <a:rPr lang="cs-CZ" dirty="0" smtClean="0"/>
                        <a:t>začni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souhláska</a:t>
                      </a:r>
                    </a:p>
                    <a:p>
                      <a:r>
                        <a:rPr lang="cs-CZ" dirty="0" smtClean="0"/>
                        <a:t>samohláska,-nu-</a:t>
                      </a:r>
                    </a:p>
                    <a:p>
                      <a:r>
                        <a:rPr lang="cs-CZ" dirty="0" smtClean="0"/>
                        <a:t>-a-, (někdy i –nu-)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kryje</a:t>
                      </a:r>
                    </a:p>
                    <a:p>
                      <a:r>
                        <a:rPr lang="cs-CZ" dirty="0" smtClean="0"/>
                        <a:t>kupuje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kry-l</a:t>
                      </a:r>
                    </a:p>
                    <a:p>
                      <a:r>
                        <a:rPr lang="cs-CZ" dirty="0" smtClean="0"/>
                        <a:t>kup-ova-l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kryj</a:t>
                      </a:r>
                    </a:p>
                    <a:p>
                      <a:r>
                        <a:rPr lang="cs-CZ" dirty="0" smtClean="0"/>
                        <a:t>kupuj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Samohláska</a:t>
                      </a:r>
                    </a:p>
                    <a:p>
                      <a:r>
                        <a:rPr lang="cs-CZ" dirty="0" smtClean="0"/>
                        <a:t>-ova-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prosí</a:t>
                      </a:r>
                    </a:p>
                    <a:p>
                      <a:r>
                        <a:rPr lang="cs-CZ" dirty="0" smtClean="0"/>
                        <a:t>trpí</a:t>
                      </a:r>
                    </a:p>
                    <a:p>
                      <a:r>
                        <a:rPr lang="cs-CZ" dirty="0" smtClean="0"/>
                        <a:t>sází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pros-i-l</a:t>
                      </a:r>
                    </a:p>
                    <a:p>
                      <a:r>
                        <a:rPr lang="cs-CZ" dirty="0" smtClean="0"/>
                        <a:t>trp-ě-l</a:t>
                      </a:r>
                    </a:p>
                    <a:p>
                      <a:r>
                        <a:rPr lang="cs-CZ" dirty="0" err="1" smtClean="0"/>
                        <a:t>sáz</a:t>
                      </a:r>
                      <a:r>
                        <a:rPr lang="cs-CZ" dirty="0" smtClean="0"/>
                        <a:t>-e-l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pros</a:t>
                      </a:r>
                    </a:p>
                    <a:p>
                      <a:r>
                        <a:rPr lang="cs-CZ" dirty="0" smtClean="0"/>
                        <a:t>trp</a:t>
                      </a:r>
                    </a:p>
                    <a:p>
                      <a:r>
                        <a:rPr lang="cs-CZ" dirty="0" smtClean="0"/>
                        <a:t>sázej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-i-</a:t>
                      </a:r>
                    </a:p>
                    <a:p>
                      <a:r>
                        <a:rPr lang="cs-CZ" dirty="0" smtClean="0"/>
                        <a:t>-e-(-ě-),v 3.os.pl.-í (oni trpí)</a:t>
                      </a:r>
                    </a:p>
                    <a:p>
                      <a:r>
                        <a:rPr lang="cs-CZ" dirty="0" smtClean="0"/>
                        <a:t>-e-(-ě-),v 3.os.pl.-ejí(-</a:t>
                      </a:r>
                      <a:r>
                        <a:rPr lang="cs-CZ" dirty="0" err="1" smtClean="0"/>
                        <a:t>ějí</a:t>
                      </a:r>
                      <a:r>
                        <a:rPr lang="cs-CZ" dirty="0" smtClean="0"/>
                        <a:t>),-í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dělá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děl-a-l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dělej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-á-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8319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Nepravidelná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patří sem slovesa, která se odlišují od tvarů pěti slovesných tříd, jsou to slovesa </a:t>
            </a:r>
            <a:r>
              <a:rPr lang="cs-CZ" dirty="0" smtClean="0">
                <a:solidFill>
                  <a:schemeClr val="accent6"/>
                </a:solidFill>
              </a:rPr>
              <a:t>být, chtít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6"/>
                </a:solidFill>
              </a:rPr>
              <a:t>jíst, vědět</a:t>
            </a:r>
          </a:p>
          <a:p>
            <a:r>
              <a:rPr lang="cs-CZ" dirty="0" smtClean="0"/>
              <a:t>řadí s k nim i slovesa </a:t>
            </a:r>
            <a:r>
              <a:rPr lang="cs-CZ" dirty="0" smtClean="0">
                <a:solidFill>
                  <a:schemeClr val="accent6"/>
                </a:solidFill>
              </a:rPr>
              <a:t>vidět, jít, mít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2433798"/>
              </p:ext>
            </p:extLst>
          </p:nvPr>
        </p:nvGraphicFramePr>
        <p:xfrm>
          <a:off x="395536" y="3789040"/>
          <a:ext cx="8496944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/>
                <a:gridCol w="864096"/>
                <a:gridCol w="864096"/>
                <a:gridCol w="864096"/>
                <a:gridCol w="1008112"/>
                <a:gridCol w="936104"/>
                <a:gridCol w="720080"/>
                <a:gridCol w="7200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Nepravidelná slovesa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být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chtít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jíst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vědět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vidět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mít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Oznamovací způsob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jsem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chci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jím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vím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vidím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mám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Příčestí minulé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byl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chtěl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věděl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viděl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Rozkazovací způsob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buď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chtěj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jdi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měj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Příčestí trpné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dobyt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chtěn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věděn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viděn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4952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</a:t>
            </a:r>
            <a:r>
              <a:rPr lang="cs-CZ" b="1" smtClean="0"/>
              <a:t>i</a:t>
            </a:r>
            <a:r>
              <a:rPr lang="cs-CZ" smtClean="0"/>
              <a:t>  a </a:t>
            </a:r>
            <a:r>
              <a:rPr lang="cs-CZ" b="1" smtClean="0"/>
              <a:t>y</a:t>
            </a:r>
            <a:r>
              <a:rPr lang="cs-CZ" smtClean="0"/>
              <a:t>  ve </a:t>
            </a:r>
            <a:r>
              <a:rPr lang="cs-CZ" dirty="0" smtClean="0"/>
              <a:t>slovesných tvarech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8708499"/>
              </p:ext>
            </p:extLst>
          </p:nvPr>
        </p:nvGraphicFramePr>
        <p:xfrm>
          <a:off x="323528" y="1268760"/>
          <a:ext cx="8686800" cy="4897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5600"/>
                <a:gridCol w="2895600"/>
                <a:gridCol w="2895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V základu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mít, vít, sít, bít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Být, výt, mýt, nabýt, dobýt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V příponě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a) infinitivu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způsobit, chlubit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b) příčestí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způsobil, chlubil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V koncovce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a) přítomného</a:t>
                      </a:r>
                      <a:r>
                        <a:rPr lang="cs-CZ" baseline="0" dirty="0" smtClean="0"/>
                        <a:t> času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mluvím, mluvíš, mluví…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žehlím, žehlíš, žehlí…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b) rozkazovacího </a:t>
                      </a:r>
                      <a:r>
                        <a:rPr lang="cs-CZ" dirty="0" err="1" smtClean="0"/>
                        <a:t>způs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zvi, rvi, spi,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c) příčestí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podmětem je </a:t>
                      </a:r>
                      <a:r>
                        <a:rPr lang="cs-CZ" dirty="0" err="1" smtClean="0"/>
                        <a:t>podst</a:t>
                      </a:r>
                      <a:r>
                        <a:rPr lang="cs-CZ" dirty="0" smtClean="0"/>
                        <a:t> .jméno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podmětem je </a:t>
                      </a:r>
                      <a:r>
                        <a:rPr lang="cs-CZ" dirty="0" err="1" smtClean="0"/>
                        <a:t>podst</a:t>
                      </a:r>
                      <a:r>
                        <a:rPr lang="cs-CZ" dirty="0" smtClean="0"/>
                        <a:t>. jméno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r.muž.živ</a:t>
                      </a:r>
                      <a:r>
                        <a:rPr lang="cs-CZ" dirty="0" smtClean="0"/>
                        <a:t>.:</a:t>
                      </a:r>
                      <a:r>
                        <a:rPr lang="cs-CZ" baseline="0" dirty="0" smtClean="0"/>
                        <a:t> muži šli, chlapci </a:t>
                      </a:r>
                    </a:p>
                    <a:p>
                      <a:r>
                        <a:rPr lang="cs-CZ" baseline="0" dirty="0" smtClean="0"/>
                        <a:t>byli pochváleni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r. muž. neživ. nebo rodu ženského: stromy rostly, domy byly vystavěny, ženy</a:t>
                      </a:r>
                    </a:p>
                    <a:p>
                      <a:r>
                        <a:rPr lang="cs-CZ" dirty="0" smtClean="0"/>
                        <a:t>šly, dívky byly pochváleny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6333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ZÁPIS: SLOVESNÉ TŘÍDY, NEPRAVIDELNÁ SLOVESA, PRAVOPIS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Slovesa podle zakončení 3. os. </a:t>
            </a:r>
            <a:r>
              <a:rPr lang="cs-CZ" dirty="0" err="1"/>
              <a:t>j</a:t>
            </a:r>
            <a:r>
              <a:rPr lang="cs-CZ" dirty="0" err="1" smtClean="0"/>
              <a:t>edn</a:t>
            </a:r>
            <a:r>
              <a:rPr lang="cs-CZ" dirty="0" smtClean="0"/>
              <a:t>. čísla přítomného času dělíme do </a:t>
            </a:r>
            <a:r>
              <a:rPr lang="cs-CZ" b="1" dirty="0" smtClean="0"/>
              <a:t>pěti tříd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Nepravidelná slovesa </a:t>
            </a:r>
            <a:r>
              <a:rPr lang="cs-CZ" dirty="0" smtClean="0"/>
              <a:t>se odlišují od vzorů pěti slovesných tříd, jsou to slovesa být, chtít, jíst, vědět a slovesa vidět, jít, mít.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7196195"/>
              </p:ext>
            </p:extLst>
          </p:nvPr>
        </p:nvGraphicFramePr>
        <p:xfrm>
          <a:off x="1547664" y="2348881"/>
          <a:ext cx="6096000" cy="22516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60039">
                <a:tc>
                  <a:txBody>
                    <a:bodyPr/>
                    <a:lstStyle/>
                    <a:p>
                      <a:r>
                        <a:rPr lang="cs-CZ" dirty="0" smtClean="0"/>
                        <a:t>1. třída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třída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třída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 třída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 třída</a:t>
                      </a:r>
                      <a:endParaRPr lang="cs-CZ" dirty="0"/>
                    </a:p>
                  </a:txBody>
                  <a:tcPr/>
                </a:tc>
              </a:tr>
              <a:tr h="418327">
                <a:tc>
                  <a:txBody>
                    <a:bodyPr/>
                    <a:lstStyle/>
                    <a:p>
                      <a:r>
                        <a:rPr lang="cs-CZ" dirty="0" smtClean="0"/>
                        <a:t>     -e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-ne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-je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-í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-á</a:t>
                      </a:r>
                      <a:endParaRPr lang="cs-CZ" dirty="0"/>
                    </a:p>
                  </a:txBody>
                  <a:tcPr/>
                </a:tc>
              </a:tr>
              <a:tr h="1467602">
                <a:tc>
                  <a:txBody>
                    <a:bodyPr/>
                    <a:lstStyle/>
                    <a:p>
                      <a:r>
                        <a:rPr lang="cs-CZ" dirty="0" smtClean="0"/>
                        <a:t>nese </a:t>
                      </a:r>
                    </a:p>
                    <a:p>
                      <a:r>
                        <a:rPr lang="cs-CZ" dirty="0" smtClean="0"/>
                        <a:t>bere</a:t>
                      </a:r>
                    </a:p>
                    <a:p>
                      <a:r>
                        <a:rPr lang="cs-CZ" dirty="0" smtClean="0"/>
                        <a:t>maže</a:t>
                      </a:r>
                    </a:p>
                    <a:p>
                      <a:r>
                        <a:rPr lang="cs-CZ" dirty="0" smtClean="0"/>
                        <a:t>peče</a:t>
                      </a:r>
                    </a:p>
                    <a:p>
                      <a:r>
                        <a:rPr lang="cs-CZ" dirty="0" smtClean="0"/>
                        <a:t>tře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tiskne</a:t>
                      </a:r>
                    </a:p>
                    <a:p>
                      <a:r>
                        <a:rPr lang="cs-CZ" dirty="0" smtClean="0"/>
                        <a:t>mine</a:t>
                      </a:r>
                    </a:p>
                    <a:p>
                      <a:r>
                        <a:rPr lang="cs-CZ" dirty="0" smtClean="0"/>
                        <a:t>začne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kryje</a:t>
                      </a:r>
                    </a:p>
                    <a:p>
                      <a:r>
                        <a:rPr lang="cs-CZ" dirty="0" smtClean="0"/>
                        <a:t>kupuje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prosí</a:t>
                      </a:r>
                    </a:p>
                    <a:p>
                      <a:r>
                        <a:rPr lang="cs-CZ" dirty="0" smtClean="0"/>
                        <a:t>trpí</a:t>
                      </a:r>
                    </a:p>
                    <a:p>
                      <a:r>
                        <a:rPr lang="cs-CZ" dirty="0" smtClean="0"/>
                        <a:t>sází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dělá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4897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Pravopis sloves:</a:t>
            </a:r>
          </a:p>
          <a:p>
            <a:r>
              <a:rPr lang="cs-CZ" dirty="0" smtClean="0"/>
              <a:t>V základu slova, v příponách a koncovkách sloves píšeme měkké i/í.</a:t>
            </a:r>
          </a:p>
          <a:p>
            <a:r>
              <a:rPr lang="cs-CZ" dirty="0" smtClean="0"/>
              <a:t>Tvrdé y/ý píšeme ve vyjmenovaných slovech a ve shodě podmětu s přísudkem, je-li podmět rodu mužského neživotného nebo rodu ženského.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809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Podle čeho dělíme slovesa do slovesných tříd?</a:t>
            </a:r>
          </a:p>
          <a:p>
            <a:r>
              <a:rPr lang="cs-CZ" dirty="0" smtClean="0"/>
              <a:t>2. Kolik slovesných tříd máme a jaké jsou </a:t>
            </a:r>
            <a:r>
              <a:rPr lang="cs-CZ" dirty="0" smtClean="0"/>
              <a:t>    v </a:t>
            </a:r>
            <a:r>
              <a:rPr lang="cs-CZ" dirty="0" smtClean="0"/>
              <a:t>nich vzory?</a:t>
            </a:r>
          </a:p>
          <a:p>
            <a:r>
              <a:rPr lang="cs-CZ" dirty="0" smtClean="0"/>
              <a:t>3. Která slovesa jsou nepravidelná a proč?</a:t>
            </a:r>
          </a:p>
          <a:p>
            <a:r>
              <a:rPr lang="cs-CZ" dirty="0" smtClean="0"/>
              <a:t>4. V kterých případech píšeme ve slovesných tvarech tvrdé y/ý.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491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MUŽÍKOVÁ, Olga, MARKVARTOVÁ, Barbora, KLUSÁČKOVÁ, Lenka, JEŘÁBKOVÁ, Eleonora, ADÁMKOVÁ, Petra. </a:t>
            </a:r>
            <a:r>
              <a:rPr lang="cs-CZ" i="1" dirty="0" smtClean="0"/>
              <a:t>Odmaturuj </a:t>
            </a:r>
            <a:r>
              <a:rPr lang="cs-CZ" i="1" dirty="0"/>
              <a:t>z českého jazyka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7358 – 082 – 9</a:t>
            </a:r>
          </a:p>
          <a:p>
            <a:r>
              <a:rPr lang="cs-CZ" dirty="0" smtClean="0"/>
              <a:t>DOBEŠOVÁ, Věra, FIALOVÁ</a:t>
            </a:r>
            <a:r>
              <a:rPr lang="cs-CZ" smtClean="0"/>
              <a:t>, Vladimíra. </a:t>
            </a:r>
            <a:r>
              <a:rPr lang="cs-CZ" i="1" smtClean="0"/>
              <a:t>Průvodce </a:t>
            </a:r>
            <a:r>
              <a:rPr lang="cs-CZ" i="1" dirty="0"/>
              <a:t>českým jazykem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7538 – 019 - 5  </a:t>
            </a:r>
          </a:p>
          <a:p>
            <a:r>
              <a:rPr lang="cs-CZ" dirty="0"/>
              <a:t>SOCHROVÁ, Marie. </a:t>
            </a:r>
            <a:r>
              <a:rPr lang="cs-CZ" i="1" dirty="0"/>
              <a:t>Český jazyk v kostce pro střední školy</a:t>
            </a:r>
            <a:r>
              <a:rPr lang="cs-CZ" dirty="0"/>
              <a:t>. Havlíčkův Brod: Fragment, 2007,ISBN 978 – 253 – 0298 – 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7960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39</TotalTime>
  <Words>855</Words>
  <Application>Microsoft Office PowerPoint</Application>
  <PresentationFormat>Předvádění na obrazovce (4:3)</PresentationFormat>
  <Paragraphs>249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ANOTACE</vt:lpstr>
      <vt:lpstr>tvarosloví</vt:lpstr>
      <vt:lpstr>Slovesné třídy</vt:lpstr>
      <vt:lpstr>Slovesné třídy</vt:lpstr>
      <vt:lpstr>Nepravidelná slovesa</vt:lpstr>
      <vt:lpstr>Přehled i  a y  ve slovesných tvarech</vt:lpstr>
      <vt:lpstr>ZÁPIS: SLOVESNÉ TŘÍDY, NEPRAVIDELNÁ SLOVESA, PRAVOPIS</vt:lpstr>
      <vt:lpstr>Prezentace aplikace PowerPoint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</dc:title>
  <dc:creator>UZIVATEL</dc:creator>
  <cp:lastModifiedBy>UZIVATEL</cp:lastModifiedBy>
  <cp:revision>16</cp:revision>
  <dcterms:created xsi:type="dcterms:W3CDTF">2012-12-13T09:35:18Z</dcterms:created>
  <dcterms:modified xsi:type="dcterms:W3CDTF">2013-05-03T07:11:21Z</dcterms:modified>
</cp:coreProperties>
</file>