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33CC"/>
    <a:srgbClr val="00FF00"/>
    <a:srgbClr val="663300"/>
    <a:srgbClr val="FF6600"/>
    <a:srgbClr val="FF3300"/>
    <a:srgbClr val="996633"/>
    <a:srgbClr val="FF5050"/>
    <a:srgbClr val="8000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782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4004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4320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2197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298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691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579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811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0176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2660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3853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19C0-9873-4F90-A7DE-AEB751F85A9B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00523-4F9C-4F91-B7F4-0EDF78E7F8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965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emf"/><Relationship Id="rId5" Type="http://schemas.openxmlformats.org/officeDocument/2006/relationships/hyperlink" Target="http://www.youtube.com/watch?v=e0dJWfQHF8Y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83414"/>
            <a:ext cx="5089614" cy="2832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60649"/>
            <a:ext cx="7848872" cy="1296144"/>
          </a:xfrm>
          <a:ln w="38100">
            <a:solidFill>
              <a:srgbClr val="CC0099"/>
            </a:solidFill>
          </a:ln>
        </p:spPr>
        <p:txBody>
          <a:bodyPr/>
          <a:lstStyle/>
          <a:p>
            <a:r>
              <a:rPr lang="cs-CZ" b="1" dirty="0" err="1" smtClean="0">
                <a:solidFill>
                  <a:srgbClr val="CC0099"/>
                </a:solidFill>
                <a:latin typeface="Bradley Hand ITC" pitchFamily="66" charset="0"/>
              </a:rPr>
              <a:t>Numbers</a:t>
            </a:r>
            <a:endParaRPr lang="cs-CZ" b="1" dirty="0">
              <a:solidFill>
                <a:srgbClr val="CC0099"/>
              </a:solidFill>
              <a:latin typeface="Bradley Hand ITC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276872"/>
            <a:ext cx="6400800" cy="2304256"/>
          </a:xfrm>
        </p:spPr>
        <p:txBody>
          <a:bodyPr>
            <a:normAutofit/>
          </a:bodyPr>
          <a:lstStyle/>
          <a:p>
            <a:pPr lvl="0" algn="l"/>
            <a:r>
              <a:rPr lang="cs-CZ" sz="2300" b="1" dirty="0">
                <a:solidFill>
                  <a:schemeClr val="tx1"/>
                </a:solidFill>
                <a:latin typeface="Gabriola" pitchFamily="82" charset="0"/>
              </a:rPr>
              <a:t>Název školy: ZŠ Karla Klíče v Hostinném</a:t>
            </a:r>
          </a:p>
          <a:p>
            <a:pPr lvl="0" algn="l"/>
            <a:r>
              <a:rPr lang="cs-CZ" sz="2300" b="1" dirty="0">
                <a:solidFill>
                  <a:schemeClr val="tx1"/>
                </a:solidFill>
                <a:latin typeface="Gabriola" pitchFamily="82" charset="0"/>
              </a:rPr>
              <a:t>Autor: </a:t>
            </a:r>
            <a:r>
              <a:rPr lang="cs-CZ" sz="2300" b="1" dirty="0" smtClean="0">
                <a:solidFill>
                  <a:schemeClr val="tx1"/>
                </a:solidFill>
                <a:latin typeface="Gabriola" pitchFamily="82" charset="0"/>
              </a:rPr>
              <a:t>Mgr. Alena </a:t>
            </a:r>
            <a:r>
              <a:rPr lang="cs-CZ" sz="2300" b="1" dirty="0">
                <a:solidFill>
                  <a:schemeClr val="tx1"/>
                </a:solidFill>
                <a:latin typeface="Gabriola" pitchFamily="82" charset="0"/>
              </a:rPr>
              <a:t>Krátká</a:t>
            </a:r>
          </a:p>
          <a:p>
            <a:pPr lvl="0" algn="l"/>
            <a:r>
              <a:rPr lang="cs-CZ" sz="2300" b="1" dirty="0">
                <a:solidFill>
                  <a:schemeClr val="tx1"/>
                </a:solidFill>
                <a:latin typeface="Gabriola" pitchFamily="82" charset="0"/>
              </a:rPr>
              <a:t>Název: </a:t>
            </a:r>
            <a:r>
              <a:rPr lang="cs-CZ" sz="2300" b="1" dirty="0" smtClean="0">
                <a:solidFill>
                  <a:schemeClr val="tx1"/>
                </a:solidFill>
                <a:latin typeface="Gabriola" pitchFamily="82" charset="0"/>
              </a:rPr>
              <a:t>VY_32_INOVACE_08_A_7_ </a:t>
            </a:r>
            <a:r>
              <a:rPr lang="cs-CZ" sz="2300" b="1" dirty="0" err="1" smtClean="0">
                <a:solidFill>
                  <a:schemeClr val="tx1"/>
                </a:solidFill>
                <a:latin typeface="Gabriola" pitchFamily="82" charset="0"/>
              </a:rPr>
              <a:t>Numbers</a:t>
            </a:r>
            <a:endParaRPr lang="cs-CZ" sz="2300" b="1" dirty="0" smtClean="0">
              <a:solidFill>
                <a:schemeClr val="tx1"/>
              </a:solidFill>
              <a:latin typeface="Gabriola" pitchFamily="82" charset="0"/>
            </a:endParaRPr>
          </a:p>
          <a:p>
            <a:pPr lvl="0" algn="l"/>
            <a:r>
              <a:rPr lang="cs-CZ" sz="2300" b="1" dirty="0" smtClean="0">
                <a:solidFill>
                  <a:schemeClr val="tx1"/>
                </a:solidFill>
                <a:latin typeface="Gabriola" pitchFamily="82" charset="0"/>
              </a:rPr>
              <a:t>Téma</a:t>
            </a:r>
            <a:r>
              <a:rPr lang="cs-CZ" sz="2300" b="1" dirty="0">
                <a:solidFill>
                  <a:schemeClr val="tx1"/>
                </a:solidFill>
                <a:latin typeface="Gabriola" pitchFamily="82" charset="0"/>
              </a:rPr>
              <a:t>: Angličtina – prezentace</a:t>
            </a:r>
          </a:p>
          <a:p>
            <a:pPr lvl="0" algn="l"/>
            <a:r>
              <a:rPr lang="cs-CZ" sz="2300" b="1" dirty="0">
                <a:solidFill>
                  <a:schemeClr val="tx1"/>
                </a:solidFill>
                <a:latin typeface="Gabriola" pitchFamily="82" charset="0"/>
              </a:rPr>
              <a:t>Číslo projektu: CZ.1.07/1.4.00/21.21.2131</a:t>
            </a:r>
          </a:p>
          <a:p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65293"/>
            <a:ext cx="7587536" cy="147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036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vojový diagram: spojnice 3"/>
          <p:cNvSpPr/>
          <p:nvPr/>
        </p:nvSpPr>
        <p:spPr>
          <a:xfrm>
            <a:off x="243518" y="1772577"/>
            <a:ext cx="1375028" cy="1351011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Seven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6" name="Vývojový diagram: spojnice 5"/>
          <p:cNvSpPr/>
          <p:nvPr/>
        </p:nvSpPr>
        <p:spPr>
          <a:xfrm>
            <a:off x="6149759" y="5705578"/>
            <a:ext cx="982960" cy="10206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2">
                    <a:lumMod val="50000"/>
                  </a:schemeClr>
                </a:solidFill>
                <a:latin typeface="Bradley Hand ITC" pitchFamily="66" charset="0"/>
              </a:rPr>
              <a:t>Two</a:t>
            </a:r>
            <a:endParaRPr lang="cs-CZ" sz="2200" b="1" dirty="0">
              <a:solidFill>
                <a:schemeClr val="tx2">
                  <a:lumMod val="50000"/>
                </a:schemeClr>
              </a:solidFill>
              <a:latin typeface="Bradley Hand ITC" pitchFamily="66" charset="0"/>
            </a:endParaRPr>
          </a:p>
        </p:txBody>
      </p:sp>
      <p:sp>
        <p:nvSpPr>
          <p:cNvPr id="7" name="Vývojový diagram: spojnice 6"/>
          <p:cNvSpPr/>
          <p:nvPr/>
        </p:nvSpPr>
        <p:spPr>
          <a:xfrm>
            <a:off x="2449030" y="1512726"/>
            <a:ext cx="1283568" cy="1177280"/>
          </a:xfrm>
          <a:prstGeom prst="flowChartConnector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Eight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8" name="Vývojový diagram: spojnice 7"/>
          <p:cNvSpPr/>
          <p:nvPr/>
        </p:nvSpPr>
        <p:spPr>
          <a:xfrm>
            <a:off x="7472918" y="3883056"/>
            <a:ext cx="1080120" cy="1080120"/>
          </a:xfrm>
          <a:prstGeom prst="flowChartConnector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Nine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9" name="Vývojový diagram: spojnice 8"/>
          <p:cNvSpPr/>
          <p:nvPr/>
        </p:nvSpPr>
        <p:spPr>
          <a:xfrm>
            <a:off x="-11131" y="3601312"/>
            <a:ext cx="1728192" cy="1361864"/>
          </a:xfrm>
          <a:prstGeom prst="flowChartConnector">
            <a:avLst/>
          </a:prstGeom>
          <a:solidFill>
            <a:srgbClr val="00FFFF"/>
          </a:solidFill>
          <a:ln>
            <a:solidFill>
              <a:srgbClr val="0099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Thirteen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0" name="Vývojový diagram: spojnice 9"/>
          <p:cNvSpPr/>
          <p:nvPr/>
        </p:nvSpPr>
        <p:spPr>
          <a:xfrm>
            <a:off x="3830505" y="5158916"/>
            <a:ext cx="1812776" cy="1584176"/>
          </a:xfrm>
          <a:prstGeom prst="flowChartConnector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Nineteen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1" name="Vývojový diagram: spojnice 10"/>
          <p:cNvSpPr/>
          <p:nvPr/>
        </p:nvSpPr>
        <p:spPr>
          <a:xfrm>
            <a:off x="3520560" y="2904326"/>
            <a:ext cx="1715616" cy="1473354"/>
          </a:xfrm>
          <a:prstGeom prst="flowChartConnector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Sixteen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2" name="Vývojový diagram: spojnice 11"/>
          <p:cNvSpPr/>
          <p:nvPr/>
        </p:nvSpPr>
        <p:spPr>
          <a:xfrm>
            <a:off x="7715255" y="5509949"/>
            <a:ext cx="1080120" cy="1134988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Four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3" name="Vývojový diagram: spojnice 12"/>
          <p:cNvSpPr/>
          <p:nvPr/>
        </p:nvSpPr>
        <p:spPr>
          <a:xfrm>
            <a:off x="1416224" y="2616324"/>
            <a:ext cx="1674590" cy="1472686"/>
          </a:xfrm>
          <a:prstGeom prst="flowChartConnector">
            <a:avLst/>
          </a:prstGeom>
          <a:solidFill>
            <a:srgbClr val="FF33CC"/>
          </a:solid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Twenty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4" name="Vývojový diagram: spojnice 13"/>
          <p:cNvSpPr/>
          <p:nvPr/>
        </p:nvSpPr>
        <p:spPr>
          <a:xfrm>
            <a:off x="3732598" y="564636"/>
            <a:ext cx="1677430" cy="1896179"/>
          </a:xfrm>
          <a:prstGeom prst="flowChartConnector">
            <a:avLst/>
          </a:prstGeom>
          <a:solidFill>
            <a:srgbClr val="FF5050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Fourteen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6" name="Vývojový diagram: spojnice 15"/>
          <p:cNvSpPr/>
          <p:nvPr/>
        </p:nvSpPr>
        <p:spPr>
          <a:xfrm>
            <a:off x="7546949" y="2049996"/>
            <a:ext cx="1416732" cy="1308720"/>
          </a:xfrm>
          <a:prstGeom prst="flowChart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Eleven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7" name="Vývojový diagram: spojnice 16"/>
          <p:cNvSpPr/>
          <p:nvPr/>
        </p:nvSpPr>
        <p:spPr>
          <a:xfrm>
            <a:off x="7472918" y="76980"/>
            <a:ext cx="1609328" cy="1297021"/>
          </a:xfrm>
          <a:prstGeom prst="flowChartConnector">
            <a:avLst/>
          </a:prstGeom>
          <a:solidFill>
            <a:srgbClr val="996633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Fifteen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8" name="Vývojový diagram: spojnice 17"/>
          <p:cNvSpPr/>
          <p:nvPr/>
        </p:nvSpPr>
        <p:spPr>
          <a:xfrm>
            <a:off x="646438" y="4848064"/>
            <a:ext cx="1944216" cy="2009936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Seventeen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9" name="Vývojový diagram: spojnice 18"/>
          <p:cNvSpPr/>
          <p:nvPr/>
        </p:nvSpPr>
        <p:spPr>
          <a:xfrm>
            <a:off x="5340531" y="1991451"/>
            <a:ext cx="838944" cy="817240"/>
          </a:xfrm>
          <a:prstGeom prst="flowChartConnector">
            <a:avLst/>
          </a:prstGeom>
          <a:solidFill>
            <a:srgbClr val="00FF00"/>
          </a:soli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rgbClr val="003300"/>
                </a:solidFill>
                <a:latin typeface="Bradley Hand ITC" pitchFamily="66" charset="0"/>
              </a:rPr>
              <a:t>one</a:t>
            </a:r>
            <a:endParaRPr lang="cs-CZ" sz="2200" b="1" dirty="0">
              <a:solidFill>
                <a:srgbClr val="003300"/>
              </a:solidFill>
              <a:latin typeface="Bradley Hand ITC" pitchFamily="66" charset="0"/>
            </a:endParaRPr>
          </a:p>
        </p:txBody>
      </p:sp>
      <p:sp>
        <p:nvSpPr>
          <p:cNvPr id="20" name="Vývojový diagram: spojnice 19"/>
          <p:cNvSpPr/>
          <p:nvPr/>
        </p:nvSpPr>
        <p:spPr>
          <a:xfrm>
            <a:off x="1140997" y="898755"/>
            <a:ext cx="1152128" cy="1092696"/>
          </a:xfrm>
          <a:prstGeom prst="flowChartConnector">
            <a:avLst/>
          </a:prstGeom>
          <a:solidFill>
            <a:srgbClr val="FF6699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Three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21" name="Vývojový diagram: spojnice 20"/>
          <p:cNvSpPr/>
          <p:nvPr/>
        </p:nvSpPr>
        <p:spPr>
          <a:xfrm>
            <a:off x="6179475" y="2907565"/>
            <a:ext cx="923528" cy="851520"/>
          </a:xfrm>
          <a:prstGeom prst="flowChartConnector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smtClean="0">
                <a:solidFill>
                  <a:schemeClr val="tx1"/>
                </a:solidFill>
                <a:latin typeface="Bradley Hand ITC" pitchFamily="66" charset="0"/>
              </a:rPr>
              <a:t>Ten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22" name="Vývojový diagram: spojnice 21"/>
          <p:cNvSpPr/>
          <p:nvPr/>
        </p:nvSpPr>
        <p:spPr>
          <a:xfrm>
            <a:off x="5256385" y="3910013"/>
            <a:ext cx="1847056" cy="1636777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Eighteen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24" name="Vývojový diagram: spojnice 23"/>
          <p:cNvSpPr/>
          <p:nvPr/>
        </p:nvSpPr>
        <p:spPr>
          <a:xfrm>
            <a:off x="0" y="476672"/>
            <a:ext cx="915337" cy="84416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Six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25" name="Vývojový diagram: spojnice 24"/>
          <p:cNvSpPr/>
          <p:nvPr/>
        </p:nvSpPr>
        <p:spPr>
          <a:xfrm>
            <a:off x="2293125" y="3964631"/>
            <a:ext cx="1537380" cy="1584176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Twelve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26" name="Vývojový diagram: spojnice 25"/>
          <p:cNvSpPr/>
          <p:nvPr/>
        </p:nvSpPr>
        <p:spPr>
          <a:xfrm>
            <a:off x="6769968" y="1131650"/>
            <a:ext cx="1054968" cy="1045840"/>
          </a:xfrm>
          <a:prstGeom prst="flowChartConnector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err="1" smtClean="0">
                <a:solidFill>
                  <a:schemeClr val="tx1"/>
                </a:solidFill>
                <a:latin typeface="Bradley Hand ITC" pitchFamily="66" charset="0"/>
              </a:rPr>
              <a:t>Five</a:t>
            </a:r>
            <a:endParaRPr lang="cs-CZ" sz="22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446519" y="19472"/>
            <a:ext cx="2339102" cy="769441"/>
          </a:xfrm>
          <a:prstGeom prst="rect">
            <a:avLst/>
          </a:prstGeom>
          <a:noFill/>
          <a:ln w="28575">
            <a:solidFill>
              <a:srgbClr val="CC0099"/>
            </a:solidFill>
          </a:ln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solidFill>
                  <a:srgbClr val="CC0099"/>
                </a:solidFill>
                <a:latin typeface="Bradley Hand ITC" pitchFamily="66" charset="0"/>
              </a:rPr>
              <a:t>Numbers</a:t>
            </a:r>
            <a:endParaRPr lang="cs-CZ" sz="4400" b="1" dirty="0">
              <a:solidFill>
                <a:srgbClr val="CC0099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69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2824 C 0.00156 -0.05347 0.00538 -0.07222 0.01129 -0.09491 C 0.01476 -0.12431 0.01702 -0.14352 0.00972 -0.17431 C 0.00833 -0.18033 0.00816 -0.18704 0.00642 -0.19283 C 0.00347 -0.20208 -0.00347 -0.21852 -0.00347 -0.21806 C -0.00816 -0.24583 -0.01788 -0.25046 -0.02986 -0.25926 C -0.05399 -0.25833 -0.0783 -0.2581 -0.10243 -0.25625 C -0.11701 -0.25533 -0.13125 -0.24815 -0.14531 -0.24375 C -0.17378 -0.23496 -0.20382 -0.23033 -0.23264 -0.22454 C -0.24253 -0.21852 -0.25208 -0.21505 -0.26233 -0.21204 C -0.26962 -0.19769 -0.27899 -0.19699 -0.28871 -0.19283 C -0.3533 -0.19746 -0.4118 -0.2007 -0.4783 -0.20255 C -0.48194 -0.20625 -0.48594 -0.20787 -0.48976 -0.21204 C -0.50035 -0.22315 -0.50052 -0.22847 -0.51285 -0.23426 C -0.51788 -0.2331 -0.52292 -0.23426 -0.52778 -0.23102 C -0.53108 -0.22894 -0.53871 -0.20394 -0.53941 -0.20255 C -0.54531 -0.1882 -0.54618 -0.19028 -0.55417 -0.18033 C -0.5592 -0.17431 -0.56389 -0.16783 -0.56892 -0.16134 C -0.57101 -0.15857 -0.57864 -0.15232 -0.57864 -0.14861 " pathEditMode="relative" rAng="0" ptsTypes="ffffffffffffffffff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73" y="-11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05 -0.0912 C 0.03437 -0.09537 0.03107 -0.10579 0.025 -0.11435 C 0.01684 -0.13796 0.00694 -0.15995 -0.00244 -0.1831 C -0.0066 -0.19352 -0.00816 -0.2037 -0.01389 -0.21273 C -0.02952 -0.23727 -0.04914 -0.25394 -0.07049 -0.26759 C -0.07969 -0.27338 -0.0849 -0.28102 -0.09462 -0.28356 C -0.11511 -0.29514 -0.13421 -0.30949 -0.15608 -0.31551 C -0.17049 -0.32616 -0.19028 -0.32523 -0.20625 -0.33148 C -0.23334 -0.33056 -0.26077 -0.33495 -0.28733 -0.32708 C -0.32535 -0.3162 -0.26216 -0.32847 -0.31007 -0.32037 C -0.31737 -0.32106 -0.32553 -0.31921 -0.33264 -0.32269 C -0.33403 -0.32315 -0.33681 -0.33634 -0.33768 -0.33866 C -0.34132 -0.35116 -0.34705 -0.36366 -0.35209 -0.37523 C -0.35261 -0.38495 -0.35296 -0.39514 -0.35365 -0.40486 C -0.354 -0.40833 -0.35504 -0.41111 -0.35539 -0.41412 C -0.35608 -0.41875 -0.35625 -0.42361 -0.35678 -0.42801 C -0.3573 -0.43032 -0.35869 -0.43495 -0.35869 -0.43472 L -0.59636 -0.80532 " pathEditMode="relative" rAng="0" ptsTypes="ffffffffffffffff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79" y="-3571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64 -0.07824 L -3.61111E-6 1.85185E-6 " pathEditMode="relative" rAng="0" ptsTypes="AA">
                                      <p:cBhvr>
                                        <p:cTn id="10" dur="2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91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-0.57604 -0.7219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02" y="-3611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36892 -0.066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55" y="-333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0.07014 L 0.45903 0.1136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82" y="217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0.48489 -0.2453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36" y="-1226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 L 0.35886 -0.1421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34" y="-710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-0.10851 -0.5648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34" y="-2824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0.15173 -0.3641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87" y="-1821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85156 0.095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87" y="476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-0.16129 -0.141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73" y="-706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0.25243 -0.0979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22" y="-490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0.01458 0.2553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" y="1275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-0.25191 0.4516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22569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59 -0.05486 L 0.30885 -0.0752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63" y="-101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38 -0.10347 L 0.75625 -0.3115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35" y="-1041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-0.61684 0.1046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51" y="5231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5 -0.08426 L -0.30157 0.0101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65" y="472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0.16702 0.4101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2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ln w="38100">
            <a:solidFill>
              <a:srgbClr val="CC0099"/>
            </a:solidFill>
          </a:ln>
        </p:spPr>
        <p:txBody>
          <a:bodyPr/>
          <a:lstStyle/>
          <a:p>
            <a:r>
              <a:rPr lang="cs-CZ" b="1" dirty="0" err="1" smtClean="0">
                <a:solidFill>
                  <a:srgbClr val="CC0099"/>
                </a:solidFill>
                <a:latin typeface="Bradley Hand ITC" pitchFamily="66" charset="0"/>
              </a:rPr>
              <a:t>Match</a:t>
            </a:r>
            <a:r>
              <a:rPr lang="cs-CZ" b="1" dirty="0" smtClean="0">
                <a:solidFill>
                  <a:srgbClr val="CC0099"/>
                </a:solidFill>
                <a:latin typeface="Bradley Hand ITC" pitchFamily="66" charset="0"/>
              </a:rPr>
              <a:t> </a:t>
            </a:r>
            <a:r>
              <a:rPr lang="cs-CZ" b="1" dirty="0" err="1" smtClean="0">
                <a:solidFill>
                  <a:srgbClr val="CC0099"/>
                </a:solidFill>
                <a:latin typeface="Bradley Hand ITC" pitchFamily="66" charset="0"/>
              </a:rPr>
              <a:t>the</a:t>
            </a:r>
            <a:r>
              <a:rPr lang="cs-CZ" b="1" dirty="0" smtClean="0">
                <a:solidFill>
                  <a:srgbClr val="CC0099"/>
                </a:solidFill>
                <a:latin typeface="Bradley Hand ITC" pitchFamily="66" charset="0"/>
              </a:rPr>
              <a:t> </a:t>
            </a:r>
            <a:r>
              <a:rPr lang="cs-CZ" b="1" dirty="0" err="1" smtClean="0">
                <a:solidFill>
                  <a:srgbClr val="CC0099"/>
                </a:solidFill>
                <a:latin typeface="Bradley Hand ITC" pitchFamily="66" charset="0"/>
              </a:rPr>
              <a:t>numbers</a:t>
            </a:r>
            <a:endParaRPr lang="cs-CZ" b="1" dirty="0">
              <a:solidFill>
                <a:srgbClr val="CC0099"/>
              </a:solidFill>
              <a:latin typeface="Bradley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1628800"/>
            <a:ext cx="4040188" cy="5229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Bradley Hand ITC" pitchFamily="66" charset="0"/>
              </a:rPr>
              <a:t>20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Bradley Hand ITC" pitchFamily="66" charset="0"/>
              </a:rPr>
              <a:t>30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Bradley Hand ITC" pitchFamily="66" charset="0"/>
              </a:rPr>
              <a:t>40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Bradley Hand ITC" pitchFamily="66" charset="0"/>
              </a:rPr>
              <a:t>50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Bradley Hand ITC" pitchFamily="66" charset="0"/>
              </a:rPr>
              <a:t>60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Bradley Hand ITC" pitchFamily="66" charset="0"/>
              </a:rPr>
              <a:t>70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Bradley Hand ITC" pitchFamily="66" charset="0"/>
              </a:rPr>
              <a:t>80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Bradley Hand ITC" pitchFamily="66" charset="0"/>
              </a:rPr>
              <a:t>90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Bradley Hand ITC" pitchFamily="66" charset="0"/>
              </a:rPr>
              <a:t>100</a:t>
            </a:r>
            <a:endParaRPr lang="cs-CZ" sz="3200" b="1" dirty="0">
              <a:solidFill>
                <a:srgbClr val="FF0000"/>
              </a:solidFill>
              <a:latin typeface="Bradley Hand ITC" pitchFamily="66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645025" y="1628800"/>
            <a:ext cx="4041775" cy="5229200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sz="3900" b="1" dirty="0" smtClean="0">
                <a:solidFill>
                  <a:srgbClr val="FF6600"/>
                </a:solidFill>
                <a:latin typeface="Bradley Hand ITC" pitchFamily="66" charset="0"/>
              </a:rPr>
              <a:t>a </a:t>
            </a:r>
            <a:r>
              <a:rPr lang="cs-CZ" sz="3900" b="1" dirty="0" err="1" smtClean="0">
                <a:solidFill>
                  <a:srgbClr val="FF6600"/>
                </a:solidFill>
                <a:latin typeface="Bradley Hand ITC" pitchFamily="66" charset="0"/>
              </a:rPr>
              <a:t>hundred</a:t>
            </a:r>
            <a:endParaRPr lang="cs-CZ" sz="3900" b="1" dirty="0" smtClean="0">
              <a:solidFill>
                <a:srgbClr val="FF6600"/>
              </a:solidFill>
              <a:latin typeface="Bradley Hand ITC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3900" b="1" dirty="0" err="1" smtClean="0">
                <a:solidFill>
                  <a:srgbClr val="FF6600"/>
                </a:solidFill>
                <a:latin typeface="Bradley Hand ITC" pitchFamily="66" charset="0"/>
              </a:rPr>
              <a:t>forty</a:t>
            </a:r>
            <a:endParaRPr lang="cs-CZ" sz="3900" b="1" dirty="0" smtClean="0">
              <a:solidFill>
                <a:srgbClr val="FF6600"/>
              </a:solidFill>
              <a:latin typeface="Bradley Hand ITC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3900" b="1" dirty="0" err="1" smtClean="0">
                <a:solidFill>
                  <a:srgbClr val="FF6600"/>
                </a:solidFill>
                <a:latin typeface="Bradley Hand ITC" pitchFamily="66" charset="0"/>
              </a:rPr>
              <a:t>seventy</a:t>
            </a:r>
            <a:endParaRPr lang="cs-CZ" sz="3900" b="1" dirty="0" smtClean="0">
              <a:solidFill>
                <a:srgbClr val="FF6600"/>
              </a:solidFill>
              <a:latin typeface="Bradley Hand ITC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3900" b="1" dirty="0" err="1" smtClean="0">
                <a:solidFill>
                  <a:srgbClr val="FF6600"/>
                </a:solidFill>
                <a:latin typeface="Bradley Hand ITC" pitchFamily="66" charset="0"/>
              </a:rPr>
              <a:t>twenty</a:t>
            </a:r>
            <a:endParaRPr lang="cs-CZ" sz="3900" b="1" dirty="0" smtClean="0">
              <a:solidFill>
                <a:srgbClr val="FF6600"/>
              </a:solidFill>
              <a:latin typeface="Bradley Hand ITC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3900" b="1" dirty="0" err="1" smtClean="0">
                <a:solidFill>
                  <a:srgbClr val="FF6600"/>
                </a:solidFill>
                <a:latin typeface="Bradley Hand ITC" pitchFamily="66" charset="0"/>
              </a:rPr>
              <a:t>ninety</a:t>
            </a:r>
            <a:endParaRPr lang="cs-CZ" sz="3900" b="1" dirty="0" smtClean="0">
              <a:solidFill>
                <a:srgbClr val="FF6600"/>
              </a:solidFill>
              <a:latin typeface="Bradley Hand ITC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3900" b="1" dirty="0" err="1" smtClean="0">
                <a:solidFill>
                  <a:srgbClr val="FF6600"/>
                </a:solidFill>
                <a:latin typeface="Bradley Hand ITC" pitchFamily="66" charset="0"/>
              </a:rPr>
              <a:t>fifty</a:t>
            </a:r>
            <a:endParaRPr lang="cs-CZ" sz="3900" b="1" dirty="0" smtClean="0">
              <a:solidFill>
                <a:srgbClr val="FF6600"/>
              </a:solidFill>
              <a:latin typeface="Bradley Hand ITC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3900" b="1" dirty="0" err="1" smtClean="0">
                <a:solidFill>
                  <a:srgbClr val="FF6600"/>
                </a:solidFill>
                <a:latin typeface="Bradley Hand ITC" pitchFamily="66" charset="0"/>
              </a:rPr>
              <a:t>eighty</a:t>
            </a:r>
            <a:endParaRPr lang="cs-CZ" sz="3900" b="1" dirty="0" smtClean="0">
              <a:solidFill>
                <a:srgbClr val="FF6600"/>
              </a:solidFill>
              <a:latin typeface="Bradley Hand ITC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3900" b="1" dirty="0" err="1" smtClean="0">
                <a:solidFill>
                  <a:srgbClr val="FF6600"/>
                </a:solidFill>
                <a:latin typeface="Bradley Hand ITC" pitchFamily="66" charset="0"/>
              </a:rPr>
              <a:t>thirty</a:t>
            </a:r>
            <a:endParaRPr lang="cs-CZ" sz="3900" b="1" dirty="0" smtClean="0">
              <a:solidFill>
                <a:srgbClr val="FF6600"/>
              </a:solidFill>
              <a:latin typeface="Bradley Hand ITC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cs-CZ" sz="3900" b="1" dirty="0" err="1" smtClean="0">
                <a:solidFill>
                  <a:srgbClr val="FF6600"/>
                </a:solidFill>
                <a:latin typeface="Bradley Hand ITC" pitchFamily="66" charset="0"/>
              </a:rPr>
              <a:t>sixty</a:t>
            </a:r>
            <a:endParaRPr lang="cs-CZ" sz="3900" b="1" dirty="0" smtClean="0">
              <a:solidFill>
                <a:srgbClr val="FF6600"/>
              </a:solidFill>
              <a:latin typeface="Bradley Hand ITC" pitchFamily="66" charset="0"/>
            </a:endParaRPr>
          </a:p>
          <a:p>
            <a:pPr marL="0" indent="0">
              <a:buNone/>
            </a:pPr>
            <a:endParaRPr lang="cs-CZ" sz="3200" b="1" dirty="0">
              <a:solidFill>
                <a:srgbClr val="FF6600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61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rgbClr val="CC0099"/>
            </a:solidFill>
          </a:ln>
        </p:spPr>
        <p:txBody>
          <a:bodyPr/>
          <a:lstStyle/>
          <a:p>
            <a:r>
              <a:rPr lang="cs-CZ" b="1" dirty="0" err="1" smtClean="0">
                <a:solidFill>
                  <a:srgbClr val="CC0099"/>
                </a:solidFill>
                <a:latin typeface="Bradley Hand ITC" pitchFamily="66" charset="0"/>
              </a:rPr>
              <a:t>Write</a:t>
            </a:r>
            <a:r>
              <a:rPr lang="cs-CZ" b="1" dirty="0" smtClean="0">
                <a:solidFill>
                  <a:srgbClr val="CC0099"/>
                </a:solidFill>
                <a:latin typeface="Bradley Hand ITC" pitchFamily="66" charset="0"/>
              </a:rPr>
              <a:t> </a:t>
            </a:r>
            <a:r>
              <a:rPr lang="cs-CZ" b="1" dirty="0" err="1" smtClean="0">
                <a:solidFill>
                  <a:srgbClr val="CC0099"/>
                </a:solidFill>
                <a:latin typeface="Bradley Hand ITC" pitchFamily="66" charset="0"/>
              </a:rPr>
              <a:t>numbers</a:t>
            </a:r>
            <a:endParaRPr lang="cs-CZ" b="1" dirty="0">
              <a:solidFill>
                <a:srgbClr val="CC0099"/>
              </a:solidFill>
              <a:latin typeface="Bradley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257800"/>
          </a:xfrm>
          <a:solidFill>
            <a:srgbClr val="FF33CC"/>
          </a:solidFill>
        </p:spPr>
        <p:txBody>
          <a:bodyPr>
            <a:normAutofit fontScale="92500"/>
          </a:bodyPr>
          <a:lstStyle/>
          <a:p>
            <a:pPr marL="742950" indent="-742950">
              <a:buAutoNum type="arabicPlain" startAt="24"/>
            </a:pPr>
            <a:r>
              <a:rPr lang="cs-CZ" sz="3600" b="1" dirty="0" err="1" smtClean="0">
                <a:solidFill>
                  <a:srgbClr val="FFFF00"/>
                </a:solidFill>
                <a:latin typeface="Bradley Hand ITC" pitchFamily="66" charset="0"/>
              </a:rPr>
              <a:t>Twenty-four</a:t>
            </a:r>
            <a:endParaRPr lang="cs-CZ" sz="3600" b="1" dirty="0" smtClean="0">
              <a:solidFill>
                <a:srgbClr val="FFFF00"/>
              </a:solidFill>
              <a:latin typeface="Bradley Hand ITC" pitchFamily="66" charset="0"/>
            </a:endParaRP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Bradley Hand ITC" pitchFamily="66" charset="0"/>
              </a:rPr>
              <a:t>37 ________________________________________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Bradley Hand ITC" pitchFamily="66" charset="0"/>
              </a:rPr>
              <a:t>71 ________________________________________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Bradley Hand ITC" pitchFamily="66" charset="0"/>
              </a:rPr>
              <a:t>59 ________________________________________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Bradley Hand ITC" pitchFamily="66" charset="0"/>
              </a:rPr>
              <a:t>63 ________________________________________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Bradley Hand ITC" pitchFamily="66" charset="0"/>
              </a:rPr>
              <a:t>95 ________________________________________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Bradley Hand ITC" pitchFamily="66" charset="0"/>
              </a:rPr>
              <a:t>42 ________________________________________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Bradley Hand ITC" pitchFamily="66" charset="0"/>
              </a:rPr>
              <a:t>86 _________________________________________</a:t>
            </a:r>
            <a:endParaRPr lang="cs-CZ" sz="3600" b="1" dirty="0">
              <a:solidFill>
                <a:srgbClr val="FFFF00"/>
              </a:solidFill>
              <a:latin typeface="Bradley Hand ITC" pitchFamily="66" charset="0"/>
            </a:endParaRPr>
          </a:p>
        </p:txBody>
      </p:sp>
      <p:pic>
        <p:nvPicPr>
          <p:cNvPr id="4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08304" y="548680"/>
            <a:ext cx="609600" cy="609600"/>
          </a:xfrm>
          <a:prstGeom prst="rect">
            <a:avLst/>
          </a:prstGeom>
        </p:spPr>
      </p:pic>
      <p:pic>
        <p:nvPicPr>
          <p:cNvPr id="4098" name="Picture 2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1300934" cy="1149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569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rgbClr val="CC0099"/>
            </a:solidFill>
          </a:ln>
        </p:spPr>
        <p:txBody>
          <a:bodyPr/>
          <a:lstStyle/>
          <a:p>
            <a:r>
              <a:rPr lang="cs-CZ" b="1" dirty="0" err="1" smtClean="0">
                <a:solidFill>
                  <a:srgbClr val="CC0099"/>
                </a:solidFill>
                <a:latin typeface="Bradley Hand ITC" pitchFamily="66" charset="0"/>
              </a:rPr>
              <a:t>How</a:t>
            </a:r>
            <a:r>
              <a:rPr lang="cs-CZ" b="1" dirty="0" smtClean="0">
                <a:solidFill>
                  <a:srgbClr val="CC0099"/>
                </a:solidFill>
                <a:latin typeface="Bradley Hand ITC" pitchFamily="66" charset="0"/>
              </a:rPr>
              <a:t> many … </a:t>
            </a:r>
            <a:r>
              <a:rPr lang="cs-CZ" b="1" dirty="0" err="1" smtClean="0">
                <a:solidFill>
                  <a:srgbClr val="CC0099"/>
                </a:solidFill>
                <a:latin typeface="Bradley Hand ITC" pitchFamily="66" charset="0"/>
              </a:rPr>
              <a:t>have</a:t>
            </a:r>
            <a:r>
              <a:rPr lang="cs-CZ" b="1" dirty="0" smtClean="0">
                <a:solidFill>
                  <a:srgbClr val="CC0099"/>
                </a:solidFill>
                <a:latin typeface="Bradley Hand ITC" pitchFamily="66" charset="0"/>
              </a:rPr>
              <a:t> </a:t>
            </a:r>
            <a:r>
              <a:rPr lang="cs-CZ" b="1" dirty="0" err="1" smtClean="0">
                <a:solidFill>
                  <a:srgbClr val="CC0099"/>
                </a:solidFill>
                <a:latin typeface="Bradley Hand ITC" pitchFamily="66" charset="0"/>
              </a:rPr>
              <a:t>you</a:t>
            </a:r>
            <a:r>
              <a:rPr lang="cs-CZ" b="1" dirty="0" smtClean="0">
                <a:solidFill>
                  <a:srgbClr val="CC0099"/>
                </a:solidFill>
                <a:latin typeface="Bradley Hand ITC" pitchFamily="66" charset="0"/>
              </a:rPr>
              <a:t> </a:t>
            </a:r>
            <a:r>
              <a:rPr lang="cs-CZ" b="1" dirty="0" err="1" smtClean="0">
                <a:solidFill>
                  <a:srgbClr val="CC0099"/>
                </a:solidFill>
                <a:latin typeface="Bradley Hand ITC" pitchFamily="66" charset="0"/>
              </a:rPr>
              <a:t>got</a:t>
            </a:r>
            <a:r>
              <a:rPr lang="cs-CZ" b="1" dirty="0" smtClean="0">
                <a:solidFill>
                  <a:srgbClr val="CC0099"/>
                </a:solidFill>
                <a:latin typeface="Bradley Hand ITC" pitchFamily="66" charset="0"/>
              </a:rPr>
              <a:t>?</a:t>
            </a:r>
            <a:endParaRPr lang="cs-CZ" b="1" dirty="0">
              <a:solidFill>
                <a:srgbClr val="CC0099"/>
              </a:solidFill>
              <a:latin typeface="Bradley Hand ITC" pitchFamily="66" charset="0"/>
            </a:endParaRPr>
          </a:p>
        </p:txBody>
      </p:sp>
      <p:pic>
        <p:nvPicPr>
          <p:cNvPr id="3074" name="Picture 2" descr="C:\Users\Alena\AppData\Local\Microsoft\Windows\Temporary Internet Files\Content.IE5\37F4NDZN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509120"/>
            <a:ext cx="867544" cy="8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lena\AppData\Local\Microsoft\Windows\Temporary Internet Files\Content.IE5\37F4NDZN\MC900441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581128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lena\AppData\Local\Microsoft\Windows\Temporary Internet Files\Content.IE5\9I5JKAZH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262659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lena\AppData\Local\Microsoft\Windows\Temporary Internet Files\Content.IE5\9I5JKAZH\MC900441708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764" y="4608185"/>
            <a:ext cx="867544" cy="8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lena\AppData\Local\Microsoft\Windows\Temporary Internet Files\Content.IE5\9I5JKAZH\MC900441708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194" y="4457126"/>
            <a:ext cx="867544" cy="8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lena\AppData\Local\Microsoft\Windows\Temporary Internet Files\Content.IE5\9I5JKAZH\MC90044171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107" y="3395977"/>
            <a:ext cx="1733364" cy="173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398155"/>
            <a:ext cx="1339813" cy="730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616" y="4865354"/>
            <a:ext cx="1252368" cy="682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 descr="C:\Users\Alena\AppData\Local\Microsoft\Windows\Temporary Internet Files\Content.IE5\YE5M4ZSU\MC900436892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053" y="3815948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Alena\AppData\Local\Microsoft\Windows\Temporary Internet Files\Content.IE5\YE5M4ZSU\MC900436892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43027"/>
            <a:ext cx="570942" cy="570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Alena\AppData\Local\Microsoft\Windows\Temporary Internet Files\Content.IE5\YE5M4ZSU\MC900436892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10423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Alena\AppData\Local\Microsoft\Windows\Temporary Internet Files\Content.IE5\YE5M4ZSU\MC900436892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740" y="3530477"/>
            <a:ext cx="570942" cy="570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Alena\AppData\Local\Microsoft\Windows\Temporary Internet Files\Content.IE5\YE5M4ZSU\MC900436892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873" y="3815948"/>
            <a:ext cx="570942" cy="570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Alena\AppData\Local\Microsoft\Windows\Temporary Internet Files\Content.IE5\YE5M4ZSU\MC900436892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477" y="3184453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Alena\AppData\Local\Microsoft\Windows\Temporary Internet Files\Content.IE5\BAGOXL1F\MC900441719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407" y="2779291"/>
            <a:ext cx="1057573" cy="1057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Alena\AppData\Local\Microsoft\Windows\Temporary Internet Files\Content.IE5\BAGOXL1F\MC900441719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318" y="2937587"/>
            <a:ext cx="963736" cy="963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Users\Alena\AppData\Local\Microsoft\Windows\Temporary Internet Files\Content.IE5\BAGOXL1F\MC900441719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616" y="2779291"/>
            <a:ext cx="867544" cy="8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Alena\AppData\Local\Microsoft\Windows\Temporary Internet Files\Content.IE5\BAGOXL1F\MC900441719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503" y="2918532"/>
            <a:ext cx="867544" cy="8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:\Users\Alena\AppData\Local\Microsoft\Windows\Temporary Internet Files\Content.IE5\XMM6G894\MC900440387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439" y="1201146"/>
            <a:ext cx="5400353" cy="5400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 rot="1002441">
            <a:off x="7003313" y="4335058"/>
            <a:ext cx="1907704" cy="230832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err="1" smtClean="0">
                <a:latin typeface="Bradley Hand ITC" pitchFamily="66" charset="0"/>
              </a:rPr>
              <a:t>Oranges</a:t>
            </a:r>
            <a:endParaRPr lang="cs-CZ" sz="2400" b="1" dirty="0" smtClean="0">
              <a:latin typeface="Bradley Hand ITC" pitchFamily="66" charset="0"/>
            </a:endParaRPr>
          </a:p>
          <a:p>
            <a:pPr algn="r"/>
            <a:r>
              <a:rPr lang="cs-CZ" sz="2400" b="1" dirty="0" err="1" smtClean="0">
                <a:latin typeface="Bradley Hand ITC" pitchFamily="66" charset="0"/>
              </a:rPr>
              <a:t>Apples</a:t>
            </a:r>
            <a:endParaRPr lang="cs-CZ" sz="2400" b="1" dirty="0" smtClean="0">
              <a:latin typeface="Bradley Hand ITC" pitchFamily="66" charset="0"/>
            </a:endParaRPr>
          </a:p>
          <a:p>
            <a:pPr algn="r"/>
            <a:r>
              <a:rPr lang="cs-CZ" sz="2400" b="1" dirty="0" err="1" smtClean="0">
                <a:latin typeface="Bradley Hand ITC" pitchFamily="66" charset="0"/>
              </a:rPr>
              <a:t>Bananas</a:t>
            </a:r>
            <a:endParaRPr lang="cs-CZ" sz="2400" b="1" dirty="0" smtClean="0">
              <a:latin typeface="Bradley Hand ITC" pitchFamily="66" charset="0"/>
            </a:endParaRPr>
          </a:p>
          <a:p>
            <a:pPr algn="r"/>
            <a:r>
              <a:rPr lang="cs-CZ" sz="2400" b="1" dirty="0" err="1" smtClean="0">
                <a:latin typeface="Bradley Hand ITC" pitchFamily="66" charset="0"/>
              </a:rPr>
              <a:t>Strawberries</a:t>
            </a:r>
            <a:endParaRPr lang="cs-CZ" sz="2400" b="1" dirty="0" smtClean="0">
              <a:latin typeface="Bradley Hand ITC" pitchFamily="66" charset="0"/>
            </a:endParaRPr>
          </a:p>
          <a:p>
            <a:pPr algn="r"/>
            <a:r>
              <a:rPr lang="cs-CZ" sz="2400" b="1" dirty="0" err="1" smtClean="0">
                <a:latin typeface="Bradley Hand ITC" pitchFamily="66" charset="0"/>
              </a:rPr>
              <a:t>Lemons</a:t>
            </a:r>
            <a:endParaRPr lang="cs-CZ" sz="2400" b="1" dirty="0" smtClean="0">
              <a:latin typeface="Bradley Hand ITC" pitchFamily="66" charset="0"/>
            </a:endParaRPr>
          </a:p>
          <a:p>
            <a:pPr algn="r"/>
            <a:r>
              <a:rPr lang="cs-CZ" sz="2400" b="1" dirty="0" err="1" smtClean="0">
                <a:latin typeface="Bradley Hand ITC" pitchFamily="66" charset="0"/>
              </a:rPr>
              <a:t>Cherries</a:t>
            </a:r>
            <a:endParaRPr lang="cs-CZ" sz="2400" b="1" dirty="0" smtClean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96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21387E-6 L -0.31476 -0.209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-1049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022E-16 L -0.33889 -0.1995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44" y="-99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73988E-6 L -0.48038 0.035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28" y="178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73988E-6 L -0.48854 0.0272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27" y="136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89017E-6 L -0.5875 0.051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75" y="25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51445E-7 L -0.38906 -0.331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62" y="-165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6185E-6 L -0.38038 -0.3935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28" y="-1967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9.24855E-7 L -0.3125 -0.4305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25" y="-215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10405E-6 L 0.01389 -0.3810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" y="-1905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4624E-7 L -0.07848 -0.3179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4" y="-1590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98844E-6 L -0.03108 -0.377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3" y="-1889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4971E-6 L -0.03733 -0.2136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" y="-1068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56647E-6 L -0.15504 -0.349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60" y="-1748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77457E-6 L 0.00833 -0.2575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-128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89017E-7 L 0.31805 -0.1502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03" y="-7514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68208E-6 L 0.34323 -0.250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53" y="-1253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12139E-6 L 0.3467 -0.2622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-1311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48555E-6 L 0.30277 -0.072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-3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Bradley Hand ITC" pitchFamily="66" charset="0"/>
              </a:rPr>
              <a:t>Anotace</a:t>
            </a:r>
            <a:endParaRPr lang="cs-CZ" b="1" dirty="0">
              <a:latin typeface="Bradley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>
                <a:solidFill>
                  <a:prstClr val="black"/>
                </a:solidFill>
                <a:latin typeface="Gabriola" pitchFamily="82" charset="0"/>
              </a:rPr>
              <a:t>Tato prezentace je určena pro žáky 4.ročníku základních škol. Žáci si procvičí </a:t>
            </a: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psanou </a:t>
            </a:r>
            <a:r>
              <a:rPr lang="cs-CZ" sz="2800" dirty="0">
                <a:solidFill>
                  <a:prstClr val="black"/>
                </a:solidFill>
                <a:latin typeface="Gabriola" pitchFamily="82" charset="0"/>
              </a:rPr>
              <a:t>i </a:t>
            </a: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mluvenou podobu číslovek od  1 do 100 .</a:t>
            </a:r>
            <a:r>
              <a:rPr lang="cs-CZ" sz="2800" dirty="0">
                <a:solidFill>
                  <a:prstClr val="black"/>
                </a:solidFill>
                <a:latin typeface="Gabriola" pitchFamily="82" charset="0"/>
              </a:rPr>
              <a:t> Po kliknutí na </a:t>
            </a:r>
            <a:r>
              <a:rPr lang="cs-CZ" sz="2800" dirty="0" err="1" smtClean="0">
                <a:solidFill>
                  <a:prstClr val="black"/>
                </a:solidFill>
                <a:latin typeface="Gabriola" pitchFamily="82" charset="0"/>
              </a:rPr>
              <a:t>smajlíka</a:t>
            </a: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  </a:t>
            </a:r>
            <a:r>
              <a:rPr lang="cs-CZ" sz="2800" dirty="0">
                <a:solidFill>
                  <a:prstClr val="black"/>
                </a:solidFill>
                <a:latin typeface="Gabriola" pitchFamily="82" charset="0"/>
              </a:rPr>
              <a:t>na 4. snímku je pak uložen hypertextový odkaz na dětskou anglickou číselnou písničku.</a:t>
            </a:r>
          </a:p>
          <a:p>
            <a:pPr marL="0" lvl="0" indent="0">
              <a:buNone/>
            </a:pP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Naučí se používat otázku „</a:t>
            </a:r>
            <a:r>
              <a:rPr lang="cs-CZ" sz="2800" dirty="0" err="1" smtClean="0">
                <a:solidFill>
                  <a:prstClr val="black"/>
                </a:solidFill>
                <a:latin typeface="Gabriola" pitchFamily="82" charset="0"/>
              </a:rPr>
              <a:t>How</a:t>
            </a: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 many… </a:t>
            </a:r>
            <a:r>
              <a:rPr lang="cs-CZ" sz="2800" dirty="0" err="1" smtClean="0">
                <a:solidFill>
                  <a:prstClr val="black"/>
                </a:solidFill>
                <a:latin typeface="Gabriola" pitchFamily="82" charset="0"/>
              </a:rPr>
              <a:t>have</a:t>
            </a: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  <a:latin typeface="Gabriola" pitchFamily="82" charset="0"/>
              </a:rPr>
              <a:t>you</a:t>
            </a: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  <a:latin typeface="Gabriola" pitchFamily="82" charset="0"/>
              </a:rPr>
              <a:t>got</a:t>
            </a: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?“ a také na ni správně odpovídat, přičemž se naučí názvy základních druhů ovoce.</a:t>
            </a:r>
          </a:p>
          <a:p>
            <a:pPr marL="0" lvl="0" indent="0" algn="ctr">
              <a:buNone/>
            </a:pP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 </a:t>
            </a:r>
            <a:r>
              <a:rPr lang="cs-CZ" sz="5400" b="1" dirty="0" smtClean="0">
                <a:solidFill>
                  <a:prstClr val="black"/>
                </a:solidFill>
                <a:latin typeface="Bradley Hand ITC" pitchFamily="66" charset="0"/>
              </a:rPr>
              <a:t>Použité zdroje</a:t>
            </a:r>
          </a:p>
          <a:p>
            <a:pPr marL="0" lvl="0" indent="0">
              <a:buNone/>
            </a:pPr>
            <a:r>
              <a:rPr lang="cs-CZ" sz="3000" dirty="0" smtClean="0">
                <a:solidFill>
                  <a:prstClr val="black"/>
                </a:solidFill>
                <a:latin typeface="Gabriola" pitchFamily="82" charset="0"/>
              </a:rPr>
              <a:t>Veškeré </a:t>
            </a:r>
            <a:r>
              <a:rPr lang="cs-CZ" sz="3000" dirty="0">
                <a:solidFill>
                  <a:prstClr val="black"/>
                </a:solidFill>
                <a:latin typeface="Gabriola" pitchFamily="82" charset="0"/>
              </a:rPr>
              <a:t>použité obrázky jsou dostupné z http://office.microsoft.com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393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31061"/>
              </p:ext>
            </p:extLst>
          </p:nvPr>
        </p:nvGraphicFramePr>
        <p:xfrm>
          <a:off x="457200" y="1600200"/>
          <a:ext cx="8229600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Alena </a:t>
                      </a:r>
                      <a:r>
                        <a:rPr lang="cs-CZ" dirty="0" smtClean="0"/>
                        <a:t>Krátká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8.5. 2013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   9.5. 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4. 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Cizí</a:t>
                      </a:r>
                      <a:r>
                        <a:rPr lang="cs-CZ" baseline="0" dirty="0" smtClean="0"/>
                        <a:t> 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- 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Numbers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Numbers</a:t>
                      </a:r>
                      <a:r>
                        <a:rPr lang="cs-CZ" baseline="0" dirty="0" smtClean="0"/>
                        <a:t> 1 – 100, </a:t>
                      </a:r>
                      <a:r>
                        <a:rPr lang="cs-CZ" baseline="0" dirty="0" err="1" smtClean="0"/>
                        <a:t>How</a:t>
                      </a:r>
                      <a:r>
                        <a:rPr lang="cs-CZ" baseline="0" dirty="0" smtClean="0"/>
                        <a:t> many … </a:t>
                      </a:r>
                      <a:r>
                        <a:rPr lang="cs-CZ" baseline="0" dirty="0" err="1" smtClean="0"/>
                        <a:t>have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you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got</a:t>
                      </a:r>
                      <a:r>
                        <a:rPr lang="cs-CZ" baseline="0" dirty="0" smtClean="0"/>
                        <a:t>?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956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246</Words>
  <Application>Microsoft Office PowerPoint</Application>
  <PresentationFormat>Předvádění na obrazovce (4:3)</PresentationFormat>
  <Paragraphs>84</Paragraphs>
  <Slides>7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Numbers</vt:lpstr>
      <vt:lpstr>Prezentace aplikace PowerPoint</vt:lpstr>
      <vt:lpstr>Match the numbers</vt:lpstr>
      <vt:lpstr>Write numbers</vt:lpstr>
      <vt:lpstr>How many … have you got?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Numbers</dc:title>
  <dc:creator>Alena Pavolková</dc:creator>
  <cp:lastModifiedBy>Alena Pavolková</cp:lastModifiedBy>
  <cp:revision>19</cp:revision>
  <dcterms:created xsi:type="dcterms:W3CDTF">2013-08-25T13:27:18Z</dcterms:created>
  <dcterms:modified xsi:type="dcterms:W3CDTF">2013-08-26T14:56:48Z</dcterms:modified>
</cp:coreProperties>
</file>