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sldIdLst>
    <p:sldId id="261" r:id="rId2"/>
    <p:sldId id="260" r:id="rId3"/>
    <p:sldId id="257" r:id="rId4"/>
    <p:sldId id="258" r:id="rId5"/>
    <p:sldId id="259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2CA75-2634-406B-AF1E-35FFE8F63E17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F2C56F-C47F-4DF6-8218-E8A6B74AD8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5947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2CA75-2634-406B-AF1E-35FFE8F63E17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F2C56F-C47F-4DF6-8218-E8A6B74AD8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97183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2CA75-2634-406B-AF1E-35FFE8F63E17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F2C56F-C47F-4DF6-8218-E8A6B74AD8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58151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2CA75-2634-406B-AF1E-35FFE8F63E17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F2C56F-C47F-4DF6-8218-E8A6B74AD8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547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2CA75-2634-406B-AF1E-35FFE8F63E17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F2C56F-C47F-4DF6-8218-E8A6B74AD8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12528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2CA75-2634-406B-AF1E-35FFE8F63E17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F2C56F-C47F-4DF6-8218-E8A6B74AD8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49918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2CA75-2634-406B-AF1E-35FFE8F63E17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F2C56F-C47F-4DF6-8218-E8A6B74AD8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7733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2CA75-2634-406B-AF1E-35FFE8F63E17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F2C56F-C47F-4DF6-8218-E8A6B74AD8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4205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2CA75-2634-406B-AF1E-35FFE8F63E17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F2C56F-C47F-4DF6-8218-E8A6B74AD8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91354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2CA75-2634-406B-AF1E-35FFE8F63E17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F2C56F-C47F-4DF6-8218-E8A6B74AD8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81456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2CA75-2634-406B-AF1E-35FFE8F63E17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F2C56F-C47F-4DF6-8218-E8A6B74AD8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498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02CA75-2634-406B-AF1E-35FFE8F63E17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F2C56F-C47F-4DF6-8218-E8A6B74AD8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3481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gi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emf"/><Relationship Id="rId13" Type="http://schemas.openxmlformats.org/officeDocument/2006/relationships/image" Target="../media/image16.emf"/><Relationship Id="rId3" Type="http://schemas.openxmlformats.org/officeDocument/2006/relationships/image" Target="../media/image6.emf"/><Relationship Id="rId7" Type="http://schemas.openxmlformats.org/officeDocument/2006/relationships/image" Target="../media/image10.emf"/><Relationship Id="rId12" Type="http://schemas.openxmlformats.org/officeDocument/2006/relationships/image" Target="../media/image15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emf"/><Relationship Id="rId11" Type="http://schemas.openxmlformats.org/officeDocument/2006/relationships/image" Target="../media/image14.emf"/><Relationship Id="rId5" Type="http://schemas.openxmlformats.org/officeDocument/2006/relationships/image" Target="../media/image8.emf"/><Relationship Id="rId10" Type="http://schemas.openxmlformats.org/officeDocument/2006/relationships/image" Target="../media/image13.emf"/><Relationship Id="rId4" Type="http://schemas.openxmlformats.org/officeDocument/2006/relationships/image" Target="../media/image7.emf"/><Relationship Id="rId9" Type="http://schemas.openxmlformats.org/officeDocument/2006/relationships/image" Target="../media/image12.e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hyperlink" Target="http://www.youtube.com/watch?v=6qh_qTOgkhY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075135"/>
            <a:ext cx="2042920" cy="18519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1470025"/>
          </a:xfrm>
        </p:spPr>
        <p:txBody>
          <a:bodyPr>
            <a:normAutofit/>
          </a:bodyPr>
          <a:lstStyle/>
          <a:p>
            <a:r>
              <a:rPr lang="cs-CZ" sz="5400" b="1" dirty="0" err="1" smtClean="0">
                <a:latin typeface="Bradley Hand ITC" pitchFamily="66" charset="0"/>
              </a:rPr>
              <a:t>Have</a:t>
            </a:r>
            <a:r>
              <a:rPr lang="cs-CZ" sz="5400" b="1" dirty="0" smtClean="0">
                <a:latin typeface="Bradley Hand ITC" pitchFamily="66" charset="0"/>
              </a:rPr>
              <a:t> </a:t>
            </a:r>
            <a:r>
              <a:rPr lang="cs-CZ" sz="5400" b="1" dirty="0" err="1" smtClean="0">
                <a:latin typeface="Bradley Hand ITC" pitchFamily="66" charset="0"/>
              </a:rPr>
              <a:t>got</a:t>
            </a:r>
            <a:r>
              <a:rPr lang="cs-CZ" sz="5400" b="1" dirty="0" smtClean="0">
                <a:latin typeface="Bradley Hand ITC" pitchFamily="66" charset="0"/>
              </a:rPr>
              <a:t>/ Has </a:t>
            </a:r>
            <a:r>
              <a:rPr lang="cs-CZ" sz="5400" b="1" dirty="0" err="1" smtClean="0">
                <a:latin typeface="Bradley Hand ITC" pitchFamily="66" charset="0"/>
              </a:rPr>
              <a:t>got</a:t>
            </a:r>
            <a:endParaRPr lang="cs-CZ" sz="5400" b="1" dirty="0">
              <a:latin typeface="Bradley Hand ITC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699792" y="2204864"/>
            <a:ext cx="4960640" cy="1944216"/>
          </a:xfrm>
        </p:spPr>
        <p:txBody>
          <a:bodyPr>
            <a:normAutofit fontScale="32500" lnSpcReduction="20000"/>
          </a:bodyPr>
          <a:lstStyle/>
          <a:p>
            <a:pPr algn="l"/>
            <a:r>
              <a:rPr lang="cs-CZ" sz="7000" b="1" dirty="0">
                <a:solidFill>
                  <a:schemeClr val="tx1"/>
                </a:solidFill>
                <a:latin typeface="Gabriola" pitchFamily="82" charset="0"/>
              </a:rPr>
              <a:t>Název školy: ZŠ Karla Klíče v Hostinném</a:t>
            </a:r>
          </a:p>
          <a:p>
            <a:pPr algn="l"/>
            <a:r>
              <a:rPr lang="cs-CZ" sz="7000" b="1" dirty="0">
                <a:solidFill>
                  <a:schemeClr val="tx1"/>
                </a:solidFill>
                <a:latin typeface="Gabriola" pitchFamily="82" charset="0"/>
              </a:rPr>
              <a:t>Autor: </a:t>
            </a:r>
            <a:r>
              <a:rPr lang="cs-CZ" sz="7000" b="1" dirty="0" smtClean="0">
                <a:solidFill>
                  <a:schemeClr val="tx1"/>
                </a:solidFill>
                <a:latin typeface="Gabriola" pitchFamily="82" charset="0"/>
              </a:rPr>
              <a:t> Mgr. Alena </a:t>
            </a:r>
            <a:r>
              <a:rPr lang="cs-CZ" sz="7000" b="1" dirty="0">
                <a:solidFill>
                  <a:schemeClr val="tx1"/>
                </a:solidFill>
                <a:latin typeface="Gabriola" pitchFamily="82" charset="0"/>
              </a:rPr>
              <a:t>Krátká</a:t>
            </a:r>
          </a:p>
          <a:p>
            <a:pPr algn="l"/>
            <a:r>
              <a:rPr lang="cs-CZ" sz="7000" b="1" dirty="0">
                <a:solidFill>
                  <a:schemeClr val="tx1"/>
                </a:solidFill>
                <a:latin typeface="Gabriola" pitchFamily="82" charset="0"/>
              </a:rPr>
              <a:t>Název: </a:t>
            </a:r>
            <a:r>
              <a:rPr lang="cs-CZ" sz="7000" b="1" dirty="0" smtClean="0">
                <a:solidFill>
                  <a:schemeClr val="tx1"/>
                </a:solidFill>
                <a:latin typeface="Gabriola" pitchFamily="82" charset="0"/>
              </a:rPr>
              <a:t>VY_32_INOVACE_08_A_8_Have </a:t>
            </a:r>
            <a:r>
              <a:rPr lang="cs-CZ" sz="7000" b="1" dirty="0" err="1" smtClean="0">
                <a:solidFill>
                  <a:schemeClr val="tx1"/>
                </a:solidFill>
                <a:latin typeface="Gabriola" pitchFamily="82" charset="0"/>
              </a:rPr>
              <a:t>got</a:t>
            </a:r>
            <a:r>
              <a:rPr lang="cs-CZ" sz="7000" b="1" dirty="0" smtClean="0">
                <a:solidFill>
                  <a:schemeClr val="tx1"/>
                </a:solidFill>
                <a:latin typeface="Gabriola" pitchFamily="82" charset="0"/>
              </a:rPr>
              <a:t>/has </a:t>
            </a:r>
            <a:r>
              <a:rPr lang="cs-CZ" sz="7000" b="1" dirty="0" err="1" smtClean="0">
                <a:solidFill>
                  <a:schemeClr val="tx1"/>
                </a:solidFill>
                <a:latin typeface="Gabriola" pitchFamily="82" charset="0"/>
              </a:rPr>
              <a:t>got</a:t>
            </a:r>
            <a:endParaRPr lang="cs-CZ" sz="7000" b="1" dirty="0">
              <a:solidFill>
                <a:schemeClr val="tx1"/>
              </a:solidFill>
              <a:latin typeface="Gabriola" pitchFamily="82" charset="0"/>
            </a:endParaRPr>
          </a:p>
          <a:p>
            <a:pPr algn="l"/>
            <a:r>
              <a:rPr lang="cs-CZ" sz="7000" b="1" dirty="0">
                <a:solidFill>
                  <a:schemeClr val="tx1"/>
                </a:solidFill>
                <a:latin typeface="Gabriola" pitchFamily="82" charset="0"/>
              </a:rPr>
              <a:t>Téma: Angličtina – prezentace</a:t>
            </a:r>
          </a:p>
          <a:p>
            <a:pPr algn="l"/>
            <a:r>
              <a:rPr lang="cs-CZ" sz="7000" b="1" dirty="0">
                <a:solidFill>
                  <a:schemeClr val="tx1"/>
                </a:solidFill>
                <a:latin typeface="Gabriola" pitchFamily="82" charset="0"/>
              </a:rPr>
              <a:t>Číslo projektu: CZ.1.07/1.4.00/21.21.2131</a:t>
            </a:r>
          </a:p>
          <a:p>
            <a:pPr algn="l"/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865293"/>
            <a:ext cx="7587536" cy="1471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06923"/>
            <a:ext cx="1998714" cy="1720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9277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cs-CZ" sz="5400" dirty="0" err="1" smtClean="0">
                <a:latin typeface="Freestyle Script" pitchFamily="66" charset="0"/>
              </a:rPr>
              <a:t>Have</a:t>
            </a:r>
            <a:r>
              <a:rPr lang="cs-CZ" sz="5400" dirty="0" smtClean="0">
                <a:latin typeface="Freestyle Script" pitchFamily="66" charset="0"/>
              </a:rPr>
              <a:t> </a:t>
            </a:r>
            <a:r>
              <a:rPr lang="cs-CZ" sz="5400" dirty="0" err="1" smtClean="0">
                <a:latin typeface="Freestyle Script" pitchFamily="66" charset="0"/>
              </a:rPr>
              <a:t>got</a:t>
            </a:r>
            <a:r>
              <a:rPr lang="cs-CZ" sz="5400" dirty="0" smtClean="0">
                <a:latin typeface="Freestyle Script" pitchFamily="66" charset="0"/>
              </a:rPr>
              <a:t>/ has </a:t>
            </a:r>
            <a:r>
              <a:rPr lang="cs-CZ" sz="5400" dirty="0" err="1" smtClean="0">
                <a:latin typeface="Freestyle Script" pitchFamily="66" charset="0"/>
              </a:rPr>
              <a:t>got</a:t>
            </a:r>
            <a:endParaRPr lang="cs-CZ" sz="5400" dirty="0">
              <a:latin typeface="Freestyle Scrip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829559"/>
          </a:xfrm>
          <a:solidFill>
            <a:srgbClr val="92D050"/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dirty="0" smtClean="0">
                <a:latin typeface="Freestyle Script" pitchFamily="66" charset="0"/>
              </a:rPr>
              <a:t>I  </a:t>
            </a:r>
            <a:r>
              <a:rPr lang="cs-CZ" sz="4000" dirty="0" err="1" smtClean="0">
                <a:solidFill>
                  <a:srgbClr val="0070C0"/>
                </a:solidFill>
                <a:latin typeface="Freestyle Script" pitchFamily="66" charset="0"/>
              </a:rPr>
              <a:t>have</a:t>
            </a:r>
            <a:r>
              <a:rPr lang="cs-CZ" sz="4000" dirty="0" smtClean="0">
                <a:solidFill>
                  <a:srgbClr val="0070C0"/>
                </a:solidFill>
                <a:latin typeface="Freestyle Script" pitchFamily="66" charset="0"/>
              </a:rPr>
              <a:t> </a:t>
            </a:r>
            <a:r>
              <a:rPr lang="cs-CZ" sz="4000" dirty="0" err="1" smtClean="0">
                <a:solidFill>
                  <a:srgbClr val="0070C0"/>
                </a:solidFill>
                <a:latin typeface="Freestyle Script" pitchFamily="66" charset="0"/>
              </a:rPr>
              <a:t>got</a:t>
            </a:r>
            <a:r>
              <a:rPr lang="cs-CZ" sz="4000" dirty="0" smtClean="0">
                <a:solidFill>
                  <a:srgbClr val="0070C0"/>
                </a:solidFill>
                <a:latin typeface="Freestyle Script" pitchFamily="66" charset="0"/>
              </a:rPr>
              <a:t>…</a:t>
            </a:r>
          </a:p>
          <a:p>
            <a:pPr marL="0" indent="0">
              <a:buNone/>
            </a:pPr>
            <a:r>
              <a:rPr lang="cs-CZ" sz="4000" dirty="0" err="1" smtClean="0">
                <a:latin typeface="Freestyle Script" pitchFamily="66" charset="0"/>
              </a:rPr>
              <a:t>You</a:t>
            </a:r>
            <a:r>
              <a:rPr lang="cs-CZ" sz="4000" dirty="0" smtClean="0">
                <a:latin typeface="Freestyle Script" pitchFamily="66" charset="0"/>
              </a:rPr>
              <a:t> </a:t>
            </a:r>
            <a:r>
              <a:rPr lang="cs-CZ" sz="4000" dirty="0" err="1" smtClean="0">
                <a:solidFill>
                  <a:srgbClr val="0070C0"/>
                </a:solidFill>
                <a:latin typeface="Freestyle Script" pitchFamily="66" charset="0"/>
              </a:rPr>
              <a:t>have</a:t>
            </a:r>
            <a:r>
              <a:rPr lang="cs-CZ" sz="4000" dirty="0" smtClean="0">
                <a:solidFill>
                  <a:srgbClr val="0070C0"/>
                </a:solidFill>
                <a:latin typeface="Freestyle Script" pitchFamily="66" charset="0"/>
              </a:rPr>
              <a:t> </a:t>
            </a:r>
            <a:r>
              <a:rPr lang="cs-CZ" sz="4000" dirty="0" err="1" smtClean="0">
                <a:solidFill>
                  <a:srgbClr val="0070C0"/>
                </a:solidFill>
                <a:latin typeface="Freestyle Script" pitchFamily="66" charset="0"/>
              </a:rPr>
              <a:t>got</a:t>
            </a:r>
            <a:r>
              <a:rPr lang="cs-CZ" sz="4000" dirty="0" smtClean="0">
                <a:solidFill>
                  <a:srgbClr val="0070C0"/>
                </a:solidFill>
                <a:latin typeface="Freestyle Script" pitchFamily="66" charset="0"/>
              </a:rPr>
              <a:t>…</a:t>
            </a:r>
            <a:endParaRPr lang="cs-CZ" sz="4000" dirty="0" smtClean="0">
              <a:latin typeface="Freestyle Script" pitchFamily="66" charset="0"/>
            </a:endParaRPr>
          </a:p>
          <a:p>
            <a:pPr marL="0" indent="0">
              <a:buNone/>
            </a:pPr>
            <a:r>
              <a:rPr lang="cs-CZ" sz="4000" dirty="0" smtClean="0">
                <a:latin typeface="Freestyle Script" pitchFamily="66" charset="0"/>
              </a:rPr>
              <a:t>He </a:t>
            </a:r>
            <a:r>
              <a:rPr lang="cs-CZ" sz="4000" dirty="0" smtClean="0">
                <a:solidFill>
                  <a:srgbClr val="0070C0"/>
                </a:solidFill>
                <a:latin typeface="Freestyle Script" pitchFamily="66" charset="0"/>
              </a:rPr>
              <a:t>has </a:t>
            </a:r>
            <a:r>
              <a:rPr lang="cs-CZ" sz="4000" dirty="0" err="1" smtClean="0">
                <a:solidFill>
                  <a:srgbClr val="0070C0"/>
                </a:solidFill>
                <a:latin typeface="Freestyle Script" pitchFamily="66" charset="0"/>
              </a:rPr>
              <a:t>got</a:t>
            </a:r>
            <a:r>
              <a:rPr lang="cs-CZ" sz="4000" dirty="0" smtClean="0">
                <a:solidFill>
                  <a:srgbClr val="0070C0"/>
                </a:solidFill>
                <a:latin typeface="Freestyle Script" pitchFamily="66" charset="0"/>
              </a:rPr>
              <a:t>…</a:t>
            </a:r>
            <a:endParaRPr lang="cs-CZ" sz="4000" dirty="0" smtClean="0">
              <a:latin typeface="Freestyle Script" pitchFamily="66" charset="0"/>
            </a:endParaRPr>
          </a:p>
          <a:p>
            <a:pPr marL="0" indent="0">
              <a:buNone/>
            </a:pPr>
            <a:r>
              <a:rPr lang="cs-CZ" sz="4000" dirty="0" err="1" smtClean="0">
                <a:latin typeface="Freestyle Script" pitchFamily="66" charset="0"/>
              </a:rPr>
              <a:t>She</a:t>
            </a:r>
            <a:r>
              <a:rPr lang="cs-CZ" sz="4000" dirty="0">
                <a:latin typeface="Freestyle Script" pitchFamily="66" charset="0"/>
              </a:rPr>
              <a:t> </a:t>
            </a:r>
            <a:r>
              <a:rPr lang="cs-CZ" sz="4000" dirty="0" smtClean="0">
                <a:solidFill>
                  <a:srgbClr val="0070C0"/>
                </a:solidFill>
                <a:latin typeface="Freestyle Script" pitchFamily="66" charset="0"/>
              </a:rPr>
              <a:t>has </a:t>
            </a:r>
            <a:r>
              <a:rPr lang="cs-CZ" sz="4000" dirty="0" err="1" smtClean="0">
                <a:solidFill>
                  <a:srgbClr val="0070C0"/>
                </a:solidFill>
                <a:latin typeface="Freestyle Script" pitchFamily="66" charset="0"/>
              </a:rPr>
              <a:t>got</a:t>
            </a:r>
            <a:r>
              <a:rPr lang="cs-CZ" sz="4000" dirty="0" smtClean="0">
                <a:solidFill>
                  <a:srgbClr val="0070C0"/>
                </a:solidFill>
                <a:latin typeface="Freestyle Script" pitchFamily="66" charset="0"/>
              </a:rPr>
              <a:t>…</a:t>
            </a:r>
            <a:endParaRPr lang="cs-CZ" sz="4000" dirty="0" smtClean="0">
              <a:latin typeface="Freestyle Script" pitchFamily="66" charset="0"/>
            </a:endParaRPr>
          </a:p>
          <a:p>
            <a:pPr marL="0" indent="0">
              <a:buNone/>
            </a:pPr>
            <a:r>
              <a:rPr lang="cs-CZ" sz="4000" dirty="0" err="1" smtClean="0">
                <a:latin typeface="Freestyle Script" pitchFamily="66" charset="0"/>
              </a:rPr>
              <a:t>It</a:t>
            </a:r>
            <a:r>
              <a:rPr lang="cs-CZ" sz="4000" dirty="0" smtClean="0">
                <a:latin typeface="Freestyle Script" pitchFamily="66" charset="0"/>
              </a:rPr>
              <a:t> </a:t>
            </a:r>
            <a:r>
              <a:rPr lang="cs-CZ" sz="4000" dirty="0" smtClean="0">
                <a:solidFill>
                  <a:srgbClr val="0070C0"/>
                </a:solidFill>
                <a:latin typeface="Freestyle Script" pitchFamily="66" charset="0"/>
              </a:rPr>
              <a:t>has </a:t>
            </a:r>
            <a:r>
              <a:rPr lang="cs-CZ" sz="4000" dirty="0" err="1" smtClean="0">
                <a:solidFill>
                  <a:srgbClr val="0070C0"/>
                </a:solidFill>
                <a:latin typeface="Freestyle Script" pitchFamily="66" charset="0"/>
              </a:rPr>
              <a:t>got</a:t>
            </a:r>
            <a:r>
              <a:rPr lang="cs-CZ" sz="4000" dirty="0" smtClean="0">
                <a:solidFill>
                  <a:srgbClr val="0070C0"/>
                </a:solidFill>
                <a:latin typeface="Freestyle Script" pitchFamily="66" charset="0"/>
              </a:rPr>
              <a:t>…</a:t>
            </a:r>
            <a:endParaRPr lang="cs-CZ" sz="4000" dirty="0" smtClean="0">
              <a:latin typeface="Freestyle Script" pitchFamily="66" charset="0"/>
            </a:endParaRPr>
          </a:p>
          <a:p>
            <a:pPr marL="0" indent="0">
              <a:buNone/>
            </a:pPr>
            <a:r>
              <a:rPr lang="cs-CZ" sz="4000" dirty="0" err="1" smtClean="0">
                <a:latin typeface="Freestyle Script" pitchFamily="66" charset="0"/>
              </a:rPr>
              <a:t>We</a:t>
            </a:r>
            <a:r>
              <a:rPr lang="cs-CZ" sz="4000" dirty="0" smtClean="0">
                <a:latin typeface="Freestyle Script" pitchFamily="66" charset="0"/>
              </a:rPr>
              <a:t> </a:t>
            </a:r>
            <a:r>
              <a:rPr lang="cs-CZ" sz="4000" dirty="0" err="1" smtClean="0">
                <a:solidFill>
                  <a:srgbClr val="0070C0"/>
                </a:solidFill>
                <a:latin typeface="Freestyle Script" pitchFamily="66" charset="0"/>
              </a:rPr>
              <a:t>have</a:t>
            </a:r>
            <a:r>
              <a:rPr lang="cs-CZ" sz="4000" dirty="0" smtClean="0">
                <a:solidFill>
                  <a:srgbClr val="0070C0"/>
                </a:solidFill>
                <a:latin typeface="Freestyle Script" pitchFamily="66" charset="0"/>
              </a:rPr>
              <a:t> </a:t>
            </a:r>
            <a:r>
              <a:rPr lang="cs-CZ" sz="4000" dirty="0" err="1" smtClean="0">
                <a:solidFill>
                  <a:srgbClr val="0070C0"/>
                </a:solidFill>
                <a:latin typeface="Freestyle Script" pitchFamily="66" charset="0"/>
              </a:rPr>
              <a:t>got</a:t>
            </a:r>
            <a:r>
              <a:rPr lang="cs-CZ" sz="4000" dirty="0" smtClean="0">
                <a:solidFill>
                  <a:srgbClr val="0070C0"/>
                </a:solidFill>
                <a:latin typeface="Freestyle Script" pitchFamily="66" charset="0"/>
              </a:rPr>
              <a:t>…</a:t>
            </a:r>
            <a:endParaRPr lang="cs-CZ" sz="4000" dirty="0" smtClean="0">
              <a:latin typeface="Freestyle Script" pitchFamily="66" charset="0"/>
            </a:endParaRPr>
          </a:p>
          <a:p>
            <a:pPr marL="0" indent="0">
              <a:buNone/>
            </a:pPr>
            <a:r>
              <a:rPr lang="cs-CZ" sz="4000" dirty="0" err="1" smtClean="0">
                <a:latin typeface="Freestyle Script" pitchFamily="66" charset="0"/>
              </a:rPr>
              <a:t>You</a:t>
            </a:r>
            <a:r>
              <a:rPr lang="cs-CZ" sz="4000" dirty="0" smtClean="0">
                <a:latin typeface="Freestyle Script" pitchFamily="66" charset="0"/>
              </a:rPr>
              <a:t> </a:t>
            </a:r>
            <a:r>
              <a:rPr lang="cs-CZ" sz="4000" dirty="0" err="1" smtClean="0">
                <a:solidFill>
                  <a:srgbClr val="0070C0"/>
                </a:solidFill>
                <a:latin typeface="Freestyle Script" pitchFamily="66" charset="0"/>
              </a:rPr>
              <a:t>have</a:t>
            </a:r>
            <a:r>
              <a:rPr lang="cs-CZ" sz="4000" dirty="0" smtClean="0">
                <a:solidFill>
                  <a:srgbClr val="0070C0"/>
                </a:solidFill>
                <a:latin typeface="Freestyle Script" pitchFamily="66" charset="0"/>
              </a:rPr>
              <a:t> </a:t>
            </a:r>
            <a:r>
              <a:rPr lang="cs-CZ" sz="4000" dirty="0" err="1" smtClean="0">
                <a:solidFill>
                  <a:srgbClr val="0070C0"/>
                </a:solidFill>
                <a:latin typeface="Freestyle Script" pitchFamily="66" charset="0"/>
              </a:rPr>
              <a:t>got</a:t>
            </a:r>
            <a:r>
              <a:rPr lang="cs-CZ" sz="4000" dirty="0" smtClean="0">
                <a:solidFill>
                  <a:srgbClr val="0070C0"/>
                </a:solidFill>
                <a:latin typeface="Freestyle Script" pitchFamily="66" charset="0"/>
              </a:rPr>
              <a:t>…</a:t>
            </a:r>
            <a:endParaRPr lang="cs-CZ" sz="4000" dirty="0" smtClean="0">
              <a:latin typeface="Freestyle Script" pitchFamily="66" charset="0"/>
            </a:endParaRPr>
          </a:p>
          <a:p>
            <a:pPr marL="0" indent="0">
              <a:buNone/>
            </a:pPr>
            <a:r>
              <a:rPr lang="cs-CZ" sz="4000" dirty="0" err="1" smtClean="0">
                <a:latin typeface="Freestyle Script" pitchFamily="66" charset="0"/>
              </a:rPr>
              <a:t>They</a:t>
            </a:r>
            <a:r>
              <a:rPr lang="cs-CZ" sz="4000" dirty="0" smtClean="0">
                <a:solidFill>
                  <a:srgbClr val="0070C0"/>
                </a:solidFill>
                <a:latin typeface="Freestyle Script" pitchFamily="66" charset="0"/>
              </a:rPr>
              <a:t> </a:t>
            </a:r>
            <a:r>
              <a:rPr lang="cs-CZ" sz="4000" dirty="0" err="1" smtClean="0">
                <a:solidFill>
                  <a:srgbClr val="0070C0"/>
                </a:solidFill>
                <a:latin typeface="Freestyle Script" pitchFamily="66" charset="0"/>
              </a:rPr>
              <a:t>have</a:t>
            </a:r>
            <a:r>
              <a:rPr lang="cs-CZ" sz="4000" dirty="0" smtClean="0">
                <a:solidFill>
                  <a:srgbClr val="0070C0"/>
                </a:solidFill>
                <a:latin typeface="Freestyle Script" pitchFamily="66" charset="0"/>
              </a:rPr>
              <a:t> </a:t>
            </a:r>
            <a:r>
              <a:rPr lang="cs-CZ" sz="4000" dirty="0" err="1" smtClean="0">
                <a:solidFill>
                  <a:srgbClr val="0070C0"/>
                </a:solidFill>
                <a:latin typeface="Freestyle Script" pitchFamily="66" charset="0"/>
              </a:rPr>
              <a:t>got</a:t>
            </a:r>
            <a:r>
              <a:rPr lang="cs-CZ" sz="4000" dirty="0" smtClean="0">
                <a:solidFill>
                  <a:srgbClr val="0070C0"/>
                </a:solidFill>
                <a:latin typeface="Freestyle Script" pitchFamily="66" charset="0"/>
              </a:rPr>
              <a:t>…</a:t>
            </a:r>
            <a:endParaRPr lang="cs-CZ" sz="4000" dirty="0">
              <a:latin typeface="Freestyle Script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772816"/>
            <a:ext cx="4204685" cy="3259460"/>
          </a:xfrm>
          <a:prstGeom prst="rect">
            <a:avLst/>
          </a:prstGeom>
          <a:solidFill>
            <a:srgbClr val="92D050"/>
          </a:solidFill>
          <a:ln>
            <a:noFill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5580111" y="5129338"/>
            <a:ext cx="244650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latin typeface="Freestyle Script" pitchFamily="66" charset="0"/>
              </a:rPr>
              <a:t>…a </a:t>
            </a:r>
            <a:r>
              <a:rPr lang="cs-CZ" sz="6000" dirty="0" err="1" smtClean="0">
                <a:latin typeface="Freestyle Script" pitchFamily="66" charset="0"/>
              </a:rPr>
              <a:t>tomcat</a:t>
            </a:r>
            <a:r>
              <a:rPr lang="cs-CZ" sz="6000" dirty="0" smtClean="0">
                <a:latin typeface="Freestyle Script" pitchFamily="66" charset="0"/>
              </a:rPr>
              <a:t>.</a:t>
            </a:r>
            <a:endParaRPr lang="cs-CZ" sz="6000" dirty="0">
              <a:latin typeface="Freestyle Script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1903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52736"/>
            <a:ext cx="1773262" cy="16943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384452"/>
            <a:ext cx="1024605" cy="14735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2475" y="5473271"/>
            <a:ext cx="1103156" cy="12959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836712"/>
            <a:ext cx="1080120" cy="13008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5005" y="2924944"/>
            <a:ext cx="1168995" cy="1313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640" y="3390653"/>
            <a:ext cx="1385947" cy="1847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1595" y="702443"/>
            <a:ext cx="1176982" cy="1569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8474" y="753757"/>
            <a:ext cx="1097157" cy="15416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1925" y="741733"/>
            <a:ext cx="1156485" cy="151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9642" y="3212976"/>
            <a:ext cx="1201050" cy="15537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5564" y="3226124"/>
            <a:ext cx="1203013" cy="1540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2475" y="3245854"/>
            <a:ext cx="1169213" cy="1540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79712" y="2386947"/>
            <a:ext cx="1546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Freestyle Script" pitchFamily="66" charset="0"/>
              </a:rPr>
              <a:t>Lucy - </a:t>
            </a:r>
            <a:endParaRPr lang="cs-CZ" sz="3200" dirty="0">
              <a:latin typeface="Freestyle Script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89399" y="2356169"/>
            <a:ext cx="16627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latin typeface="Freestyle Script" pitchFamily="66" charset="0"/>
              </a:rPr>
              <a:t>Tonya</a:t>
            </a:r>
            <a:r>
              <a:rPr lang="cs-CZ" sz="3200" dirty="0" smtClean="0">
                <a:latin typeface="Freestyle Script" pitchFamily="66" charset="0"/>
              </a:rPr>
              <a:t> -</a:t>
            </a:r>
            <a:endParaRPr lang="cs-CZ" sz="3200" dirty="0">
              <a:latin typeface="Freestyle Script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96137" y="2356169"/>
            <a:ext cx="13085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latin typeface="Freestyle Script" pitchFamily="66" charset="0"/>
              </a:rPr>
              <a:t>Sue</a:t>
            </a:r>
            <a:r>
              <a:rPr lang="cs-CZ" sz="3200" dirty="0" smtClean="0">
                <a:latin typeface="Freestyle Script" pitchFamily="66" charset="0"/>
              </a:rPr>
              <a:t> - </a:t>
            </a:r>
            <a:endParaRPr lang="cs-CZ" sz="3200" dirty="0">
              <a:latin typeface="Freestyle Script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79712" y="4946238"/>
            <a:ext cx="13779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Freestyle Script" pitchFamily="66" charset="0"/>
              </a:rPr>
              <a:t>Tom -</a:t>
            </a:r>
            <a:endParaRPr lang="cs-CZ" sz="3200" dirty="0">
              <a:latin typeface="Freestyle Script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40022" y="4933990"/>
            <a:ext cx="1072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Freestyle Script" pitchFamily="66" charset="0"/>
              </a:rPr>
              <a:t>Paul -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62475" y="4888496"/>
            <a:ext cx="14584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Freestyle Script" pitchFamily="66" charset="0"/>
              </a:rPr>
              <a:t>Mark - </a:t>
            </a:r>
            <a:endParaRPr lang="cs-CZ" sz="3200" dirty="0">
              <a:latin typeface="Freestyle Script" pitchFamily="66" charset="0"/>
            </a:endParaRPr>
          </a:p>
        </p:txBody>
      </p:sp>
      <p:sp>
        <p:nvSpPr>
          <p:cNvPr id="24" name="Volný tvar 23"/>
          <p:cNvSpPr/>
          <p:nvPr/>
        </p:nvSpPr>
        <p:spPr>
          <a:xfrm>
            <a:off x="2197900" y="2273942"/>
            <a:ext cx="3884245" cy="4253483"/>
          </a:xfrm>
          <a:custGeom>
            <a:avLst/>
            <a:gdLst>
              <a:gd name="connsiteX0" fmla="*/ 3787264 w 3884245"/>
              <a:gd name="connsiteY0" fmla="*/ 67476 h 4253483"/>
              <a:gd name="connsiteX1" fmla="*/ 3676427 w 3884245"/>
              <a:gd name="connsiteY1" fmla="*/ 1785440 h 4253483"/>
              <a:gd name="connsiteX2" fmla="*/ 3745700 w 3884245"/>
              <a:gd name="connsiteY2" fmla="*/ 3143185 h 4253483"/>
              <a:gd name="connsiteX3" fmla="*/ 2678900 w 3884245"/>
              <a:gd name="connsiteY3" fmla="*/ 3503403 h 4253483"/>
              <a:gd name="connsiteX4" fmla="*/ 1944609 w 3884245"/>
              <a:gd name="connsiteY4" fmla="*/ 2492022 h 4253483"/>
              <a:gd name="connsiteX5" fmla="*/ 1930755 w 3884245"/>
              <a:gd name="connsiteY5" fmla="*/ 386131 h 4253483"/>
              <a:gd name="connsiteX6" fmla="*/ 337482 w 3884245"/>
              <a:gd name="connsiteY6" fmla="*/ 316858 h 4253483"/>
              <a:gd name="connsiteX7" fmla="*/ 4973 w 3884245"/>
              <a:gd name="connsiteY7" fmla="*/ 3669658 h 4253483"/>
              <a:gd name="connsiteX8" fmla="*/ 462173 w 3884245"/>
              <a:gd name="connsiteY8" fmla="*/ 4016022 h 4253483"/>
              <a:gd name="connsiteX9" fmla="*/ 212791 w 3884245"/>
              <a:gd name="connsiteY9" fmla="*/ 4029876 h 4253483"/>
              <a:gd name="connsiteX10" fmla="*/ 503736 w 3884245"/>
              <a:gd name="connsiteY10" fmla="*/ 2755258 h 4253483"/>
              <a:gd name="connsiteX11" fmla="*/ 1515118 w 3884245"/>
              <a:gd name="connsiteY11" fmla="*/ 2866094 h 4253483"/>
              <a:gd name="connsiteX12" fmla="*/ 2512645 w 3884245"/>
              <a:gd name="connsiteY12" fmla="*/ 4196131 h 4253483"/>
              <a:gd name="connsiteX13" fmla="*/ 3801118 w 3884245"/>
              <a:gd name="connsiteY13" fmla="*/ 4029876 h 4253483"/>
              <a:gd name="connsiteX14" fmla="*/ 3801118 w 3884245"/>
              <a:gd name="connsiteY14" fmla="*/ 4029876 h 4253483"/>
              <a:gd name="connsiteX15" fmla="*/ 3884245 w 3884245"/>
              <a:gd name="connsiteY15" fmla="*/ 4002167 h 42534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884245" h="4253483">
                <a:moveTo>
                  <a:pt x="3787264" y="67476"/>
                </a:moveTo>
                <a:cubicBezTo>
                  <a:pt x="3735309" y="670149"/>
                  <a:pt x="3683354" y="1272822"/>
                  <a:pt x="3676427" y="1785440"/>
                </a:cubicBezTo>
                <a:cubicBezTo>
                  <a:pt x="3669500" y="2298058"/>
                  <a:pt x="3911954" y="2856858"/>
                  <a:pt x="3745700" y="3143185"/>
                </a:cubicBezTo>
                <a:cubicBezTo>
                  <a:pt x="3579446" y="3429512"/>
                  <a:pt x="2979082" y="3611930"/>
                  <a:pt x="2678900" y="3503403"/>
                </a:cubicBezTo>
                <a:cubicBezTo>
                  <a:pt x="2378718" y="3394876"/>
                  <a:pt x="2069300" y="3011567"/>
                  <a:pt x="1944609" y="2492022"/>
                </a:cubicBezTo>
                <a:cubicBezTo>
                  <a:pt x="1819918" y="1972477"/>
                  <a:pt x="2198609" y="748658"/>
                  <a:pt x="1930755" y="386131"/>
                </a:cubicBezTo>
                <a:cubicBezTo>
                  <a:pt x="1662901" y="23604"/>
                  <a:pt x="658446" y="-230396"/>
                  <a:pt x="337482" y="316858"/>
                </a:cubicBezTo>
                <a:cubicBezTo>
                  <a:pt x="16518" y="864112"/>
                  <a:pt x="-15809" y="3053131"/>
                  <a:pt x="4973" y="3669658"/>
                </a:cubicBezTo>
                <a:cubicBezTo>
                  <a:pt x="25755" y="4286185"/>
                  <a:pt x="427537" y="3955986"/>
                  <a:pt x="462173" y="4016022"/>
                </a:cubicBezTo>
                <a:cubicBezTo>
                  <a:pt x="496809" y="4076058"/>
                  <a:pt x="205864" y="4240003"/>
                  <a:pt x="212791" y="4029876"/>
                </a:cubicBezTo>
                <a:cubicBezTo>
                  <a:pt x="219718" y="3819749"/>
                  <a:pt x="286682" y="2949222"/>
                  <a:pt x="503736" y="2755258"/>
                </a:cubicBezTo>
                <a:cubicBezTo>
                  <a:pt x="720790" y="2561294"/>
                  <a:pt x="1180300" y="2625949"/>
                  <a:pt x="1515118" y="2866094"/>
                </a:cubicBezTo>
                <a:cubicBezTo>
                  <a:pt x="1849936" y="3106239"/>
                  <a:pt x="2131645" y="4002167"/>
                  <a:pt x="2512645" y="4196131"/>
                </a:cubicBezTo>
                <a:cubicBezTo>
                  <a:pt x="2893645" y="4390095"/>
                  <a:pt x="3801118" y="4029876"/>
                  <a:pt x="3801118" y="4029876"/>
                </a:cubicBezTo>
                <a:lnTo>
                  <a:pt x="3801118" y="4029876"/>
                </a:lnTo>
                <a:lnTo>
                  <a:pt x="3884245" y="4002167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1" name="Volný tvar 1040"/>
          <p:cNvSpPr/>
          <p:nvPr/>
        </p:nvSpPr>
        <p:spPr>
          <a:xfrm>
            <a:off x="6774873" y="1634836"/>
            <a:ext cx="1745828" cy="4871850"/>
          </a:xfrm>
          <a:custGeom>
            <a:avLst/>
            <a:gdLst>
              <a:gd name="connsiteX0" fmla="*/ 0 w 1745828"/>
              <a:gd name="connsiteY0" fmla="*/ 3241964 h 4871850"/>
              <a:gd name="connsiteX1" fmla="*/ 748145 w 1745828"/>
              <a:gd name="connsiteY1" fmla="*/ 4059382 h 4871850"/>
              <a:gd name="connsiteX2" fmla="*/ 623454 w 1745828"/>
              <a:gd name="connsiteY2" fmla="*/ 2313709 h 4871850"/>
              <a:gd name="connsiteX3" fmla="*/ 665018 w 1745828"/>
              <a:gd name="connsiteY3" fmla="*/ 4752109 h 4871850"/>
              <a:gd name="connsiteX4" fmla="*/ 1745672 w 1745828"/>
              <a:gd name="connsiteY4" fmla="*/ 4211782 h 4871850"/>
              <a:gd name="connsiteX5" fmla="*/ 581891 w 1745828"/>
              <a:gd name="connsiteY5" fmla="*/ 1745673 h 4871850"/>
              <a:gd name="connsiteX6" fmla="*/ 969818 w 1745828"/>
              <a:gd name="connsiteY6" fmla="*/ 1634837 h 4871850"/>
              <a:gd name="connsiteX7" fmla="*/ 581891 w 1745828"/>
              <a:gd name="connsiteY7" fmla="*/ 332509 h 4871850"/>
              <a:gd name="connsiteX8" fmla="*/ 1246909 w 1745828"/>
              <a:gd name="connsiteY8" fmla="*/ 277091 h 4871850"/>
              <a:gd name="connsiteX9" fmla="*/ 1233054 w 1745828"/>
              <a:gd name="connsiteY9" fmla="*/ 0 h 4871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745828" h="4871850">
                <a:moveTo>
                  <a:pt x="0" y="3241964"/>
                </a:moveTo>
                <a:cubicBezTo>
                  <a:pt x="322118" y="3728027"/>
                  <a:pt x="644236" y="4214091"/>
                  <a:pt x="748145" y="4059382"/>
                </a:cubicBezTo>
                <a:cubicBezTo>
                  <a:pt x="852054" y="3904673"/>
                  <a:pt x="637308" y="2198255"/>
                  <a:pt x="623454" y="2313709"/>
                </a:cubicBezTo>
                <a:cubicBezTo>
                  <a:pt x="609600" y="2429163"/>
                  <a:pt x="477982" y="4435764"/>
                  <a:pt x="665018" y="4752109"/>
                </a:cubicBezTo>
                <a:cubicBezTo>
                  <a:pt x="852054" y="5068454"/>
                  <a:pt x="1759526" y="4712855"/>
                  <a:pt x="1745672" y="4211782"/>
                </a:cubicBezTo>
                <a:cubicBezTo>
                  <a:pt x="1731818" y="3710709"/>
                  <a:pt x="711200" y="2175164"/>
                  <a:pt x="581891" y="1745673"/>
                </a:cubicBezTo>
                <a:cubicBezTo>
                  <a:pt x="452582" y="1316182"/>
                  <a:pt x="969818" y="1870364"/>
                  <a:pt x="969818" y="1634837"/>
                </a:cubicBezTo>
                <a:cubicBezTo>
                  <a:pt x="969818" y="1399310"/>
                  <a:pt x="535709" y="558800"/>
                  <a:pt x="581891" y="332509"/>
                </a:cubicBezTo>
                <a:cubicBezTo>
                  <a:pt x="628073" y="106218"/>
                  <a:pt x="1138382" y="332509"/>
                  <a:pt x="1246909" y="277091"/>
                </a:cubicBezTo>
                <a:cubicBezTo>
                  <a:pt x="1355436" y="221673"/>
                  <a:pt x="1294245" y="110836"/>
                  <a:pt x="1233054" y="0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3" name="Volný tvar 1042"/>
          <p:cNvSpPr/>
          <p:nvPr/>
        </p:nvSpPr>
        <p:spPr>
          <a:xfrm>
            <a:off x="2504658" y="2355273"/>
            <a:ext cx="2969481" cy="4439617"/>
          </a:xfrm>
          <a:custGeom>
            <a:avLst/>
            <a:gdLst>
              <a:gd name="connsiteX0" fmla="*/ 30724 w 2969481"/>
              <a:gd name="connsiteY0" fmla="*/ 0 h 4439617"/>
              <a:gd name="connsiteX1" fmla="*/ 169269 w 2969481"/>
              <a:gd name="connsiteY1" fmla="*/ 609600 h 4439617"/>
              <a:gd name="connsiteX2" fmla="*/ 1333051 w 2969481"/>
              <a:gd name="connsiteY2" fmla="*/ 512618 h 4439617"/>
              <a:gd name="connsiteX3" fmla="*/ 1540869 w 2969481"/>
              <a:gd name="connsiteY3" fmla="*/ 1343891 h 4439617"/>
              <a:gd name="connsiteX4" fmla="*/ 1402324 w 2969481"/>
              <a:gd name="connsiteY4" fmla="*/ 3089563 h 4439617"/>
              <a:gd name="connsiteX5" fmla="*/ 2510687 w 2969481"/>
              <a:gd name="connsiteY5" fmla="*/ 3241963 h 4439617"/>
              <a:gd name="connsiteX6" fmla="*/ 2940178 w 2969481"/>
              <a:gd name="connsiteY6" fmla="*/ 4405745 h 4439617"/>
              <a:gd name="connsiteX7" fmla="*/ 1762542 w 2969481"/>
              <a:gd name="connsiteY7" fmla="*/ 4128654 h 4439617"/>
              <a:gd name="connsiteX8" fmla="*/ 792724 w 2969481"/>
              <a:gd name="connsiteY8" fmla="*/ 4142509 h 4439617"/>
              <a:gd name="connsiteX9" fmla="*/ 792724 w 2969481"/>
              <a:gd name="connsiteY9" fmla="*/ 4142509 h 4439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69481" h="4439617">
                <a:moveTo>
                  <a:pt x="30724" y="0"/>
                </a:moveTo>
                <a:cubicBezTo>
                  <a:pt x="-8531" y="262082"/>
                  <a:pt x="-47785" y="524164"/>
                  <a:pt x="169269" y="609600"/>
                </a:cubicBezTo>
                <a:cubicBezTo>
                  <a:pt x="386323" y="695036"/>
                  <a:pt x="1104451" y="390236"/>
                  <a:pt x="1333051" y="512618"/>
                </a:cubicBezTo>
                <a:cubicBezTo>
                  <a:pt x="1561651" y="635000"/>
                  <a:pt x="1529324" y="914400"/>
                  <a:pt x="1540869" y="1343891"/>
                </a:cubicBezTo>
                <a:cubicBezTo>
                  <a:pt x="1552414" y="1773382"/>
                  <a:pt x="1240688" y="2773218"/>
                  <a:pt x="1402324" y="3089563"/>
                </a:cubicBezTo>
                <a:cubicBezTo>
                  <a:pt x="1563960" y="3405908"/>
                  <a:pt x="2254378" y="3022599"/>
                  <a:pt x="2510687" y="3241963"/>
                </a:cubicBezTo>
                <a:cubicBezTo>
                  <a:pt x="2766996" y="3461327"/>
                  <a:pt x="3064869" y="4257963"/>
                  <a:pt x="2940178" y="4405745"/>
                </a:cubicBezTo>
                <a:cubicBezTo>
                  <a:pt x="2815487" y="4553527"/>
                  <a:pt x="2120451" y="4172527"/>
                  <a:pt x="1762542" y="4128654"/>
                </a:cubicBezTo>
                <a:cubicBezTo>
                  <a:pt x="1404633" y="4084781"/>
                  <a:pt x="792724" y="4142509"/>
                  <a:pt x="792724" y="4142509"/>
                </a:cubicBezTo>
                <a:lnTo>
                  <a:pt x="792724" y="4142509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7" name="Volný tvar 1046"/>
          <p:cNvSpPr/>
          <p:nvPr/>
        </p:nvSpPr>
        <p:spPr>
          <a:xfrm>
            <a:off x="5458691" y="248066"/>
            <a:ext cx="3325091" cy="6170583"/>
          </a:xfrm>
          <a:custGeom>
            <a:avLst/>
            <a:gdLst>
              <a:gd name="connsiteX0" fmla="*/ 0 w 3325091"/>
              <a:gd name="connsiteY0" fmla="*/ 1345207 h 6170583"/>
              <a:gd name="connsiteX1" fmla="*/ 221673 w 3325091"/>
              <a:gd name="connsiteY1" fmla="*/ 236843 h 6170583"/>
              <a:gd name="connsiteX2" fmla="*/ 1149927 w 3325091"/>
              <a:gd name="connsiteY2" fmla="*/ 56734 h 6170583"/>
              <a:gd name="connsiteX3" fmla="*/ 1981200 w 3325091"/>
              <a:gd name="connsiteY3" fmla="*/ 984989 h 6170583"/>
              <a:gd name="connsiteX4" fmla="*/ 1690254 w 3325091"/>
              <a:gd name="connsiteY4" fmla="*/ 2758370 h 6170583"/>
              <a:gd name="connsiteX5" fmla="*/ 2729345 w 3325091"/>
              <a:gd name="connsiteY5" fmla="*/ 4323934 h 6170583"/>
              <a:gd name="connsiteX6" fmla="*/ 2272145 w 3325091"/>
              <a:gd name="connsiteY6" fmla="*/ 5792516 h 6170583"/>
              <a:gd name="connsiteX7" fmla="*/ 3241964 w 3325091"/>
              <a:gd name="connsiteY7" fmla="*/ 6166589 h 6170583"/>
              <a:gd name="connsiteX8" fmla="*/ 2632364 w 3325091"/>
              <a:gd name="connsiteY8" fmla="*/ 5640116 h 6170583"/>
              <a:gd name="connsiteX9" fmla="*/ 2327564 w 3325091"/>
              <a:gd name="connsiteY9" fmla="*/ 4698007 h 6170583"/>
              <a:gd name="connsiteX10" fmla="*/ 3325091 w 3325091"/>
              <a:gd name="connsiteY10" fmla="*/ 3922152 h 6170583"/>
              <a:gd name="connsiteX11" fmla="*/ 3325091 w 3325091"/>
              <a:gd name="connsiteY11" fmla="*/ 3922152 h 6170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325091" h="6170583">
                <a:moveTo>
                  <a:pt x="0" y="1345207"/>
                </a:moveTo>
                <a:cubicBezTo>
                  <a:pt x="15009" y="898397"/>
                  <a:pt x="30019" y="451588"/>
                  <a:pt x="221673" y="236843"/>
                </a:cubicBezTo>
                <a:cubicBezTo>
                  <a:pt x="413328" y="22097"/>
                  <a:pt x="856673" y="-67957"/>
                  <a:pt x="1149927" y="56734"/>
                </a:cubicBezTo>
                <a:cubicBezTo>
                  <a:pt x="1443182" y="181425"/>
                  <a:pt x="1891146" y="534716"/>
                  <a:pt x="1981200" y="984989"/>
                </a:cubicBezTo>
                <a:cubicBezTo>
                  <a:pt x="2071254" y="1435262"/>
                  <a:pt x="1565563" y="2201879"/>
                  <a:pt x="1690254" y="2758370"/>
                </a:cubicBezTo>
                <a:cubicBezTo>
                  <a:pt x="1814945" y="3314861"/>
                  <a:pt x="2632363" y="3818243"/>
                  <a:pt x="2729345" y="4323934"/>
                </a:cubicBezTo>
                <a:cubicBezTo>
                  <a:pt x="2826327" y="4829625"/>
                  <a:pt x="2186708" y="5485407"/>
                  <a:pt x="2272145" y="5792516"/>
                </a:cubicBezTo>
                <a:cubicBezTo>
                  <a:pt x="2357582" y="6099625"/>
                  <a:pt x="3181927" y="6191989"/>
                  <a:pt x="3241964" y="6166589"/>
                </a:cubicBezTo>
                <a:cubicBezTo>
                  <a:pt x="3302001" y="6141189"/>
                  <a:pt x="2784764" y="5884880"/>
                  <a:pt x="2632364" y="5640116"/>
                </a:cubicBezTo>
                <a:cubicBezTo>
                  <a:pt x="2479964" y="5395352"/>
                  <a:pt x="2212110" y="4984334"/>
                  <a:pt x="2327564" y="4698007"/>
                </a:cubicBezTo>
                <a:cubicBezTo>
                  <a:pt x="2443019" y="4411680"/>
                  <a:pt x="3325091" y="3922152"/>
                  <a:pt x="3325091" y="3922152"/>
                </a:cubicBezTo>
                <a:lnTo>
                  <a:pt x="3325091" y="3922152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0" name="Volný tvar 1049"/>
          <p:cNvSpPr/>
          <p:nvPr/>
        </p:nvSpPr>
        <p:spPr>
          <a:xfrm>
            <a:off x="307759" y="127973"/>
            <a:ext cx="8796801" cy="3100136"/>
          </a:xfrm>
          <a:custGeom>
            <a:avLst/>
            <a:gdLst>
              <a:gd name="connsiteX0" fmla="*/ 3183586 w 8796801"/>
              <a:gd name="connsiteY0" fmla="*/ 3100136 h 3100136"/>
              <a:gd name="connsiteX1" fmla="*/ 4375077 w 8796801"/>
              <a:gd name="connsiteY1" fmla="*/ 2795336 h 3100136"/>
              <a:gd name="connsiteX2" fmla="*/ 5455732 w 8796801"/>
              <a:gd name="connsiteY2" fmla="*/ 3058572 h 3100136"/>
              <a:gd name="connsiteX3" fmla="*/ 6661077 w 8796801"/>
              <a:gd name="connsiteY3" fmla="*/ 2850754 h 3100136"/>
              <a:gd name="connsiteX4" fmla="*/ 8212786 w 8796801"/>
              <a:gd name="connsiteY4" fmla="*/ 2407409 h 3100136"/>
              <a:gd name="connsiteX5" fmla="*/ 8711550 w 8796801"/>
              <a:gd name="connsiteY5" fmla="*/ 2199591 h 3100136"/>
              <a:gd name="connsiteX6" fmla="*/ 8642277 w 8796801"/>
              <a:gd name="connsiteY6" fmla="*/ 994245 h 3100136"/>
              <a:gd name="connsiteX7" fmla="*/ 7229114 w 8796801"/>
              <a:gd name="connsiteY7" fmla="*/ 79845 h 3100136"/>
              <a:gd name="connsiteX8" fmla="*/ 2920350 w 8796801"/>
              <a:gd name="connsiteY8" fmla="*/ 79845 h 3100136"/>
              <a:gd name="connsiteX9" fmla="*/ 301841 w 8796801"/>
              <a:gd name="connsiteY9" fmla="*/ 370791 h 3100136"/>
              <a:gd name="connsiteX10" fmla="*/ 163296 w 8796801"/>
              <a:gd name="connsiteY10" fmla="*/ 1396027 h 3100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8796801" h="3100136">
                <a:moveTo>
                  <a:pt x="3183586" y="3100136"/>
                </a:moveTo>
                <a:cubicBezTo>
                  <a:pt x="3589986" y="2951199"/>
                  <a:pt x="3996386" y="2802263"/>
                  <a:pt x="4375077" y="2795336"/>
                </a:cubicBezTo>
                <a:cubicBezTo>
                  <a:pt x="4753768" y="2788409"/>
                  <a:pt x="5074732" y="3049336"/>
                  <a:pt x="5455732" y="3058572"/>
                </a:cubicBezTo>
                <a:cubicBezTo>
                  <a:pt x="5836732" y="3067808"/>
                  <a:pt x="6201568" y="2959281"/>
                  <a:pt x="6661077" y="2850754"/>
                </a:cubicBezTo>
                <a:cubicBezTo>
                  <a:pt x="7120586" y="2742227"/>
                  <a:pt x="7871041" y="2515936"/>
                  <a:pt x="8212786" y="2407409"/>
                </a:cubicBezTo>
                <a:cubicBezTo>
                  <a:pt x="8554531" y="2298882"/>
                  <a:pt x="8639968" y="2435118"/>
                  <a:pt x="8711550" y="2199591"/>
                </a:cubicBezTo>
                <a:cubicBezTo>
                  <a:pt x="8783132" y="1964064"/>
                  <a:pt x="8889350" y="1347536"/>
                  <a:pt x="8642277" y="994245"/>
                </a:cubicBezTo>
                <a:cubicBezTo>
                  <a:pt x="8395204" y="640954"/>
                  <a:pt x="8182769" y="232245"/>
                  <a:pt x="7229114" y="79845"/>
                </a:cubicBezTo>
                <a:cubicBezTo>
                  <a:pt x="6275460" y="-72555"/>
                  <a:pt x="4074895" y="31354"/>
                  <a:pt x="2920350" y="79845"/>
                </a:cubicBezTo>
                <a:cubicBezTo>
                  <a:pt x="1765805" y="128336"/>
                  <a:pt x="761350" y="151427"/>
                  <a:pt x="301841" y="370791"/>
                </a:cubicBezTo>
                <a:cubicBezTo>
                  <a:pt x="-157668" y="590155"/>
                  <a:pt x="2814" y="993091"/>
                  <a:pt x="163296" y="1396027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3" name="Volný tvar 2"/>
          <p:cNvSpPr/>
          <p:nvPr/>
        </p:nvSpPr>
        <p:spPr>
          <a:xfrm>
            <a:off x="183301" y="356633"/>
            <a:ext cx="4698415" cy="6061324"/>
          </a:xfrm>
          <a:custGeom>
            <a:avLst/>
            <a:gdLst>
              <a:gd name="connsiteX0" fmla="*/ 4698415 w 4698415"/>
              <a:gd name="connsiteY0" fmla="*/ 2829019 h 6061324"/>
              <a:gd name="connsiteX1" fmla="*/ 3857757 w 4698415"/>
              <a:gd name="connsiteY1" fmla="*/ 1944115 h 6061324"/>
              <a:gd name="connsiteX2" fmla="*/ 3843009 w 4698415"/>
              <a:gd name="connsiteY2" fmla="*/ 366038 h 6061324"/>
              <a:gd name="connsiteX3" fmla="*/ 1601254 w 4698415"/>
              <a:gd name="connsiteY3" fmla="*/ 85819 h 6061324"/>
              <a:gd name="connsiteX4" fmla="*/ 2087951 w 4698415"/>
              <a:gd name="connsiteY4" fmla="*/ 1560657 h 6061324"/>
              <a:gd name="connsiteX5" fmla="*/ 922828 w 4698415"/>
              <a:gd name="connsiteY5" fmla="*/ 2961754 h 6061324"/>
              <a:gd name="connsiteX6" fmla="*/ 82170 w 4698415"/>
              <a:gd name="connsiteY6" fmla="*/ 3138735 h 6061324"/>
              <a:gd name="connsiteX7" fmla="*/ 96918 w 4698415"/>
              <a:gd name="connsiteY7" fmla="*/ 5365741 h 6061324"/>
              <a:gd name="connsiteX8" fmla="*/ 657357 w 4698415"/>
              <a:gd name="connsiteY8" fmla="*/ 4864296 h 6061324"/>
              <a:gd name="connsiteX9" fmla="*/ 1512764 w 4698415"/>
              <a:gd name="connsiteY9" fmla="*/ 5911432 h 6061324"/>
              <a:gd name="connsiteX10" fmla="*/ 642609 w 4698415"/>
              <a:gd name="connsiteY10" fmla="*/ 5911432 h 6061324"/>
              <a:gd name="connsiteX11" fmla="*/ 1512764 w 4698415"/>
              <a:gd name="connsiteY11" fmla="*/ 4569328 h 6061324"/>
              <a:gd name="connsiteX12" fmla="*/ 1262041 w 4698415"/>
              <a:gd name="connsiteY12" fmla="*/ 4421844 h 6061324"/>
              <a:gd name="connsiteX13" fmla="*/ 1114557 w 4698415"/>
              <a:gd name="connsiteY13" fmla="*/ 4834799 h 6061324"/>
              <a:gd name="connsiteX14" fmla="*/ 893331 w 4698415"/>
              <a:gd name="connsiteY14" fmla="*/ 4598825 h 6061324"/>
              <a:gd name="connsiteX15" fmla="*/ 893331 w 4698415"/>
              <a:gd name="connsiteY15" fmla="*/ 4598825 h 6061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698415" h="6061324">
                <a:moveTo>
                  <a:pt x="4698415" y="2829019"/>
                </a:moveTo>
                <a:cubicBezTo>
                  <a:pt x="4349370" y="2591815"/>
                  <a:pt x="4000325" y="2354612"/>
                  <a:pt x="3857757" y="1944115"/>
                </a:cubicBezTo>
                <a:cubicBezTo>
                  <a:pt x="3715189" y="1533618"/>
                  <a:pt x="4219093" y="675754"/>
                  <a:pt x="3843009" y="366038"/>
                </a:cubicBezTo>
                <a:cubicBezTo>
                  <a:pt x="3466925" y="56322"/>
                  <a:pt x="1893764" y="-113284"/>
                  <a:pt x="1601254" y="85819"/>
                </a:cubicBezTo>
                <a:cubicBezTo>
                  <a:pt x="1308744" y="284922"/>
                  <a:pt x="2201022" y="1081335"/>
                  <a:pt x="2087951" y="1560657"/>
                </a:cubicBezTo>
                <a:cubicBezTo>
                  <a:pt x="1974880" y="2039979"/>
                  <a:pt x="1257125" y="2698741"/>
                  <a:pt x="922828" y="2961754"/>
                </a:cubicBezTo>
                <a:cubicBezTo>
                  <a:pt x="588531" y="3224767"/>
                  <a:pt x="219822" y="2738070"/>
                  <a:pt x="82170" y="3138735"/>
                </a:cubicBezTo>
                <a:cubicBezTo>
                  <a:pt x="-55482" y="3539400"/>
                  <a:pt x="1054" y="5078148"/>
                  <a:pt x="96918" y="5365741"/>
                </a:cubicBezTo>
                <a:cubicBezTo>
                  <a:pt x="192782" y="5653334"/>
                  <a:pt x="421383" y="4773348"/>
                  <a:pt x="657357" y="4864296"/>
                </a:cubicBezTo>
                <a:cubicBezTo>
                  <a:pt x="893331" y="4955244"/>
                  <a:pt x="1515222" y="5736909"/>
                  <a:pt x="1512764" y="5911432"/>
                </a:cubicBezTo>
                <a:cubicBezTo>
                  <a:pt x="1510306" y="6085955"/>
                  <a:pt x="642609" y="6135116"/>
                  <a:pt x="642609" y="5911432"/>
                </a:cubicBezTo>
                <a:cubicBezTo>
                  <a:pt x="642609" y="5687748"/>
                  <a:pt x="1409525" y="4817593"/>
                  <a:pt x="1512764" y="4569328"/>
                </a:cubicBezTo>
                <a:cubicBezTo>
                  <a:pt x="1616003" y="4321063"/>
                  <a:pt x="1328409" y="4377599"/>
                  <a:pt x="1262041" y="4421844"/>
                </a:cubicBezTo>
                <a:cubicBezTo>
                  <a:pt x="1195673" y="4466089"/>
                  <a:pt x="1176009" y="4805302"/>
                  <a:pt x="1114557" y="4834799"/>
                </a:cubicBezTo>
                <a:cubicBezTo>
                  <a:pt x="1053105" y="4864296"/>
                  <a:pt x="893331" y="4598825"/>
                  <a:pt x="893331" y="4598825"/>
                </a:cubicBezTo>
                <a:lnTo>
                  <a:pt x="893331" y="4598825"/>
                </a:lnTo>
              </a:path>
            </a:pathLst>
          </a:custGeom>
          <a:noFill/>
          <a:ln w="63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058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392488"/>
          </a:xfrm>
          <a:solidFill>
            <a:schemeClr val="accent4">
              <a:lumMod val="40000"/>
              <a:lumOff val="60000"/>
            </a:schemeClr>
          </a:solidFill>
          <a:ln>
            <a:solidFill>
              <a:srgbClr val="7030A0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0070C0"/>
                </a:solidFill>
                <a:latin typeface="Freestyle Script" pitchFamily="66" charset="0"/>
              </a:rPr>
              <a:t>Tom ____________                       </a:t>
            </a:r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  <a:latin typeface="Freestyle Script" pitchFamily="66" charset="0"/>
              </a:rPr>
              <a:t>a </a:t>
            </a:r>
            <a:r>
              <a:rPr lang="cs-CZ" sz="4000" b="1" dirty="0" err="1" smtClean="0">
                <a:solidFill>
                  <a:schemeClr val="bg2">
                    <a:lumMod val="25000"/>
                  </a:schemeClr>
                </a:solidFill>
                <a:latin typeface="Freestyle Script" pitchFamily="66" charset="0"/>
              </a:rPr>
              <a:t>cat</a:t>
            </a:r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  <a:latin typeface="Freestyle Script" pitchFamily="66" charset="0"/>
              </a:rPr>
              <a:t>.     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FF0000"/>
                </a:solidFill>
                <a:latin typeface="Freestyle Script" pitchFamily="66" charset="0"/>
              </a:rPr>
              <a:t>Lucy ____________                      </a:t>
            </a:r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  <a:latin typeface="Freestyle Script" pitchFamily="66" charset="0"/>
              </a:rPr>
              <a:t>a </a:t>
            </a:r>
            <a:r>
              <a:rPr lang="cs-CZ" sz="4000" b="1" dirty="0" err="1" smtClean="0">
                <a:solidFill>
                  <a:schemeClr val="bg2">
                    <a:lumMod val="25000"/>
                  </a:schemeClr>
                </a:solidFill>
                <a:latin typeface="Freestyle Script" pitchFamily="66" charset="0"/>
              </a:rPr>
              <a:t>parrot</a:t>
            </a:r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  <a:latin typeface="Freestyle Script" pitchFamily="66" charset="0"/>
              </a:rPr>
              <a:t>.</a:t>
            </a:r>
          </a:p>
          <a:p>
            <a:pPr marL="0" indent="0">
              <a:buNone/>
            </a:pPr>
            <a:r>
              <a:rPr lang="cs-CZ" sz="4000" b="1" dirty="0" err="1" smtClean="0">
                <a:solidFill>
                  <a:schemeClr val="accent6">
                    <a:lumMod val="75000"/>
                  </a:schemeClr>
                </a:solidFill>
                <a:latin typeface="Freestyle Script" pitchFamily="66" charset="0"/>
              </a:rPr>
              <a:t>Tonya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latin typeface="Freestyle Script" pitchFamily="66" charset="0"/>
              </a:rPr>
              <a:t> ____________ </a:t>
            </a:r>
            <a:r>
              <a:rPr lang="cs-CZ" sz="4000" b="1" dirty="0" smtClean="0">
                <a:solidFill>
                  <a:srgbClr val="0070C0"/>
                </a:solidFill>
                <a:latin typeface="Freestyle Script" pitchFamily="66" charset="0"/>
              </a:rPr>
              <a:t>                    </a:t>
            </a:r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  <a:latin typeface="Freestyle Script" pitchFamily="66" charset="0"/>
              </a:rPr>
              <a:t>a dog.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accent4">
                    <a:lumMod val="75000"/>
                  </a:schemeClr>
                </a:solidFill>
                <a:latin typeface="Freestyle Script" pitchFamily="66" charset="0"/>
              </a:rPr>
              <a:t>Mark ____________                     </a:t>
            </a:r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  <a:latin typeface="Freestyle Script" pitchFamily="66" charset="0"/>
              </a:rPr>
              <a:t>a </a:t>
            </a:r>
            <a:r>
              <a:rPr lang="cs-CZ" sz="4000" b="1" dirty="0" err="1" smtClean="0">
                <a:solidFill>
                  <a:schemeClr val="bg2">
                    <a:lumMod val="25000"/>
                  </a:schemeClr>
                </a:solidFill>
                <a:latin typeface="Freestyle Script" pitchFamily="66" charset="0"/>
              </a:rPr>
              <a:t>mouse</a:t>
            </a:r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  <a:latin typeface="Freestyle Script" pitchFamily="66" charset="0"/>
              </a:rPr>
              <a:t>.</a:t>
            </a:r>
          </a:p>
          <a:p>
            <a:pPr marL="0" indent="0">
              <a:buNone/>
            </a:pPr>
            <a:r>
              <a:rPr lang="cs-CZ" sz="4000" b="1" dirty="0" err="1" smtClean="0">
                <a:solidFill>
                  <a:srgbClr val="00B050"/>
                </a:solidFill>
                <a:latin typeface="Freestyle Script" pitchFamily="66" charset="0"/>
              </a:rPr>
              <a:t>Sue</a:t>
            </a:r>
            <a:r>
              <a:rPr lang="cs-CZ" sz="4000" b="1" dirty="0" smtClean="0">
                <a:solidFill>
                  <a:srgbClr val="00B050"/>
                </a:solidFill>
                <a:latin typeface="Freestyle Script" pitchFamily="66" charset="0"/>
              </a:rPr>
              <a:t> _____________                     </a:t>
            </a:r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  <a:latin typeface="Freestyle Script" pitchFamily="66" charset="0"/>
              </a:rPr>
              <a:t>a </a:t>
            </a:r>
            <a:r>
              <a:rPr lang="cs-CZ" sz="4000" b="1" dirty="0" err="1" smtClean="0">
                <a:solidFill>
                  <a:schemeClr val="bg2">
                    <a:lumMod val="25000"/>
                  </a:schemeClr>
                </a:solidFill>
                <a:latin typeface="Freestyle Script" pitchFamily="66" charset="0"/>
              </a:rPr>
              <a:t>spider</a:t>
            </a:r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  <a:latin typeface="Freestyle Script" pitchFamily="66" charset="0"/>
              </a:rPr>
              <a:t>.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  <a:latin typeface="Freestyle Script" pitchFamily="66" charset="0"/>
              </a:rPr>
              <a:t>Paul _____________                    </a:t>
            </a:r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  <a:latin typeface="Freestyle Script" pitchFamily="66" charset="0"/>
              </a:rPr>
              <a:t>a </a:t>
            </a:r>
            <a:r>
              <a:rPr lang="cs-CZ" sz="4000" b="1" dirty="0" err="1" smtClean="0">
                <a:solidFill>
                  <a:schemeClr val="bg2">
                    <a:lumMod val="25000"/>
                  </a:schemeClr>
                </a:solidFill>
                <a:latin typeface="Freestyle Script" pitchFamily="66" charset="0"/>
              </a:rPr>
              <a:t>hamster</a:t>
            </a:r>
            <a:r>
              <a:rPr lang="cs-CZ" sz="4000" dirty="0" smtClean="0">
                <a:solidFill>
                  <a:srgbClr val="0070C0"/>
                </a:solidFill>
                <a:latin typeface="Freestyle Script" pitchFamily="66" charset="0"/>
              </a:rPr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68445" y="205189"/>
            <a:ext cx="184731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endParaRPr lang="cs-CZ" sz="2400" dirty="0">
              <a:solidFill>
                <a:schemeClr val="accent1">
                  <a:lumMod val="50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5" name="Picture 1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610" y="205189"/>
            <a:ext cx="1156485" cy="151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Vývojový diagram: paměť se sekvenčním přístupem 5"/>
          <p:cNvSpPr/>
          <p:nvPr/>
        </p:nvSpPr>
        <p:spPr>
          <a:xfrm flipH="1">
            <a:off x="1269095" y="205189"/>
            <a:ext cx="7344816" cy="1063572"/>
          </a:xfrm>
          <a:prstGeom prst="flowChartMagneticTap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Complete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the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sentences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 (</a:t>
            </a:r>
            <a:r>
              <a:rPr lang="cs-CZ" i="1" dirty="0" err="1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have</a:t>
            </a:r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i="1" dirty="0" err="1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got</a:t>
            </a:r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/has </a:t>
            </a:r>
            <a:r>
              <a:rPr lang="cs-CZ" i="1" dirty="0" err="1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got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). </a:t>
            </a:r>
          </a:p>
          <a:p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Match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with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the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ends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of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sentences</a:t>
            </a:r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.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2790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093516"/>
            <a:ext cx="2726498" cy="3580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Vývojový diagram: paměť se sekvenčním přístupem 11"/>
          <p:cNvSpPr/>
          <p:nvPr/>
        </p:nvSpPr>
        <p:spPr>
          <a:xfrm rot="21262127" flipH="1">
            <a:off x="5228429" y="1657442"/>
            <a:ext cx="3385991" cy="1804532"/>
          </a:xfrm>
          <a:prstGeom prst="flowChartMagneticTape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Freestyle Script" pitchFamily="66" charset="0"/>
              </a:rPr>
              <a:t>Have</a:t>
            </a:r>
            <a:r>
              <a:rPr lang="cs-CZ" sz="40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Freestyle Script" pitchFamily="66" charset="0"/>
              </a:rPr>
              <a:t> </a:t>
            </a:r>
            <a:r>
              <a:rPr lang="cs-CZ" sz="4000" b="1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Freestyle Script" pitchFamily="66" charset="0"/>
              </a:rPr>
              <a:t>you</a:t>
            </a:r>
            <a:r>
              <a:rPr lang="cs-CZ" sz="40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Freestyle Script" pitchFamily="66" charset="0"/>
              </a:rPr>
              <a:t> </a:t>
            </a:r>
            <a:r>
              <a:rPr lang="cs-CZ" sz="4000" b="1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Freestyle Script" pitchFamily="66" charset="0"/>
              </a:rPr>
              <a:t>got</a:t>
            </a:r>
            <a:r>
              <a:rPr lang="cs-CZ" sz="40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Freestyle Script" pitchFamily="66" charset="0"/>
              </a:rPr>
              <a:t> a </a:t>
            </a:r>
            <a:r>
              <a:rPr lang="cs-CZ" sz="4000" b="1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Freestyle Script" pitchFamily="66" charset="0"/>
              </a:rPr>
              <a:t>pet</a:t>
            </a:r>
            <a:r>
              <a:rPr lang="cs-CZ" sz="40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Freestyle Script" pitchFamily="66" charset="0"/>
              </a:rPr>
              <a:t> </a:t>
            </a:r>
            <a:r>
              <a:rPr lang="cs-CZ" sz="4000" b="1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Freestyle Script" pitchFamily="66" charset="0"/>
              </a:rPr>
              <a:t>too</a:t>
            </a:r>
            <a:r>
              <a:rPr lang="cs-CZ" sz="40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Freestyle Script" pitchFamily="66" charset="0"/>
              </a:rPr>
              <a:t>?</a:t>
            </a:r>
            <a:endParaRPr lang="cs-CZ" sz="4000" b="1" dirty="0">
              <a:solidFill>
                <a:schemeClr val="tx1">
                  <a:lumMod val="75000"/>
                  <a:lumOff val="25000"/>
                </a:schemeClr>
              </a:solidFill>
              <a:latin typeface="Freestyle Script" pitchFamily="66" charset="0"/>
            </a:endParaRPr>
          </a:p>
        </p:txBody>
      </p:sp>
      <p:sp>
        <p:nvSpPr>
          <p:cNvPr id="14" name="Vývojový diagram: paměť se sekvenčním přístupem 13"/>
          <p:cNvSpPr/>
          <p:nvPr/>
        </p:nvSpPr>
        <p:spPr>
          <a:xfrm>
            <a:off x="4535996" y="4673887"/>
            <a:ext cx="3960440" cy="2160240"/>
          </a:xfrm>
          <a:prstGeom prst="flowChartMagneticTape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Freestyle Script" pitchFamily="66" charset="0"/>
              </a:rPr>
              <a:t>….?</a:t>
            </a:r>
            <a:endParaRPr lang="cs-CZ" sz="5400" b="1" dirty="0">
              <a:solidFill>
                <a:schemeClr val="tx1">
                  <a:lumMod val="85000"/>
                  <a:lumOff val="15000"/>
                </a:schemeClr>
              </a:solidFill>
              <a:latin typeface="Freestyle Script" pitchFamily="66" charset="0"/>
            </a:endParaRPr>
          </a:p>
        </p:txBody>
      </p:sp>
      <p:sp>
        <p:nvSpPr>
          <p:cNvPr id="15" name="Vývojový diagram: paměť se sekvenčním přístupem 14"/>
          <p:cNvSpPr/>
          <p:nvPr/>
        </p:nvSpPr>
        <p:spPr>
          <a:xfrm rot="20870156">
            <a:off x="-134942" y="2165630"/>
            <a:ext cx="3384376" cy="2160240"/>
          </a:xfrm>
          <a:prstGeom prst="flowChartMagneticTape">
            <a:avLst/>
          </a:prstGeom>
          <a:solidFill>
            <a:schemeClr val="bg2">
              <a:lumMod val="9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Freestyle Script" pitchFamily="66" charset="0"/>
              </a:rPr>
              <a:t>My </a:t>
            </a:r>
            <a:r>
              <a:rPr lang="cs-CZ" sz="3200" b="1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Freestyle Script" pitchFamily="66" charset="0"/>
              </a:rPr>
              <a:t>cat</a:t>
            </a:r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Freestyle Script" pitchFamily="66" charset="0"/>
              </a:rPr>
              <a:t> </a:t>
            </a:r>
            <a:r>
              <a:rPr lang="cs-CZ" sz="3200" b="1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Freestyle Script" pitchFamily="66" charset="0"/>
              </a:rPr>
              <a:t>is</a:t>
            </a:r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Freestyle Script" pitchFamily="66" charset="0"/>
              </a:rPr>
              <a:t> very nice. Her </a:t>
            </a:r>
            <a:r>
              <a:rPr lang="cs-CZ" sz="3200" b="1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Freestyle Script" pitchFamily="66" charset="0"/>
              </a:rPr>
              <a:t>name</a:t>
            </a:r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Freestyle Script" pitchFamily="66" charset="0"/>
              </a:rPr>
              <a:t> </a:t>
            </a:r>
            <a:r>
              <a:rPr lang="cs-CZ" sz="3200" b="1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Freestyle Script" pitchFamily="66" charset="0"/>
              </a:rPr>
              <a:t>is</a:t>
            </a:r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Freestyle Script" pitchFamily="66" charset="0"/>
              </a:rPr>
              <a:t> </a:t>
            </a:r>
            <a:r>
              <a:rPr lang="cs-CZ" sz="3200" b="1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Freestyle Script" pitchFamily="66" charset="0"/>
              </a:rPr>
              <a:t>Tami</a:t>
            </a:r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Freestyle Script" pitchFamily="66" charset="0"/>
              </a:rPr>
              <a:t>. </a:t>
            </a:r>
          </a:p>
          <a:p>
            <a:pPr algn="ctr"/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Freestyle Script" pitchFamily="66" charset="0"/>
              </a:rPr>
              <a:t>I </a:t>
            </a:r>
            <a:r>
              <a:rPr lang="cs-CZ" sz="3200" b="1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Freestyle Script" pitchFamily="66" charset="0"/>
              </a:rPr>
              <a:t>like</a:t>
            </a:r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Freestyle Script" pitchFamily="66" charset="0"/>
              </a:rPr>
              <a:t> her very much.</a:t>
            </a:r>
            <a:endParaRPr lang="cs-CZ" sz="3200" b="1" dirty="0">
              <a:solidFill>
                <a:schemeClr val="tx1">
                  <a:lumMod val="75000"/>
                  <a:lumOff val="25000"/>
                </a:schemeClr>
              </a:solidFill>
              <a:latin typeface="Freestyle Script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7628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Bradley Hand ITC" pitchFamily="66" charset="0"/>
              </a:rPr>
              <a:t>Anotace</a:t>
            </a:r>
            <a:endParaRPr lang="cs-CZ" b="1" dirty="0">
              <a:latin typeface="Bradley Hand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  <a:latin typeface="Bradley Hand ITC" pitchFamily="66" charset="0"/>
              </a:rPr>
              <a:t>	</a:t>
            </a:r>
            <a:r>
              <a:rPr lang="cs-CZ" sz="2800" dirty="0">
                <a:solidFill>
                  <a:prstClr val="black"/>
                </a:solidFill>
                <a:latin typeface="Gabriola" pitchFamily="82" charset="0"/>
              </a:rPr>
              <a:t>Tato prezentace je určena pro žáky 4.ročníku </a:t>
            </a:r>
            <a:r>
              <a:rPr lang="cs-CZ" sz="2800" dirty="0" smtClean="0">
                <a:solidFill>
                  <a:prstClr val="black"/>
                </a:solidFill>
                <a:latin typeface="Gabriola" pitchFamily="82" charset="0"/>
              </a:rPr>
              <a:t>základních </a:t>
            </a:r>
            <a:r>
              <a:rPr lang="cs-CZ" sz="2800" dirty="0">
                <a:solidFill>
                  <a:prstClr val="black"/>
                </a:solidFill>
                <a:latin typeface="Gabriola" pitchFamily="82" charset="0"/>
              </a:rPr>
              <a:t>škol. Žáci si procvičí </a:t>
            </a:r>
            <a:r>
              <a:rPr lang="cs-CZ" sz="2800" dirty="0" smtClean="0">
                <a:solidFill>
                  <a:prstClr val="black"/>
                </a:solidFill>
                <a:latin typeface="Gabriola" pitchFamily="82" charset="0"/>
              </a:rPr>
              <a:t>používání psané </a:t>
            </a:r>
            <a:r>
              <a:rPr lang="cs-CZ" sz="2800" dirty="0">
                <a:solidFill>
                  <a:prstClr val="black"/>
                </a:solidFill>
                <a:latin typeface="Gabriola" pitchFamily="82" charset="0"/>
              </a:rPr>
              <a:t>i </a:t>
            </a:r>
            <a:r>
              <a:rPr lang="cs-CZ" sz="2800" dirty="0" smtClean="0">
                <a:solidFill>
                  <a:prstClr val="black"/>
                </a:solidFill>
                <a:latin typeface="Gabriola" pitchFamily="82" charset="0"/>
              </a:rPr>
              <a:t>mluvené podoby slovesa </a:t>
            </a:r>
            <a:r>
              <a:rPr lang="cs-CZ" sz="2800" dirty="0" err="1" smtClean="0">
                <a:solidFill>
                  <a:prstClr val="black"/>
                </a:solidFill>
                <a:latin typeface="Gabriola" pitchFamily="82" charset="0"/>
              </a:rPr>
              <a:t>have</a:t>
            </a:r>
            <a:r>
              <a:rPr lang="cs-CZ" sz="2800" dirty="0" smtClean="0">
                <a:solidFill>
                  <a:prstClr val="black"/>
                </a:solidFill>
                <a:latin typeface="Gabriola" pitchFamily="82" charset="0"/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  <a:latin typeface="Gabriola" pitchFamily="82" charset="0"/>
              </a:rPr>
              <a:t>got</a:t>
            </a:r>
            <a:r>
              <a:rPr lang="cs-CZ" sz="2800" dirty="0" smtClean="0">
                <a:solidFill>
                  <a:prstClr val="black"/>
                </a:solidFill>
                <a:latin typeface="Gabriola" pitchFamily="82" charset="0"/>
              </a:rPr>
              <a:t>/ has </a:t>
            </a:r>
            <a:r>
              <a:rPr lang="cs-CZ" sz="2800" dirty="0" err="1" smtClean="0">
                <a:solidFill>
                  <a:prstClr val="black"/>
                </a:solidFill>
                <a:latin typeface="Gabriola" pitchFamily="82" charset="0"/>
              </a:rPr>
              <a:t>got</a:t>
            </a:r>
            <a:r>
              <a:rPr lang="cs-CZ" sz="2800" dirty="0" smtClean="0">
                <a:solidFill>
                  <a:prstClr val="black"/>
                </a:solidFill>
                <a:latin typeface="Gabriola" pitchFamily="82" charset="0"/>
              </a:rPr>
              <a:t>. Naučí </a:t>
            </a:r>
            <a:r>
              <a:rPr lang="cs-CZ" sz="2800" dirty="0">
                <a:solidFill>
                  <a:prstClr val="black"/>
                </a:solidFill>
                <a:latin typeface="Gabriola" pitchFamily="82" charset="0"/>
              </a:rPr>
              <a:t>se </a:t>
            </a:r>
            <a:r>
              <a:rPr lang="cs-CZ" sz="2800" dirty="0" smtClean="0">
                <a:solidFill>
                  <a:prstClr val="black"/>
                </a:solidFill>
                <a:latin typeface="Gabriola" pitchFamily="82" charset="0"/>
              </a:rPr>
              <a:t>pojmenovat běžné domácí mazlíčky. </a:t>
            </a:r>
            <a:r>
              <a:rPr lang="cs-CZ" sz="2800" dirty="0">
                <a:solidFill>
                  <a:prstClr val="black"/>
                </a:solidFill>
                <a:latin typeface="Gabriola" pitchFamily="82" charset="0"/>
              </a:rPr>
              <a:t>Procvičí si konverzaci </a:t>
            </a:r>
            <a:r>
              <a:rPr lang="cs-CZ" sz="2800" dirty="0" smtClean="0">
                <a:solidFill>
                  <a:prstClr val="black"/>
                </a:solidFill>
                <a:latin typeface="Gabriola" pitchFamily="82" charset="0"/>
              </a:rPr>
              <a:t>o domácích mazlíčcích.</a:t>
            </a:r>
            <a:endParaRPr lang="cs-CZ" sz="2800" dirty="0">
              <a:solidFill>
                <a:prstClr val="black"/>
              </a:solidFill>
              <a:latin typeface="Gabriola" pitchFamily="82" charset="0"/>
            </a:endParaRPr>
          </a:p>
          <a:p>
            <a:pPr marL="0" lvl="0" indent="0">
              <a:buNone/>
            </a:pPr>
            <a:r>
              <a:rPr lang="cs-CZ" sz="2800" dirty="0" smtClean="0">
                <a:solidFill>
                  <a:prstClr val="black"/>
                </a:solidFill>
                <a:latin typeface="Gabriola" pitchFamily="82" charset="0"/>
              </a:rPr>
              <a:t>Po kliknutí na dívčin obličej na 5. snímku je </a:t>
            </a:r>
            <a:r>
              <a:rPr lang="cs-CZ" sz="2800" dirty="0">
                <a:solidFill>
                  <a:prstClr val="black"/>
                </a:solidFill>
                <a:latin typeface="Gabriola" pitchFamily="82" charset="0"/>
              </a:rPr>
              <a:t>pak uložen hypertextový odkaz na dětskou anglickou písničku </a:t>
            </a:r>
            <a:r>
              <a:rPr lang="cs-CZ" sz="2800" dirty="0" smtClean="0">
                <a:solidFill>
                  <a:prstClr val="black"/>
                </a:solidFill>
                <a:latin typeface="Gabriola" pitchFamily="82" charset="0"/>
              </a:rPr>
              <a:t>o domácích mazlíčcích.</a:t>
            </a:r>
          </a:p>
          <a:p>
            <a:pPr marL="0" lvl="0" indent="0" algn="ctr">
              <a:buNone/>
            </a:pPr>
            <a:r>
              <a:rPr lang="cs-CZ" sz="5400" b="1" dirty="0" smtClean="0">
                <a:solidFill>
                  <a:prstClr val="black"/>
                </a:solidFill>
                <a:latin typeface="Bradley Hand ITC" pitchFamily="66" charset="0"/>
              </a:rPr>
              <a:t>Použité </a:t>
            </a:r>
            <a:r>
              <a:rPr lang="cs-CZ" sz="5400" b="1" dirty="0">
                <a:solidFill>
                  <a:prstClr val="black"/>
                </a:solidFill>
                <a:latin typeface="Bradley Hand ITC" pitchFamily="66" charset="0"/>
              </a:rPr>
              <a:t>zdroje</a:t>
            </a:r>
          </a:p>
          <a:p>
            <a:pPr marL="0" lvl="0" indent="0">
              <a:buNone/>
            </a:pPr>
            <a:r>
              <a:rPr lang="cs-CZ" sz="3000" dirty="0">
                <a:solidFill>
                  <a:prstClr val="black"/>
                </a:solidFill>
                <a:latin typeface="Gabriola" pitchFamily="82" charset="0"/>
              </a:rPr>
              <a:t>Veškeré </a:t>
            </a:r>
            <a:r>
              <a:rPr lang="cs-CZ" sz="3000" dirty="0" smtClean="0">
                <a:solidFill>
                  <a:prstClr val="black"/>
                </a:solidFill>
                <a:latin typeface="Gabriola" pitchFamily="82" charset="0"/>
              </a:rPr>
              <a:t>použité obrázky </a:t>
            </a:r>
            <a:r>
              <a:rPr lang="cs-CZ" sz="3000" dirty="0">
                <a:solidFill>
                  <a:prstClr val="black"/>
                </a:solidFill>
                <a:latin typeface="Gabriola" pitchFamily="82" charset="0"/>
              </a:rPr>
              <a:t>jsou dostupné z http://office.microsoft.com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2128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4326805"/>
              </p:ext>
            </p:extLst>
          </p:nvPr>
        </p:nvGraphicFramePr>
        <p:xfrm>
          <a:off x="457200" y="1600200"/>
          <a:ext cx="8229600" cy="360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Identifikační tabulka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Alena </a:t>
                      </a:r>
                      <a:r>
                        <a:rPr lang="cs-CZ" dirty="0" smtClean="0"/>
                        <a:t>Krátká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27.5. 2013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baseline="0" dirty="0" smtClean="0"/>
                        <a:t> dne:    28.5. 2013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třídě: 4. 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Cizí</a:t>
                      </a:r>
                      <a:r>
                        <a:rPr lang="cs-CZ" baseline="0" dirty="0" smtClean="0"/>
                        <a:t> jazyk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Tématická</a:t>
                      </a:r>
                      <a:r>
                        <a:rPr lang="cs-CZ" dirty="0" smtClean="0"/>
                        <a:t>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Angličtina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- 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Have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got</a:t>
                      </a:r>
                      <a:r>
                        <a:rPr lang="cs-CZ" baseline="0" dirty="0" smtClean="0"/>
                        <a:t>/has </a:t>
                      </a:r>
                      <a:r>
                        <a:rPr lang="cs-CZ" baseline="0" dirty="0" err="1" smtClean="0"/>
                        <a:t>got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Have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got</a:t>
                      </a:r>
                      <a:r>
                        <a:rPr lang="cs-CZ" baseline="0" dirty="0" smtClean="0"/>
                        <a:t>, has </a:t>
                      </a:r>
                      <a:r>
                        <a:rPr lang="cs-CZ" baseline="0" dirty="0" err="1" smtClean="0"/>
                        <a:t>got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pet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Have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you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got</a:t>
                      </a:r>
                      <a:r>
                        <a:rPr lang="cs-CZ" baseline="0" dirty="0" smtClean="0"/>
                        <a:t> a </a:t>
                      </a:r>
                      <a:r>
                        <a:rPr lang="cs-CZ" baseline="0" dirty="0" err="1" smtClean="0"/>
                        <a:t>pet</a:t>
                      </a:r>
                      <a:r>
                        <a:rPr lang="cs-CZ" baseline="0" dirty="0" smtClean="0"/>
                        <a:t>?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9221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214</TotalTime>
  <Words>223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Have got/ Has got</vt:lpstr>
      <vt:lpstr>Have got/ has got</vt:lpstr>
      <vt:lpstr>Prezentace aplikace PowerPoint</vt:lpstr>
      <vt:lpstr>Prezentace aplikace PowerPoint</vt:lpstr>
      <vt:lpstr>Prezentace aplikace PowerPoint</vt:lpstr>
      <vt:lpstr>Anotace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Alena Pavolková</dc:creator>
  <cp:lastModifiedBy>Alena Pavolková</cp:lastModifiedBy>
  <cp:revision>23</cp:revision>
  <dcterms:created xsi:type="dcterms:W3CDTF">2013-05-29T16:31:49Z</dcterms:created>
  <dcterms:modified xsi:type="dcterms:W3CDTF">2013-08-26T14:55:23Z</dcterms:modified>
</cp:coreProperties>
</file>