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2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427B8-D399-4E35-B08A-47FC79F3BB78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3A5E2-A771-4A92-98F6-F87214C0AE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96124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427B8-D399-4E35-B08A-47FC79F3BB78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3A5E2-A771-4A92-98F6-F87214C0AE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87324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427B8-D399-4E35-B08A-47FC79F3BB78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3A5E2-A771-4A92-98F6-F87214C0AE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825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427B8-D399-4E35-B08A-47FC79F3BB78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3A5E2-A771-4A92-98F6-F87214C0AE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70014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427B8-D399-4E35-B08A-47FC79F3BB78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3A5E2-A771-4A92-98F6-F87214C0AE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46833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427B8-D399-4E35-B08A-47FC79F3BB78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3A5E2-A771-4A92-98F6-F87214C0AE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107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427B8-D399-4E35-B08A-47FC79F3BB78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3A5E2-A771-4A92-98F6-F87214C0AE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7730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427B8-D399-4E35-B08A-47FC79F3BB78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3A5E2-A771-4A92-98F6-F87214C0AE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5354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427B8-D399-4E35-B08A-47FC79F3BB78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3A5E2-A771-4A92-98F6-F87214C0AE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13088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427B8-D399-4E35-B08A-47FC79F3BB78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3A5E2-A771-4A92-98F6-F87214C0AE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58491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427B8-D399-4E35-B08A-47FC79F3BB78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23A5E2-A771-4A92-98F6-F87214C0AE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4821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4427B8-D399-4E35-B08A-47FC79F3BB78}" type="datetimeFigureOut">
              <a:rPr lang="cs-CZ" smtClean="0"/>
              <a:t>26.8.2013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23A5E2-A771-4A92-98F6-F87214C0AE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5315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hyperlink" Target="http://www.youtube.com/watch?v=xDHwtUrUAj8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emf"/><Relationship Id="rId13" Type="http://schemas.openxmlformats.org/officeDocument/2006/relationships/image" Target="../media/image13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emf"/><Relationship Id="rId12" Type="http://schemas.openxmlformats.org/officeDocument/2006/relationships/image" Target="../media/image12.emf"/><Relationship Id="rId2" Type="http://schemas.openxmlformats.org/officeDocument/2006/relationships/audio" Target="../media/media1.wav"/><Relationship Id="rId16" Type="http://schemas.openxmlformats.org/officeDocument/2006/relationships/image" Target="../media/image16.png"/><Relationship Id="rId1" Type="http://schemas.microsoft.com/office/2007/relationships/media" Target="../media/media1.wav"/><Relationship Id="rId6" Type="http://schemas.openxmlformats.org/officeDocument/2006/relationships/image" Target="../media/image6.emf"/><Relationship Id="rId11" Type="http://schemas.openxmlformats.org/officeDocument/2006/relationships/image" Target="../media/image11.png"/><Relationship Id="rId5" Type="http://schemas.openxmlformats.org/officeDocument/2006/relationships/image" Target="../media/image5.emf"/><Relationship Id="rId15" Type="http://schemas.openxmlformats.org/officeDocument/2006/relationships/image" Target="../media/image15.png"/><Relationship Id="rId10" Type="http://schemas.openxmlformats.org/officeDocument/2006/relationships/image" Target="../media/image10.emf"/><Relationship Id="rId4" Type="http://schemas.openxmlformats.org/officeDocument/2006/relationships/image" Target="../media/image4.emf"/><Relationship Id="rId9" Type="http://schemas.openxmlformats.org/officeDocument/2006/relationships/image" Target="../media/image9.emf"/><Relationship Id="rId14" Type="http://schemas.openxmlformats.org/officeDocument/2006/relationships/image" Target="../media/image14.e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0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9.emf"/><Relationship Id="rId5" Type="http://schemas.openxmlformats.org/officeDocument/2006/relationships/image" Target="../media/image18.emf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04664"/>
            <a:ext cx="7772400" cy="1470025"/>
          </a:xfrm>
          <a:solidFill>
            <a:srgbClr val="FFFF00"/>
          </a:solidFill>
          <a:ln w="57150">
            <a:solidFill>
              <a:srgbClr val="FFC000"/>
            </a:solidFill>
          </a:ln>
        </p:spPr>
        <p:txBody>
          <a:bodyPr/>
          <a:lstStyle/>
          <a:p>
            <a:r>
              <a:rPr lang="cs-CZ" b="1" i="1" dirty="0" smtClean="0">
                <a:latin typeface="Gabriola" pitchFamily="82" charset="0"/>
              </a:rPr>
              <a:t>Přivlastňovací pád</a:t>
            </a:r>
            <a:endParaRPr lang="cs-CZ" b="1" i="1" dirty="0">
              <a:latin typeface="Gabriola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2499958"/>
            <a:ext cx="5328592" cy="1752600"/>
          </a:xfrm>
        </p:spPr>
        <p:txBody>
          <a:bodyPr>
            <a:normAutofit fontScale="92500" lnSpcReduction="20000"/>
          </a:bodyPr>
          <a:lstStyle/>
          <a:p>
            <a:pPr lvl="0" algn="l">
              <a:spcBef>
                <a:spcPts val="0"/>
              </a:spcBef>
            </a:pPr>
            <a:r>
              <a:rPr lang="cs-CZ" sz="2800" b="1" dirty="0">
                <a:solidFill>
                  <a:prstClr val="black"/>
                </a:solidFill>
                <a:latin typeface="Gabriola" pitchFamily="82" charset="0"/>
              </a:rPr>
              <a:t>Název školy: ZŠ Karla Klíče v Hostinném</a:t>
            </a:r>
          </a:p>
          <a:p>
            <a:pPr lvl="0" algn="l">
              <a:spcBef>
                <a:spcPts val="0"/>
              </a:spcBef>
            </a:pPr>
            <a:r>
              <a:rPr lang="cs-CZ" sz="2800" b="1" dirty="0">
                <a:solidFill>
                  <a:prstClr val="black"/>
                </a:solidFill>
                <a:latin typeface="Gabriola" pitchFamily="82" charset="0"/>
              </a:rPr>
              <a:t>Autor: Mgr. Alena Krátká</a:t>
            </a:r>
          </a:p>
          <a:p>
            <a:pPr lvl="0" algn="l">
              <a:spcBef>
                <a:spcPts val="0"/>
              </a:spcBef>
            </a:pPr>
            <a:r>
              <a:rPr lang="cs-CZ" sz="2800" b="1" dirty="0">
                <a:solidFill>
                  <a:prstClr val="black"/>
                </a:solidFill>
                <a:latin typeface="Gabriola" pitchFamily="82" charset="0"/>
              </a:rPr>
              <a:t>Název: </a:t>
            </a:r>
            <a:r>
              <a:rPr lang="cs-CZ" sz="2800" b="1" dirty="0" smtClean="0">
                <a:solidFill>
                  <a:prstClr val="black"/>
                </a:solidFill>
                <a:latin typeface="Gabriola" pitchFamily="82" charset="0"/>
              </a:rPr>
              <a:t>VY_32_INOVACE_08_A_9_Přivlastňovací pád</a:t>
            </a:r>
            <a:endParaRPr lang="cs-CZ" sz="2800" b="1" dirty="0">
              <a:solidFill>
                <a:prstClr val="black"/>
              </a:solidFill>
              <a:latin typeface="Gabriola" pitchFamily="82" charset="0"/>
            </a:endParaRPr>
          </a:p>
          <a:p>
            <a:pPr lvl="0" algn="l">
              <a:spcBef>
                <a:spcPts val="0"/>
              </a:spcBef>
            </a:pPr>
            <a:r>
              <a:rPr lang="cs-CZ" sz="2800" b="1" dirty="0">
                <a:solidFill>
                  <a:prstClr val="black"/>
                </a:solidFill>
                <a:latin typeface="Gabriola" pitchFamily="82" charset="0"/>
              </a:rPr>
              <a:t>Téma: Angličtina – prezentace</a:t>
            </a:r>
          </a:p>
          <a:p>
            <a:pPr lvl="0" algn="l">
              <a:spcBef>
                <a:spcPts val="0"/>
              </a:spcBef>
            </a:pPr>
            <a:r>
              <a:rPr lang="cs-CZ" sz="2800" b="1" dirty="0">
                <a:solidFill>
                  <a:prstClr val="black"/>
                </a:solidFill>
                <a:latin typeface="Gabriola" pitchFamily="82" charset="0"/>
              </a:rPr>
              <a:t>Číslo projektu: CZ.1.07/1.4.00/21.21.2131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865293"/>
            <a:ext cx="7587536" cy="1471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265411"/>
            <a:ext cx="3312368" cy="20782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97898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"/>
            <a:ext cx="9144000" cy="6858000"/>
          </a:xfrm>
          <a:solidFill>
            <a:srgbClr val="92D050"/>
          </a:solidFill>
          <a:ln w="38100">
            <a:solidFill>
              <a:srgbClr val="92D050"/>
            </a:solidFill>
          </a:ln>
        </p:spPr>
        <p:txBody>
          <a:bodyPr/>
          <a:lstStyle/>
          <a:p>
            <a:endParaRPr lang="cs-CZ" b="1" dirty="0">
              <a:latin typeface="Bradley Hand ITC" pitchFamily="66" charset="0"/>
            </a:endParaRPr>
          </a:p>
        </p:txBody>
      </p:sp>
      <p:pic>
        <p:nvPicPr>
          <p:cNvPr id="1026" name="Picture 2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07630" y="2528755"/>
            <a:ext cx="3749588" cy="23571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2258397" y="1988840"/>
            <a:ext cx="1427803" cy="539915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231513" y="1367190"/>
            <a:ext cx="2053767" cy="523220"/>
          </a:xfrm>
          <a:prstGeom prst="rect">
            <a:avLst/>
          </a:prstGeom>
          <a:solidFill>
            <a:srgbClr val="FFC000"/>
          </a:solidFill>
          <a:ln w="28575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latin typeface="Bradley Hand ITC" pitchFamily="66" charset="0"/>
              </a:rPr>
              <a:t>This</a:t>
            </a:r>
            <a:r>
              <a:rPr lang="cs-CZ" sz="2800" b="1" dirty="0" smtClean="0">
                <a:latin typeface="Bradley Hand ITC" pitchFamily="66" charset="0"/>
              </a:rPr>
              <a:t> </a:t>
            </a:r>
            <a:r>
              <a:rPr lang="cs-CZ" sz="2800" b="1" dirty="0" err="1" smtClean="0">
                <a:latin typeface="Bradley Hand ITC" pitchFamily="66" charset="0"/>
              </a:rPr>
              <a:t>is</a:t>
            </a:r>
            <a:r>
              <a:rPr lang="cs-CZ" sz="2800" b="1" dirty="0" smtClean="0">
                <a:latin typeface="Bradley Hand ITC" pitchFamily="66" charset="0"/>
              </a:rPr>
              <a:t> Tom.</a:t>
            </a:r>
            <a:endParaRPr lang="cs-CZ" sz="2800" b="1" dirty="0">
              <a:latin typeface="Bradley Hand ITC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01060" y="1890410"/>
            <a:ext cx="2480166" cy="523220"/>
          </a:xfrm>
          <a:prstGeom prst="rect">
            <a:avLst/>
          </a:prstGeom>
          <a:solidFill>
            <a:srgbClr val="FFC000"/>
          </a:solidFill>
          <a:ln w="28575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latin typeface="Bradley Hand ITC" pitchFamily="66" charset="0"/>
              </a:rPr>
              <a:t>This</a:t>
            </a:r>
            <a:r>
              <a:rPr lang="cs-CZ" sz="2800" b="1" dirty="0" smtClean="0">
                <a:latin typeface="Bradley Hand ITC" pitchFamily="66" charset="0"/>
              </a:rPr>
              <a:t> </a:t>
            </a:r>
            <a:r>
              <a:rPr lang="cs-CZ" sz="2800" b="1" dirty="0" err="1" smtClean="0">
                <a:latin typeface="Bradley Hand ITC" pitchFamily="66" charset="0"/>
              </a:rPr>
              <a:t>is</a:t>
            </a:r>
            <a:r>
              <a:rPr lang="cs-CZ" sz="2800" b="1" dirty="0" smtClean="0">
                <a:latin typeface="Bradley Hand ITC" pitchFamily="66" charset="0"/>
              </a:rPr>
              <a:t> his dog.</a:t>
            </a:r>
            <a:endParaRPr lang="cs-CZ" sz="2800" b="1" dirty="0">
              <a:latin typeface="Bradley Hand ITC" pitchFamily="66" charset="0"/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6501060" y="2472362"/>
            <a:ext cx="1224136" cy="1173832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4067944" y="5013176"/>
            <a:ext cx="1152128" cy="93610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2051720" y="6080760"/>
            <a:ext cx="3960440" cy="646331"/>
          </a:xfrm>
          <a:prstGeom prst="rect">
            <a:avLst/>
          </a:prstGeom>
          <a:solidFill>
            <a:srgbClr val="FFC000"/>
          </a:solidFill>
          <a:ln w="28575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b="1" dirty="0" err="1" smtClean="0">
                <a:latin typeface="Bradley Hand ITC" pitchFamily="66" charset="0"/>
              </a:rPr>
              <a:t>This</a:t>
            </a:r>
            <a:r>
              <a:rPr lang="cs-CZ" sz="3600" b="1" dirty="0" smtClean="0">
                <a:latin typeface="Bradley Hand ITC" pitchFamily="66" charset="0"/>
              </a:rPr>
              <a:t> </a:t>
            </a:r>
            <a:r>
              <a:rPr lang="cs-CZ" sz="3600" b="1" dirty="0" err="1" smtClean="0">
                <a:latin typeface="Bradley Hand ITC" pitchFamily="66" charset="0"/>
              </a:rPr>
              <a:t>is</a:t>
            </a:r>
            <a:r>
              <a:rPr lang="cs-CZ" sz="3600" b="1" dirty="0">
                <a:latin typeface="Bradley Hand ITC" pitchFamily="66" charset="0"/>
              </a:rPr>
              <a:t> </a:t>
            </a:r>
            <a:r>
              <a:rPr lang="cs-CZ" sz="3600" b="1" dirty="0" err="1" smtClean="0">
                <a:latin typeface="Bradley Hand ITC" pitchFamily="66" charset="0"/>
              </a:rPr>
              <a:t>Tom</a:t>
            </a:r>
            <a:r>
              <a:rPr lang="cs-CZ" sz="3600" b="1" u="sng" dirty="0" err="1" smtClean="0">
                <a:solidFill>
                  <a:srgbClr val="FF0000"/>
                </a:solidFill>
                <a:latin typeface="Bradley Hand ITC" pitchFamily="66" charset="0"/>
              </a:rPr>
              <a:t>´s</a:t>
            </a:r>
            <a:r>
              <a:rPr lang="cs-CZ" sz="3600" b="1" u="sng" dirty="0">
                <a:solidFill>
                  <a:srgbClr val="FFC000"/>
                </a:solidFill>
                <a:latin typeface="Bradley Hand ITC" pitchFamily="66" charset="0"/>
              </a:rPr>
              <a:t> </a:t>
            </a:r>
            <a:r>
              <a:rPr lang="cs-CZ" sz="3600" b="1" dirty="0" smtClean="0">
                <a:latin typeface="Bradley Hand ITC" pitchFamily="66" charset="0"/>
              </a:rPr>
              <a:t>dog.</a:t>
            </a:r>
            <a:endParaRPr lang="cs-CZ" sz="3600" b="1" dirty="0">
              <a:latin typeface="Bradley Hand ITC" pitchFamily="66" charset="0"/>
            </a:endParaRPr>
          </a:p>
        </p:txBody>
      </p:sp>
      <p:sp>
        <p:nvSpPr>
          <p:cNvPr id="1027" name="TextovéPole 1026"/>
          <p:cNvSpPr txBox="1"/>
          <p:nvPr/>
        </p:nvSpPr>
        <p:spPr>
          <a:xfrm>
            <a:off x="323528" y="332656"/>
            <a:ext cx="8424936" cy="769441"/>
          </a:xfrm>
          <a:prstGeom prst="rect">
            <a:avLst/>
          </a:prstGeom>
          <a:solidFill>
            <a:srgbClr val="FFFF00"/>
          </a:solidFill>
          <a:ln w="381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err="1" smtClean="0">
                <a:latin typeface="Bradley Hand ITC" pitchFamily="66" charset="0"/>
              </a:rPr>
              <a:t>Possessive</a:t>
            </a:r>
            <a:r>
              <a:rPr lang="cs-CZ" sz="4400" b="1" dirty="0">
                <a:latin typeface="Bradley Hand ITC" pitchFamily="66" charset="0"/>
              </a:rPr>
              <a:t> -</a:t>
            </a:r>
            <a:r>
              <a:rPr lang="cs-CZ" sz="4400" b="1" dirty="0" smtClean="0">
                <a:latin typeface="Bradley Hand ITC" pitchFamily="66" charset="0"/>
              </a:rPr>
              <a:t> </a:t>
            </a:r>
            <a:r>
              <a:rPr lang="cs-CZ" sz="4400" b="1" dirty="0" err="1" smtClean="0">
                <a:latin typeface="Bradley Hand ITC" pitchFamily="66" charset="0"/>
              </a:rPr>
              <a:t>singular</a:t>
            </a:r>
            <a:endParaRPr lang="cs-CZ" sz="4400" b="1" dirty="0">
              <a:latin typeface="Bradley Hand ITC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659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2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-31846" y="1"/>
            <a:ext cx="9175846" cy="6858000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FFFF00"/>
          </a:solidFill>
          <a:ln w="38100">
            <a:solidFill>
              <a:srgbClr val="FFC000"/>
            </a:solidFill>
          </a:ln>
        </p:spPr>
        <p:txBody>
          <a:bodyPr/>
          <a:lstStyle/>
          <a:p>
            <a:r>
              <a:rPr lang="cs-CZ" b="1" dirty="0" smtClean="0">
                <a:latin typeface="Bradley Hand ITC" pitchFamily="66" charset="0"/>
              </a:rPr>
              <a:t>Make </a:t>
            </a:r>
            <a:r>
              <a:rPr lang="cs-CZ" b="1" dirty="0" err="1" smtClean="0">
                <a:latin typeface="Bradley Hand ITC" pitchFamily="66" charset="0"/>
              </a:rPr>
              <a:t>possessive</a:t>
            </a:r>
            <a:r>
              <a:rPr lang="cs-CZ" b="1" dirty="0" smtClean="0">
                <a:latin typeface="Bradley Hand ITC" pitchFamily="66" charset="0"/>
              </a:rPr>
              <a:t> </a:t>
            </a:r>
            <a:r>
              <a:rPr lang="cs-CZ" b="1" dirty="0" err="1" smtClean="0">
                <a:latin typeface="Bradley Hand ITC" pitchFamily="66" charset="0"/>
              </a:rPr>
              <a:t>singular</a:t>
            </a:r>
            <a:endParaRPr lang="cs-CZ" b="1" dirty="0">
              <a:latin typeface="Bradley Hand ITC" pitchFamily="66" charset="0"/>
            </a:endParaRPr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84784"/>
            <a:ext cx="1224135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345" y="4269468"/>
            <a:ext cx="1224135" cy="1631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5085184"/>
            <a:ext cx="1152128" cy="1594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1511660"/>
            <a:ext cx="1224135" cy="16293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2906" y="3947255"/>
            <a:ext cx="1224135" cy="1631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2" name="Picture 14"/>
          <p:cNvPicPr>
            <a:picLocks noGrp="1" noChangeAspect="1" noChangeArrowheads="1"/>
          </p:cNvPicPr>
          <p:nvPr>
            <p:ph idx="1"/>
          </p:nvPr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5085184"/>
            <a:ext cx="1224135" cy="15941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 rot="20502626">
            <a:off x="1099717" y="2867454"/>
            <a:ext cx="607859" cy="400110"/>
          </a:xfrm>
          <a:prstGeom prst="rect">
            <a:avLst/>
          </a:prstGeom>
          <a:solidFill>
            <a:srgbClr val="FFC000"/>
          </a:solidFill>
          <a:ln w="3810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latin typeface="Bradley Hand ITC" pitchFamily="66" charset="0"/>
              </a:rPr>
              <a:t>Sue</a:t>
            </a:r>
            <a:endParaRPr lang="cs-CZ" sz="2000" b="1" dirty="0">
              <a:latin typeface="Bradley Hand ITC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 rot="1729656">
            <a:off x="7507621" y="3032475"/>
            <a:ext cx="619080" cy="400110"/>
          </a:xfrm>
          <a:prstGeom prst="rect">
            <a:avLst/>
          </a:prstGeom>
          <a:solidFill>
            <a:srgbClr val="FFC000"/>
          </a:solidFill>
          <a:ln w="3810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smtClean="0">
                <a:latin typeface="Bradley Hand ITC" pitchFamily="66" charset="0"/>
              </a:rPr>
              <a:t>Mat</a:t>
            </a:r>
            <a:endParaRPr lang="cs-CZ" sz="2000" b="1" dirty="0">
              <a:latin typeface="Bradley Hand ITC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 rot="2465242">
            <a:off x="1143689" y="4190159"/>
            <a:ext cx="673582" cy="400110"/>
          </a:xfrm>
          <a:prstGeom prst="rect">
            <a:avLst/>
          </a:prstGeom>
          <a:solidFill>
            <a:srgbClr val="FFC000"/>
          </a:solidFill>
          <a:ln w="3810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latin typeface="Bradley Hand ITC" pitchFamily="66" charset="0"/>
              </a:rPr>
              <a:t>Pam</a:t>
            </a:r>
            <a:endParaRPr lang="cs-CZ" sz="2000" b="1" dirty="0">
              <a:latin typeface="Bradley Hand ITC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rot="1505672">
            <a:off x="7532782" y="5480827"/>
            <a:ext cx="639919" cy="400110"/>
          </a:xfrm>
          <a:prstGeom prst="rect">
            <a:avLst/>
          </a:prstGeom>
          <a:solidFill>
            <a:srgbClr val="FFC000"/>
          </a:solidFill>
          <a:ln w="3810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radley Hand ITC" pitchFamily="66" charset="0"/>
              </a:rPr>
              <a:t>Jack</a:t>
            </a:r>
            <a:endParaRPr lang="cs-CZ" sz="2000" b="1" dirty="0">
              <a:latin typeface="Bradley Hand ITC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 rot="19458807">
            <a:off x="6084168" y="6264066"/>
            <a:ext cx="676788" cy="400110"/>
          </a:xfrm>
          <a:prstGeom prst="rect">
            <a:avLst/>
          </a:prstGeom>
          <a:solidFill>
            <a:srgbClr val="FFC000"/>
          </a:solidFill>
          <a:ln w="3810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radley Hand ITC" pitchFamily="66" charset="0"/>
              </a:rPr>
              <a:t>Paul</a:t>
            </a:r>
            <a:endParaRPr lang="cs-CZ" sz="2000" b="1" dirty="0">
              <a:latin typeface="Bradley Hand ITC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 rot="1740674">
            <a:off x="2339752" y="6279195"/>
            <a:ext cx="849913" cy="400110"/>
          </a:xfrm>
          <a:prstGeom prst="rect">
            <a:avLst/>
          </a:prstGeom>
          <a:solidFill>
            <a:srgbClr val="FFC000"/>
          </a:solidFill>
          <a:ln w="3810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radley Hand ITC" pitchFamily="66" charset="0"/>
              </a:rPr>
              <a:t>Sarah</a:t>
            </a:r>
            <a:endParaRPr lang="cs-CZ" sz="2000" b="1" dirty="0">
              <a:latin typeface="Bradley Hand ITC" pitchFamily="66" charset="0"/>
            </a:endParaRPr>
          </a:p>
        </p:txBody>
      </p:sp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4970" y="2241156"/>
            <a:ext cx="907377" cy="5091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4" name="Picture 16" descr="C:\Users\Alena\AppData\Local\Microsoft\Windows\Temporary Internet Files\Content.IE5\QD761AIH\MC900441736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4970" y="1052571"/>
            <a:ext cx="1083568" cy="1083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1697" y="1989475"/>
            <a:ext cx="760365" cy="6468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6" name="Picture 18" descr="C:\Users\Alena\AppData\Local\Microsoft\Windows\Temporary Internet Files\Content.IE5\BAGOXL1F\MC900441726[1]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597577">
            <a:off x="2916065" y="851380"/>
            <a:ext cx="1151627" cy="1151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524" y="2782181"/>
            <a:ext cx="1660459" cy="9306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8" name="Picture 20" descr="C:\Users\Alena\AppData\Local\Microsoft\Windows\Temporary Internet Files\Content.IE5\GZT6EA1V\MC900441391[1].PN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1282" y="2699334"/>
            <a:ext cx="857712" cy="857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432874" y="1542762"/>
            <a:ext cx="21467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09027" y="1225023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10114" y="3762589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73435" y="3947255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789097" y="4715851"/>
            <a:ext cx="21467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734071" y="6419367"/>
            <a:ext cx="23775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</a:t>
            </a:r>
            <a:endParaRPr lang="cs-CZ" dirty="0"/>
          </a:p>
        </p:txBody>
      </p:sp>
      <p:pic>
        <p:nvPicPr>
          <p:cNvPr id="20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7541439" y="41277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0104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3.58382E-6 L -0.46111 0.4249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056" y="212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20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1.32948E-6 L 0.33559 0.36902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20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771" y="184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0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38728E-6 L 0.41754 0.02613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868" y="12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0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1.27168E-6 L -0.32274 0.29156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146" y="145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6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20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1.27168E-6 L 0.23976 0.42451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979" y="212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0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1.79191E-6 L -0.2625 0.45063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125" y="225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2" dur="4744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audio>
              <p:cMediaNode vol="80000">
                <p:cTn id="7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rgbClr val="92D050"/>
          </a:solidFill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301006"/>
          </a:xfrm>
          <a:solidFill>
            <a:srgbClr val="FFFF00"/>
          </a:solidFill>
          <a:ln w="38100">
            <a:solidFill>
              <a:srgbClr val="FFC000"/>
            </a:solidFill>
          </a:ln>
        </p:spPr>
        <p:txBody>
          <a:bodyPr>
            <a:normAutofit/>
          </a:bodyPr>
          <a:lstStyle/>
          <a:p>
            <a:r>
              <a:rPr lang="cs-CZ" b="1" dirty="0" err="1" smtClean="0">
                <a:latin typeface="Bradley Hand ITC" pitchFamily="66" charset="0"/>
              </a:rPr>
              <a:t>Possessive</a:t>
            </a:r>
            <a:r>
              <a:rPr lang="cs-CZ" b="1" dirty="0" smtClean="0">
                <a:latin typeface="Bradley Hand ITC" pitchFamily="66" charset="0"/>
              </a:rPr>
              <a:t> – </a:t>
            </a:r>
            <a:r>
              <a:rPr lang="cs-CZ" b="1" dirty="0" err="1" smtClean="0">
                <a:latin typeface="Bradley Hand ITC" pitchFamily="66" charset="0"/>
              </a:rPr>
              <a:t>plural</a:t>
            </a:r>
            <a:r>
              <a:rPr lang="cs-CZ" b="1" dirty="0" smtClean="0">
                <a:latin typeface="Bradley Hand ITC" pitchFamily="66" charset="0"/>
              </a:rPr>
              <a:t> I.</a:t>
            </a:r>
            <a:br>
              <a:rPr lang="cs-CZ" b="1" dirty="0" smtClean="0">
                <a:latin typeface="Bradley Hand ITC" pitchFamily="66" charset="0"/>
              </a:rPr>
            </a:br>
            <a:r>
              <a:rPr lang="cs-CZ" sz="2000" b="1" dirty="0" smtClean="0">
                <a:latin typeface="Bradley Hand ITC" pitchFamily="66" charset="0"/>
              </a:rPr>
              <a:t>Brother - </a:t>
            </a:r>
            <a:r>
              <a:rPr lang="cs-CZ" sz="2000" b="1" dirty="0" err="1" smtClean="0">
                <a:latin typeface="Bradley Hand ITC" pitchFamily="66" charset="0"/>
              </a:rPr>
              <a:t>brothers</a:t>
            </a:r>
            <a:endParaRPr lang="cs-CZ" b="1" dirty="0">
              <a:latin typeface="Bradley Hand ITC" pitchFamily="66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217383"/>
            <a:ext cx="4320480" cy="30986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2123728" y="2341316"/>
            <a:ext cx="2176016" cy="940805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 rot="20614407">
            <a:off x="9175" y="1866654"/>
            <a:ext cx="3031599" cy="461665"/>
          </a:xfrm>
          <a:prstGeom prst="rect">
            <a:avLst/>
          </a:prstGeom>
          <a:solidFill>
            <a:srgbClr val="FFC000"/>
          </a:solidFill>
          <a:ln w="28575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Bradley Hand ITC" pitchFamily="66" charset="0"/>
              </a:rPr>
              <a:t>These are my </a:t>
            </a:r>
            <a:r>
              <a:rPr lang="cs-CZ" sz="2400" b="1" dirty="0" err="1" smtClean="0">
                <a:latin typeface="Bradley Hand ITC" pitchFamily="66" charset="0"/>
              </a:rPr>
              <a:t>brother</a:t>
            </a:r>
            <a:r>
              <a:rPr lang="cs-CZ" sz="2400" b="1" u="sng" dirty="0" err="1" smtClean="0">
                <a:solidFill>
                  <a:srgbClr val="FF0000"/>
                </a:solidFill>
                <a:latin typeface="Bradley Hand ITC" pitchFamily="66" charset="0"/>
              </a:rPr>
              <a:t>s</a:t>
            </a:r>
            <a:r>
              <a:rPr lang="cs-CZ" sz="2000" b="1" dirty="0" smtClean="0">
                <a:latin typeface="Bradley Hand ITC" pitchFamily="66" charset="0"/>
              </a:rPr>
              <a:t>.</a:t>
            </a:r>
            <a:endParaRPr lang="cs-CZ" sz="2000" b="1" dirty="0">
              <a:latin typeface="Bradley Hand ITC" pitchFamily="66" charset="0"/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123728" y="2341316"/>
            <a:ext cx="1537320" cy="799652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5796136" y="3282121"/>
            <a:ext cx="1656184" cy="1033331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 rot="1615512">
            <a:off x="6444208" y="2956302"/>
            <a:ext cx="2811988" cy="400110"/>
          </a:xfrm>
          <a:prstGeom prst="rect">
            <a:avLst/>
          </a:prstGeom>
          <a:solidFill>
            <a:srgbClr val="FFC000"/>
          </a:solidFill>
          <a:ln w="28575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latin typeface="Bradley Hand ITC" pitchFamily="66" charset="0"/>
              </a:rPr>
              <a:t>This</a:t>
            </a:r>
            <a:r>
              <a:rPr lang="cs-CZ" sz="2000" b="1" dirty="0" smtClean="0">
                <a:latin typeface="Bradley Hand ITC" pitchFamily="66" charset="0"/>
              </a:rPr>
              <a:t> </a:t>
            </a:r>
            <a:r>
              <a:rPr lang="cs-CZ" sz="2000" b="1" dirty="0" err="1" smtClean="0">
                <a:latin typeface="Bradley Hand ITC" pitchFamily="66" charset="0"/>
              </a:rPr>
              <a:t>is</a:t>
            </a:r>
            <a:r>
              <a:rPr lang="cs-CZ" sz="2000" b="1" dirty="0" smtClean="0">
                <a:latin typeface="Bradley Hand ITC" pitchFamily="66" charset="0"/>
              </a:rPr>
              <a:t> </a:t>
            </a:r>
            <a:r>
              <a:rPr lang="cs-CZ" sz="2000" b="1" dirty="0" err="1" smtClean="0">
                <a:latin typeface="Bradley Hand ITC" pitchFamily="66" charset="0"/>
              </a:rPr>
              <a:t>their</a:t>
            </a:r>
            <a:r>
              <a:rPr lang="cs-CZ" sz="2000" b="1" dirty="0" smtClean="0">
                <a:latin typeface="Bradley Hand ITC" pitchFamily="66" charset="0"/>
              </a:rPr>
              <a:t> </a:t>
            </a:r>
            <a:r>
              <a:rPr lang="cs-CZ" sz="2000" b="1" dirty="0" err="1" smtClean="0">
                <a:latin typeface="Bradley Hand ITC" pitchFamily="66" charset="0"/>
              </a:rPr>
              <a:t>sand</a:t>
            </a:r>
            <a:r>
              <a:rPr lang="cs-CZ" sz="2000" b="1" dirty="0" smtClean="0">
                <a:latin typeface="Bradley Hand ITC" pitchFamily="66" charset="0"/>
              </a:rPr>
              <a:t> </a:t>
            </a:r>
            <a:r>
              <a:rPr lang="cs-CZ" sz="2000" b="1" dirty="0" err="1" smtClean="0">
                <a:latin typeface="Bradley Hand ITC" pitchFamily="66" charset="0"/>
              </a:rPr>
              <a:t>castle</a:t>
            </a:r>
            <a:r>
              <a:rPr lang="cs-CZ" sz="2000" b="1" dirty="0" smtClean="0">
                <a:latin typeface="Bradley Hand ITC" pitchFamily="66" charset="0"/>
              </a:rPr>
              <a:t>.</a:t>
            </a:r>
            <a:endParaRPr lang="cs-CZ" sz="2000" b="1" dirty="0">
              <a:latin typeface="Bradley Hand ITC" pitchFamily="66" charset="0"/>
            </a:endParaRPr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4453136" y="5013176"/>
            <a:ext cx="0" cy="86409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1220520" y="6053204"/>
            <a:ext cx="6465231" cy="646331"/>
          </a:xfrm>
          <a:prstGeom prst="rect">
            <a:avLst/>
          </a:prstGeom>
          <a:solidFill>
            <a:srgbClr val="FFC000"/>
          </a:solidFill>
          <a:ln w="28575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atin typeface="Bradley Hand ITC" pitchFamily="66" charset="0"/>
              </a:rPr>
              <a:t>This</a:t>
            </a:r>
            <a:r>
              <a:rPr lang="cs-CZ" sz="3600" b="1" dirty="0" smtClean="0">
                <a:latin typeface="Bradley Hand ITC" pitchFamily="66" charset="0"/>
              </a:rPr>
              <a:t> </a:t>
            </a:r>
            <a:r>
              <a:rPr lang="cs-CZ" sz="3600" b="1" dirty="0" err="1" smtClean="0">
                <a:latin typeface="Bradley Hand ITC" pitchFamily="66" charset="0"/>
              </a:rPr>
              <a:t>is</a:t>
            </a:r>
            <a:r>
              <a:rPr lang="cs-CZ" sz="3600" b="1" dirty="0" smtClean="0">
                <a:latin typeface="Bradley Hand ITC" pitchFamily="66" charset="0"/>
              </a:rPr>
              <a:t> my </a:t>
            </a:r>
            <a:r>
              <a:rPr lang="cs-CZ" sz="3600" b="1" dirty="0" err="1" smtClean="0">
                <a:latin typeface="Bradley Hand ITC" pitchFamily="66" charset="0"/>
              </a:rPr>
              <a:t>brother</a:t>
            </a:r>
            <a:r>
              <a:rPr lang="cs-CZ" sz="3600" b="1" u="sng" dirty="0" err="1" smtClean="0">
                <a:solidFill>
                  <a:srgbClr val="FF0000"/>
                </a:solidFill>
                <a:latin typeface="Bradley Hand ITC" pitchFamily="66" charset="0"/>
              </a:rPr>
              <a:t>s´</a:t>
            </a:r>
            <a:r>
              <a:rPr lang="cs-CZ" sz="3600" b="1" dirty="0" err="1" smtClean="0">
                <a:latin typeface="Bradley Hand ITC" pitchFamily="66" charset="0"/>
              </a:rPr>
              <a:t>sand</a:t>
            </a:r>
            <a:r>
              <a:rPr lang="cs-CZ" sz="3600" b="1" dirty="0" smtClean="0">
                <a:latin typeface="Bradley Hand ITC" pitchFamily="66" charset="0"/>
              </a:rPr>
              <a:t> </a:t>
            </a:r>
            <a:r>
              <a:rPr lang="cs-CZ" sz="3600" b="1" dirty="0" err="1" smtClean="0">
                <a:latin typeface="Bradley Hand ITC" pitchFamily="66" charset="0"/>
              </a:rPr>
              <a:t>castle</a:t>
            </a:r>
            <a:r>
              <a:rPr lang="cs-CZ" sz="3600" b="1" dirty="0" smtClean="0">
                <a:latin typeface="Bradley Hand ITC" pitchFamily="66" charset="0"/>
              </a:rPr>
              <a:t>.</a:t>
            </a:r>
            <a:endParaRPr lang="cs-CZ" sz="3600" b="1" dirty="0">
              <a:latin typeface="Bradley Hand ITC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8448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7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rgbClr val="92D050"/>
          </a:solidFill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rgbClr val="FFC000"/>
            </a:solidFill>
          </a:ln>
        </p:spPr>
        <p:txBody>
          <a:bodyPr>
            <a:normAutofit/>
          </a:bodyPr>
          <a:lstStyle/>
          <a:p>
            <a:r>
              <a:rPr lang="cs-CZ" b="1" dirty="0" err="1" smtClean="0">
                <a:latin typeface="Bradley Hand ITC" pitchFamily="66" charset="0"/>
              </a:rPr>
              <a:t>Possessive</a:t>
            </a:r>
            <a:r>
              <a:rPr lang="cs-CZ" b="1" dirty="0" smtClean="0">
                <a:latin typeface="Bradley Hand ITC" pitchFamily="66" charset="0"/>
              </a:rPr>
              <a:t> – </a:t>
            </a:r>
            <a:r>
              <a:rPr lang="cs-CZ" b="1" dirty="0" err="1" smtClean="0">
                <a:latin typeface="Bradley Hand ITC" pitchFamily="66" charset="0"/>
              </a:rPr>
              <a:t>plural</a:t>
            </a:r>
            <a:r>
              <a:rPr lang="cs-CZ" b="1" dirty="0" smtClean="0">
                <a:latin typeface="Bradley Hand ITC" pitchFamily="66" charset="0"/>
              </a:rPr>
              <a:t> II.</a:t>
            </a:r>
            <a:br>
              <a:rPr lang="cs-CZ" b="1" dirty="0" smtClean="0">
                <a:latin typeface="Bradley Hand ITC" pitchFamily="66" charset="0"/>
              </a:rPr>
            </a:br>
            <a:r>
              <a:rPr lang="cs-CZ" sz="2000" b="1" dirty="0" err="1" smtClean="0">
                <a:latin typeface="Bradley Hand ITC" pitchFamily="66" charset="0"/>
              </a:rPr>
              <a:t>Child</a:t>
            </a:r>
            <a:r>
              <a:rPr lang="cs-CZ" sz="2000" b="1" dirty="0" smtClean="0">
                <a:latin typeface="Bradley Hand ITC" pitchFamily="66" charset="0"/>
              </a:rPr>
              <a:t> - </a:t>
            </a:r>
            <a:r>
              <a:rPr lang="cs-CZ" sz="2000" b="1" dirty="0" err="1" smtClean="0">
                <a:latin typeface="Bradley Hand ITC" pitchFamily="66" charset="0"/>
              </a:rPr>
              <a:t>children</a:t>
            </a:r>
            <a:endParaRPr lang="cs-CZ" b="1" dirty="0">
              <a:latin typeface="Bradley Hand ITC" pitchFamily="66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2428" y="2362515"/>
            <a:ext cx="4320480" cy="30986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2483768" y="2348880"/>
            <a:ext cx="914400" cy="1152128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627784" y="2348880"/>
            <a:ext cx="1800200" cy="1152128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 rot="20767821">
            <a:off x="1259632" y="1916832"/>
            <a:ext cx="2165593" cy="400110"/>
          </a:xfrm>
          <a:prstGeom prst="rect">
            <a:avLst/>
          </a:prstGeom>
          <a:solidFill>
            <a:srgbClr val="FFC000"/>
          </a:solidFill>
          <a:ln w="3810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radley Hand ITC" pitchFamily="66" charset="0"/>
              </a:rPr>
              <a:t>These are </a:t>
            </a:r>
            <a:r>
              <a:rPr lang="cs-CZ" sz="2000" b="1" u="sng" dirty="0" err="1" smtClean="0">
                <a:solidFill>
                  <a:srgbClr val="FF0000"/>
                </a:solidFill>
                <a:latin typeface="Bradley Hand ITC" pitchFamily="66" charset="0"/>
              </a:rPr>
              <a:t>children</a:t>
            </a:r>
            <a:r>
              <a:rPr lang="cs-CZ" sz="2000" b="1" u="sng" dirty="0" smtClean="0">
                <a:solidFill>
                  <a:srgbClr val="FF0000"/>
                </a:solidFill>
                <a:latin typeface="Bradley Hand ITC" pitchFamily="66" charset="0"/>
              </a:rPr>
              <a:t>.</a:t>
            </a:r>
            <a:endParaRPr lang="cs-CZ" sz="2000" b="1" u="sng" dirty="0">
              <a:solidFill>
                <a:srgbClr val="FF0000"/>
              </a:solidFill>
              <a:latin typeface="Bradley Hand ITC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 rot="1533610">
            <a:off x="6154925" y="2827294"/>
            <a:ext cx="2811988" cy="400110"/>
          </a:xfrm>
          <a:prstGeom prst="rect">
            <a:avLst/>
          </a:prstGeom>
          <a:solidFill>
            <a:srgbClr val="FFC000"/>
          </a:solidFill>
          <a:ln w="3810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latin typeface="Bradley Hand ITC" pitchFamily="66" charset="0"/>
              </a:rPr>
              <a:t>This</a:t>
            </a:r>
            <a:r>
              <a:rPr lang="cs-CZ" sz="2000" b="1" dirty="0" smtClean="0">
                <a:latin typeface="Bradley Hand ITC" pitchFamily="66" charset="0"/>
              </a:rPr>
              <a:t> </a:t>
            </a:r>
            <a:r>
              <a:rPr lang="cs-CZ" sz="2000" b="1" dirty="0" err="1" smtClean="0">
                <a:latin typeface="Bradley Hand ITC" pitchFamily="66" charset="0"/>
              </a:rPr>
              <a:t>is</a:t>
            </a:r>
            <a:r>
              <a:rPr lang="cs-CZ" sz="2000" b="1" dirty="0" smtClean="0">
                <a:latin typeface="Bradley Hand ITC" pitchFamily="66" charset="0"/>
              </a:rPr>
              <a:t> </a:t>
            </a:r>
            <a:r>
              <a:rPr lang="cs-CZ" sz="2000" b="1" dirty="0" err="1" smtClean="0">
                <a:latin typeface="Bradley Hand ITC" pitchFamily="66" charset="0"/>
              </a:rPr>
              <a:t>their</a:t>
            </a:r>
            <a:r>
              <a:rPr lang="cs-CZ" sz="2000" b="1" dirty="0" smtClean="0">
                <a:latin typeface="Bradley Hand ITC" pitchFamily="66" charset="0"/>
              </a:rPr>
              <a:t> </a:t>
            </a:r>
            <a:r>
              <a:rPr lang="cs-CZ" sz="2000" b="1" dirty="0" err="1" smtClean="0">
                <a:latin typeface="Bradley Hand ITC" pitchFamily="66" charset="0"/>
              </a:rPr>
              <a:t>sand</a:t>
            </a:r>
            <a:r>
              <a:rPr lang="cs-CZ" sz="2000" b="1" dirty="0" smtClean="0">
                <a:latin typeface="Bradley Hand ITC" pitchFamily="66" charset="0"/>
              </a:rPr>
              <a:t> </a:t>
            </a:r>
            <a:r>
              <a:rPr lang="cs-CZ" sz="2000" b="1" dirty="0" err="1" smtClean="0">
                <a:latin typeface="Bradley Hand ITC" pitchFamily="66" charset="0"/>
              </a:rPr>
              <a:t>castle</a:t>
            </a:r>
            <a:r>
              <a:rPr lang="cs-CZ" sz="2000" b="1" dirty="0" smtClean="0">
                <a:latin typeface="Bradley Hand ITC" pitchFamily="66" charset="0"/>
              </a:rPr>
              <a:t>.</a:t>
            </a:r>
            <a:endParaRPr lang="cs-CZ" sz="2000" b="1" dirty="0">
              <a:latin typeface="Bradley Hand ITC" pitchFamily="66" charset="0"/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 flipV="1">
            <a:off x="6206210" y="3501008"/>
            <a:ext cx="1769145" cy="936104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510865" y="6021288"/>
            <a:ext cx="6050054" cy="646331"/>
          </a:xfrm>
          <a:prstGeom prst="rect">
            <a:avLst/>
          </a:prstGeom>
          <a:solidFill>
            <a:srgbClr val="FFC000"/>
          </a:solidFill>
          <a:ln w="38100"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atin typeface="Bradley Hand ITC" pitchFamily="66" charset="0"/>
              </a:rPr>
              <a:t>This</a:t>
            </a:r>
            <a:r>
              <a:rPr lang="cs-CZ" sz="3600" b="1" dirty="0" smtClean="0">
                <a:latin typeface="Bradley Hand ITC" pitchFamily="66" charset="0"/>
              </a:rPr>
              <a:t> </a:t>
            </a:r>
            <a:r>
              <a:rPr lang="cs-CZ" sz="3600" b="1" dirty="0" err="1" smtClean="0">
                <a:latin typeface="Bradley Hand ITC" pitchFamily="66" charset="0"/>
              </a:rPr>
              <a:t>is</a:t>
            </a:r>
            <a:r>
              <a:rPr lang="cs-CZ" sz="3600" b="1" dirty="0" smtClean="0">
                <a:latin typeface="Bradley Hand ITC" pitchFamily="66" charset="0"/>
              </a:rPr>
              <a:t> </a:t>
            </a:r>
            <a:r>
              <a:rPr lang="cs-CZ" sz="3600" b="1" dirty="0" err="1" smtClean="0">
                <a:latin typeface="Bradley Hand ITC" pitchFamily="66" charset="0"/>
              </a:rPr>
              <a:t>children</a:t>
            </a:r>
            <a:r>
              <a:rPr lang="cs-CZ" sz="3600" b="1" u="sng" dirty="0" err="1" smtClean="0">
                <a:solidFill>
                  <a:srgbClr val="FF0000"/>
                </a:solidFill>
                <a:latin typeface="Bradley Hand ITC" pitchFamily="66" charset="0"/>
              </a:rPr>
              <a:t>´s</a:t>
            </a:r>
            <a:r>
              <a:rPr lang="cs-CZ" sz="3600" b="1" dirty="0" smtClean="0">
                <a:latin typeface="Bradley Hand ITC" pitchFamily="66" charset="0"/>
              </a:rPr>
              <a:t> </a:t>
            </a:r>
            <a:r>
              <a:rPr lang="cs-CZ" sz="3600" b="1" dirty="0" err="1" smtClean="0">
                <a:latin typeface="Bradley Hand ITC" pitchFamily="66" charset="0"/>
              </a:rPr>
              <a:t>sand</a:t>
            </a:r>
            <a:r>
              <a:rPr lang="cs-CZ" sz="3600" b="1" dirty="0" smtClean="0">
                <a:latin typeface="Bradley Hand ITC" pitchFamily="66" charset="0"/>
              </a:rPr>
              <a:t> </a:t>
            </a:r>
            <a:r>
              <a:rPr lang="cs-CZ" sz="3600" b="1" dirty="0" err="1" smtClean="0">
                <a:latin typeface="Bradley Hand ITC" pitchFamily="66" charset="0"/>
              </a:rPr>
              <a:t>castle</a:t>
            </a:r>
            <a:r>
              <a:rPr lang="cs-CZ" sz="3600" b="1" dirty="0" smtClean="0">
                <a:latin typeface="Bradley Hand ITC" pitchFamily="66" charset="0"/>
              </a:rPr>
              <a:t>.</a:t>
            </a:r>
            <a:endParaRPr lang="cs-CZ" sz="3600" b="1" dirty="0">
              <a:latin typeface="Bradley Hand ITC" pitchFamily="66" charset="0"/>
            </a:endParaRP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4716016" y="5013176"/>
            <a:ext cx="0" cy="86409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4919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1" name="TextovéPole 4110"/>
          <p:cNvSpPr txBox="1"/>
          <p:nvPr/>
        </p:nvSpPr>
        <p:spPr>
          <a:xfrm>
            <a:off x="19849" y="0"/>
            <a:ext cx="9124151" cy="701730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108" name="j0214098.wav">
            <a:hlinkClick r:id="" action="ppaction://media"/>
          </p:cNvPr>
          <p:cNvPicPr>
            <a:picLocks noGrp="1" noChangeAspect="1"/>
          </p:cNvPicPr>
          <p:nvPr>
            <p:ph idx="1"/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723584" y="620688"/>
            <a:ext cx="609600" cy="640651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38100">
            <a:solidFill>
              <a:srgbClr val="FFC000"/>
            </a:solidFill>
          </a:ln>
        </p:spPr>
        <p:txBody>
          <a:bodyPr/>
          <a:lstStyle/>
          <a:p>
            <a:r>
              <a:rPr lang="cs-CZ" b="1" dirty="0" smtClean="0">
                <a:latin typeface="Bradley Hand ITC" pitchFamily="66" charset="0"/>
              </a:rPr>
              <a:t>Make </a:t>
            </a:r>
            <a:r>
              <a:rPr lang="cs-CZ" b="1" dirty="0" err="1" smtClean="0">
                <a:latin typeface="Bradley Hand ITC" pitchFamily="66" charset="0"/>
              </a:rPr>
              <a:t>possessive</a:t>
            </a:r>
            <a:r>
              <a:rPr lang="cs-CZ" b="1" dirty="0" smtClean="0">
                <a:latin typeface="Bradley Hand ITC" pitchFamily="66" charset="0"/>
              </a:rPr>
              <a:t> - </a:t>
            </a:r>
            <a:r>
              <a:rPr lang="cs-CZ" b="1" dirty="0" err="1" smtClean="0">
                <a:latin typeface="Bradley Hand ITC" pitchFamily="66" charset="0"/>
              </a:rPr>
              <a:t>plural</a:t>
            </a:r>
            <a:endParaRPr lang="cs-CZ" b="1" dirty="0">
              <a:latin typeface="Bradley Hand ITC" pitchFamily="66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72816"/>
            <a:ext cx="2612125" cy="14640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504827"/>
            <a:ext cx="2226693" cy="1247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547664" y="2780928"/>
            <a:ext cx="288032" cy="1656184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1907703" y="3356992"/>
            <a:ext cx="792089" cy="1080120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 flipH="1">
            <a:off x="19849" y="4803191"/>
            <a:ext cx="37757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_______________________________</a:t>
            </a:r>
            <a:endParaRPr lang="cs-CZ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285160"/>
            <a:ext cx="2262161" cy="12602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7343" y="2504827"/>
            <a:ext cx="2713773" cy="15118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20" name="Přímá spojnice se šipkou 19"/>
          <p:cNvCxnSpPr/>
          <p:nvPr/>
        </p:nvCxnSpPr>
        <p:spPr>
          <a:xfrm flipH="1">
            <a:off x="6143520" y="4016700"/>
            <a:ext cx="1884864" cy="1942315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6009724" y="4545435"/>
            <a:ext cx="133796" cy="1413580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4832292" y="6369749"/>
            <a:ext cx="37625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</a:t>
            </a:r>
            <a:endParaRPr lang="cs-CZ" dirty="0"/>
          </a:p>
        </p:txBody>
      </p:sp>
      <p:pic>
        <p:nvPicPr>
          <p:cNvPr id="4110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885914" y="57256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2478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410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8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08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4744" fill="hold"/>
                                        <p:tgtEl>
                                          <p:spTgt spid="41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10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1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Bradley Hand ITC" pitchFamily="66" charset="0"/>
              </a:rPr>
              <a:t>Anotace</a:t>
            </a:r>
            <a:endParaRPr lang="cs-CZ" b="1" dirty="0">
              <a:latin typeface="Bradley Hand ITC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lvl="0" indent="0">
              <a:buNone/>
            </a:pPr>
            <a:r>
              <a:rPr lang="cs-CZ" sz="2800" dirty="0">
                <a:solidFill>
                  <a:prstClr val="black"/>
                </a:solidFill>
                <a:latin typeface="Gabriola" pitchFamily="82" charset="0"/>
              </a:rPr>
              <a:t>Tato prezentace je určena pro žáky </a:t>
            </a:r>
            <a:r>
              <a:rPr lang="cs-CZ" sz="2800" dirty="0" smtClean="0">
                <a:solidFill>
                  <a:prstClr val="black"/>
                </a:solidFill>
                <a:latin typeface="Gabriola" pitchFamily="82" charset="0"/>
              </a:rPr>
              <a:t>4. ročníku základních </a:t>
            </a:r>
            <a:r>
              <a:rPr lang="cs-CZ" sz="2800" dirty="0">
                <a:solidFill>
                  <a:prstClr val="black"/>
                </a:solidFill>
                <a:latin typeface="Gabriola" pitchFamily="82" charset="0"/>
              </a:rPr>
              <a:t>škol. </a:t>
            </a:r>
            <a:r>
              <a:rPr lang="cs-CZ" sz="2800" dirty="0" smtClean="0">
                <a:solidFill>
                  <a:prstClr val="black"/>
                </a:solidFill>
                <a:latin typeface="Gabriola" pitchFamily="82" charset="0"/>
              </a:rPr>
              <a:t>Žáci </a:t>
            </a:r>
            <a:r>
              <a:rPr lang="cs-CZ" sz="2800" dirty="0">
                <a:solidFill>
                  <a:prstClr val="black"/>
                </a:solidFill>
                <a:latin typeface="Gabriola" pitchFamily="82" charset="0"/>
              </a:rPr>
              <a:t>si procvičí psanou i mluvenou </a:t>
            </a:r>
            <a:r>
              <a:rPr lang="cs-CZ" sz="2800" dirty="0" smtClean="0">
                <a:solidFill>
                  <a:prstClr val="black"/>
                </a:solidFill>
                <a:latin typeface="Gabriola" pitchFamily="82" charset="0"/>
              </a:rPr>
              <a:t>podobu tzv. přivlastňovacího pádu, a to jak přivlastňování k jednotnému číslo podstatných jmen, tak k množnému číslu podstatných jmen. Pod obrázkem na 2. snímku je </a:t>
            </a:r>
            <a:r>
              <a:rPr lang="cs-CZ" sz="2800" dirty="0">
                <a:solidFill>
                  <a:prstClr val="black"/>
                </a:solidFill>
                <a:latin typeface="Gabriola" pitchFamily="82" charset="0"/>
              </a:rPr>
              <a:t>pak uložen hypertextový odkaz na </a:t>
            </a:r>
            <a:r>
              <a:rPr lang="cs-CZ" sz="2800" dirty="0" smtClean="0">
                <a:solidFill>
                  <a:prstClr val="black"/>
                </a:solidFill>
                <a:latin typeface="Gabriola" pitchFamily="82" charset="0"/>
              </a:rPr>
              <a:t>dětské anglické video na dané téma.</a:t>
            </a:r>
          </a:p>
          <a:p>
            <a:pPr marL="0" lvl="0" indent="0">
              <a:buNone/>
            </a:pPr>
            <a:r>
              <a:rPr lang="cs-CZ" sz="2800" dirty="0" smtClean="0">
                <a:solidFill>
                  <a:prstClr val="black"/>
                </a:solidFill>
                <a:latin typeface="Gabriola" pitchFamily="82" charset="0"/>
              </a:rPr>
              <a:t>Na 3. snímku se věc, na kterou se klikne, přiřadí k jejímu vlastníkovi a při následném kliknutí se objeví řádek, na který žák zapíše správnou podobu tzv. přivlastňovacího pádu. </a:t>
            </a:r>
          </a:p>
          <a:p>
            <a:pPr marL="0" lvl="0" indent="0" algn="ctr">
              <a:buNone/>
            </a:pPr>
            <a:r>
              <a:rPr lang="cs-CZ" sz="5400" b="1" dirty="0" smtClean="0">
                <a:solidFill>
                  <a:prstClr val="black"/>
                </a:solidFill>
                <a:latin typeface="Bradley Hand ITC" pitchFamily="66" charset="0"/>
              </a:rPr>
              <a:t>Použité </a:t>
            </a:r>
            <a:r>
              <a:rPr lang="cs-CZ" sz="5400" b="1" dirty="0">
                <a:solidFill>
                  <a:prstClr val="black"/>
                </a:solidFill>
                <a:latin typeface="Bradley Hand ITC" pitchFamily="66" charset="0"/>
              </a:rPr>
              <a:t>zdroje</a:t>
            </a:r>
          </a:p>
          <a:p>
            <a:pPr marL="0" lvl="0" indent="0">
              <a:buNone/>
            </a:pPr>
            <a:r>
              <a:rPr lang="cs-CZ" sz="3000" dirty="0">
                <a:solidFill>
                  <a:prstClr val="black"/>
                </a:solidFill>
                <a:latin typeface="Gabriola" pitchFamily="82" charset="0"/>
              </a:rPr>
              <a:t>Veškeré použité obrázky jsou dostupné  z http://office.microsoft.com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262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2702184"/>
              </p:ext>
            </p:extLst>
          </p:nvPr>
        </p:nvGraphicFramePr>
        <p:xfrm>
          <a:off x="457200" y="1600200"/>
          <a:ext cx="8229600" cy="3719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Identifikační tabulka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Alena Krátká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29.5. 2013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baseline="0" dirty="0" smtClean="0"/>
                        <a:t> dne:    30.5. 2013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třídě: 4. 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Cizí</a:t>
                      </a:r>
                      <a:r>
                        <a:rPr lang="cs-CZ" baseline="0" dirty="0" smtClean="0"/>
                        <a:t> jazyk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Tématická</a:t>
                      </a:r>
                      <a:r>
                        <a:rPr lang="cs-CZ" dirty="0" smtClean="0"/>
                        <a:t>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Angličtina</a:t>
                      </a:r>
                      <a:r>
                        <a:rPr lang="cs-CZ" baseline="0" dirty="0" smtClean="0"/>
                        <a:t> - prezentace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Přivlastňovací</a:t>
                      </a:r>
                      <a:r>
                        <a:rPr lang="cs-CZ" baseline="0" dirty="0" smtClean="0"/>
                        <a:t> pád</a:t>
                      </a:r>
                      <a:endParaRPr lang="cs-CZ" dirty="0"/>
                    </a:p>
                  </a:txBody>
                  <a:tcPr/>
                </a:tc>
              </a:tr>
              <a:tr h="75308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Possessive</a:t>
                      </a:r>
                      <a:r>
                        <a:rPr lang="cs-CZ" baseline="0" dirty="0" smtClean="0"/>
                        <a:t> – </a:t>
                      </a:r>
                      <a:r>
                        <a:rPr lang="cs-CZ" baseline="0" dirty="0" err="1" smtClean="0"/>
                        <a:t>singular</a:t>
                      </a:r>
                      <a:r>
                        <a:rPr lang="cs-CZ" baseline="0" dirty="0" smtClean="0"/>
                        <a:t>, </a:t>
                      </a:r>
                      <a:r>
                        <a:rPr lang="cs-CZ" baseline="0" dirty="0" err="1" smtClean="0"/>
                        <a:t>possessive</a:t>
                      </a:r>
                      <a:r>
                        <a:rPr lang="cs-CZ" baseline="0" dirty="0" smtClean="0"/>
                        <a:t> – </a:t>
                      </a:r>
                      <a:r>
                        <a:rPr lang="cs-CZ" baseline="0" dirty="0" err="1" smtClean="0"/>
                        <a:t>plural</a:t>
                      </a:r>
                      <a:r>
                        <a:rPr lang="cs-CZ" baseline="0" dirty="0" smtClean="0"/>
                        <a:t>, </a:t>
                      </a:r>
                      <a:r>
                        <a:rPr lang="cs-CZ" baseline="0" dirty="0" err="1" smtClean="0"/>
                        <a:t>nouns</a:t>
                      </a:r>
                      <a:r>
                        <a:rPr lang="cs-CZ" baseline="0" dirty="0" smtClean="0"/>
                        <a:t>, </a:t>
                      </a:r>
                      <a:r>
                        <a:rPr lang="cs-CZ" baseline="0" dirty="0" err="1" smtClean="0"/>
                        <a:t>apostroph</a:t>
                      </a:r>
                      <a:endParaRPr lang="cs-CZ" baseline="0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92248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</TotalTime>
  <Words>279</Words>
  <Application>Microsoft Office PowerPoint</Application>
  <PresentationFormat>Předvádění na obrazovce (4:3)</PresentationFormat>
  <Paragraphs>101</Paragraphs>
  <Slides>8</Slides>
  <Notes>0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Přivlastňovací pád</vt:lpstr>
      <vt:lpstr>Prezentace aplikace PowerPoint</vt:lpstr>
      <vt:lpstr>Make possessive singular</vt:lpstr>
      <vt:lpstr>Possessive – plural I. Brother - brothers</vt:lpstr>
      <vt:lpstr>Possessive – plural II. Child - children</vt:lpstr>
      <vt:lpstr>Make possessive - plural</vt:lpstr>
      <vt:lpstr>Anotace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Přivlastňovací pád</dc:title>
  <dc:creator>Alena Pavolková</dc:creator>
  <cp:lastModifiedBy>Alena Pavolková</cp:lastModifiedBy>
  <cp:revision>17</cp:revision>
  <dcterms:created xsi:type="dcterms:W3CDTF">2013-08-26T15:01:00Z</dcterms:created>
  <dcterms:modified xsi:type="dcterms:W3CDTF">2013-08-26T18:05:37Z</dcterms:modified>
</cp:coreProperties>
</file>