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7" r:id="rId3"/>
    <p:sldId id="258" r:id="rId4"/>
    <p:sldId id="256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F2D4C-5A52-47BD-9A2C-FE5B8CB4B60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02DDD9B5-41B1-472C-A80E-9B87E199237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F2D4C-5A52-47BD-9A2C-FE5B8CB4B60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DD9B5-41B1-472C-A80E-9B87E199237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F2D4C-5A52-47BD-9A2C-FE5B8CB4B60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2DDD9B5-41B1-472C-A80E-9B87E199237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F2D4C-5A52-47BD-9A2C-FE5B8CB4B60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DD9B5-41B1-472C-A80E-9B87E199237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F2D4C-5A52-47BD-9A2C-FE5B8CB4B60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DD9B5-41B1-472C-A80E-9B87E199237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F2D4C-5A52-47BD-9A2C-FE5B8CB4B60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DD9B5-41B1-472C-A80E-9B87E19923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F2D4C-5A52-47BD-9A2C-FE5B8CB4B60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DD9B5-41B1-472C-A80E-9B87E19923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F2D4C-5A52-47BD-9A2C-FE5B8CB4B60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DD9B5-41B1-472C-A80E-9B87E199237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F2D4C-5A52-47BD-9A2C-FE5B8CB4B60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2DDD9B5-41B1-472C-A80E-9B87E199237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F2D4C-5A52-47BD-9A2C-FE5B8CB4B60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DD9B5-41B1-472C-A80E-9B87E19923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F2D4C-5A52-47BD-9A2C-FE5B8CB4B60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DD9B5-41B1-472C-A80E-9B87E19923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9F2D4C-5A52-47BD-9A2C-FE5B8CB4B60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02DDD9B5-41B1-472C-A80E-9B87E199237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70644" y="655124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1450364208"/>
              </p:ext>
            </p:extLst>
          </p:nvPr>
        </p:nvGraphicFramePr>
        <p:xfrm>
          <a:off x="1037914" y="1196975"/>
          <a:ext cx="7278502" cy="4179785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Marie Havránková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</a:t>
                      </a:r>
                      <a:r>
                        <a:rPr kumimoji="0" lang="cs-CZ" sz="2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Prostě sdělovací styl – styl běžné </a:t>
                      </a:r>
                      <a:r>
                        <a:rPr kumimoji="0" lang="cs-CZ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každodenní komunikace</a:t>
                      </a:r>
                      <a:endParaRPr kumimoji="0" lang="cs-CZ" sz="2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813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Funkční </a:t>
                      </a:r>
                      <a:r>
                        <a:rPr kumimoji="0" lang="cs-CZ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styly </a:t>
                      </a:r>
                      <a:r>
                        <a:rPr kumimoji="0" lang="cs-CZ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</a:t>
                      </a: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ročník, obor Opravář zemědělských strojů, Mechanik opravář mot. vozidel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6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r>
              <a:rPr lang="cs-CZ" u="sng" dirty="0" smtClean="0">
                <a:solidFill>
                  <a:schemeClr val="accent1"/>
                </a:solidFill>
              </a:rPr>
              <a:t>ANOTACE:</a:t>
            </a:r>
            <a:endParaRPr lang="cs-CZ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84784"/>
            <a:ext cx="8208912" cy="4572000"/>
          </a:xfrm>
        </p:spPr>
        <p:txBody>
          <a:bodyPr/>
          <a:lstStyle/>
          <a:p>
            <a:r>
              <a:rPr lang="cs-CZ" dirty="0" smtClean="0"/>
              <a:t>Záměrem této sady výukových materiálů s názvem Funkční styly a slohov</a:t>
            </a:r>
            <a:r>
              <a:rPr lang="cs-CZ" dirty="0"/>
              <a:t>é</a:t>
            </a:r>
            <a:r>
              <a:rPr lang="cs-CZ" dirty="0" smtClean="0"/>
              <a:t> útvary je poskytnout žákům potřebné informace ze stylistiky, poučení                  o jednotlivých funkčních stylech a nejdůležitějších slohových útvarech tak, aby je žáci mohli využít     při písemné i ústní komunikaci. </a:t>
            </a:r>
          </a:p>
          <a:p>
            <a:r>
              <a:rPr lang="cs-CZ" dirty="0" smtClean="0"/>
              <a:t>Jednotlivé </a:t>
            </a:r>
            <a:r>
              <a:rPr lang="cs-CZ" dirty="0" err="1" smtClean="0"/>
              <a:t>DUMy</a:t>
            </a:r>
            <a:r>
              <a:rPr lang="cs-CZ" dirty="0" smtClean="0"/>
              <a:t> (prezentace) v této sadě popíší postupně funkční styly (prostě sdělovací, administrativní, odborný) a příslušné slohové útvary, které jsou probírány v předmětu Český jazyk a literatura ve 2. ročníku SOU Uherský Brod.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7124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Konkrétně tato prezentace je zaměřena na prostě sdělovací styl a jeho charakteristiku, na hlavní znaky, jazykové prostředky a rozdělení               na slohové útvary.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8285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Styl běžné </a:t>
            </a:r>
            <a:r>
              <a:rPr lang="cs-CZ" smtClean="0"/>
              <a:t>každodenní komunikace</a:t>
            </a:r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Prostě sdělovací styl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2523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Prostě sdělovací styl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bývá označován jako </a:t>
            </a:r>
            <a:r>
              <a:rPr lang="cs-CZ" dirty="0" smtClean="0">
                <a:solidFill>
                  <a:schemeClr val="accent1"/>
                </a:solidFill>
              </a:rPr>
              <a:t>styl běžně dorozumívací či hovorový</a:t>
            </a:r>
          </a:p>
          <a:p>
            <a:r>
              <a:rPr lang="cs-CZ" dirty="0" smtClean="0"/>
              <a:t>má </a:t>
            </a:r>
            <a:r>
              <a:rPr lang="cs-CZ" dirty="0" smtClean="0">
                <a:solidFill>
                  <a:schemeClr val="accent1"/>
                </a:solidFill>
              </a:rPr>
              <a:t>funkci prostě sdělnou</a:t>
            </a:r>
            <a:r>
              <a:rPr lang="cs-CZ" dirty="0" smtClean="0"/>
              <a:t>: výměna, předávání běžných informací, hodnocení, citové postoje             v neoficiálním a neveřejném styku, ale i ve styku oficiálním, veřejném = potřeba dorozumět se 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komunikace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chemeClr val="accent1"/>
                </a:solidFill>
              </a:rPr>
              <a:t>neformální, neoficiální </a:t>
            </a:r>
            <a:r>
              <a:rPr lang="cs-CZ" dirty="0" smtClean="0"/>
              <a:t>( v rodině, mezi přáteli, ve škole, v zaměstnání), </a:t>
            </a:r>
            <a:r>
              <a:rPr lang="cs-CZ" dirty="0" smtClean="0">
                <a:solidFill>
                  <a:schemeClr val="accent1"/>
                </a:solidFill>
              </a:rPr>
              <a:t>formálnější, oficiální </a:t>
            </a:r>
            <a:r>
              <a:rPr lang="cs-CZ" dirty="0" smtClean="0"/>
              <a:t>(ve veřejných projevech, mezi lidmi bez bližšího osobního vztahu) </a:t>
            </a:r>
          </a:p>
          <a:p>
            <a:pPr marL="0" indent="0">
              <a:buNone/>
            </a:pPr>
            <a:endParaRPr lang="cs-CZ" dirty="0" smtClean="0"/>
          </a:p>
          <a:p>
            <a:pPr marL="1965960" lvl="7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9020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1"/>
                </a:solidFill>
              </a:rPr>
              <a:t>Projevy mluvené</a:t>
            </a:r>
            <a:endParaRPr lang="cs-CZ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 osobním kontaktu, konverzaci (běžné rozhovory dvou či více lidí) s menší mírou připravenosti nebo nepřipravenosti</a:t>
            </a:r>
          </a:p>
          <a:p>
            <a:r>
              <a:rPr lang="cs-CZ" dirty="0" smtClean="0"/>
              <a:t>jsou doprovázeny neverbálním vyjadřováním (gestikulací, mimikou)</a:t>
            </a:r>
          </a:p>
          <a:p>
            <a:r>
              <a:rPr lang="cs-CZ" dirty="0" smtClean="0"/>
              <a:t>výraznou roli hraje emocionalita a expresivita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6663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7772400" cy="1143000"/>
          </a:xfrm>
        </p:spPr>
        <p:txBody>
          <a:bodyPr/>
          <a:lstStyle/>
          <a:p>
            <a:r>
              <a:rPr lang="cs-CZ" u="sng" dirty="0" smtClean="0">
                <a:solidFill>
                  <a:schemeClr val="accent1"/>
                </a:solidFill>
              </a:rPr>
              <a:t>Projevy psané</a:t>
            </a:r>
            <a:endParaRPr lang="cs-CZ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jsou založeny na snaze přinést co nejvíce informací, které mají ryze praktický všední charakter </a:t>
            </a:r>
          </a:p>
          <a:p>
            <a:r>
              <a:rPr lang="cs-CZ" dirty="0" smtClean="0"/>
              <a:t>neobsahují žádná druhotná sdělení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629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>
                <a:solidFill>
                  <a:schemeClr val="accent1"/>
                </a:solidFill>
              </a:rPr>
              <a:t>Hlavní znaky prostě sdělovacího stylu</a:t>
            </a:r>
            <a:endParaRPr lang="cs-CZ" sz="3200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bezprostřednost</a:t>
            </a:r>
          </a:p>
          <a:p>
            <a:r>
              <a:rPr lang="cs-CZ" dirty="0" smtClean="0"/>
              <a:t>projevy důvěrné i veřejné</a:t>
            </a:r>
          </a:p>
          <a:p>
            <a:r>
              <a:rPr lang="cs-CZ" dirty="0" smtClean="0"/>
              <a:t>využívání jazykových prostředků všech jazykových vrstev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547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1"/>
                </a:solidFill>
              </a:rPr>
              <a:t>Uplatňované slohové postupy</a:t>
            </a:r>
            <a:endParaRPr lang="cs-CZ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informační </a:t>
            </a:r>
            <a:r>
              <a:rPr lang="cs-CZ" dirty="0" smtClean="0"/>
              <a:t>(stručné sdělení, věcná fakta)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popisný</a:t>
            </a:r>
            <a:r>
              <a:rPr lang="cs-CZ" dirty="0" smtClean="0"/>
              <a:t> (jednoduchý popis věci, osoby)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vyprávěcí </a:t>
            </a:r>
            <a:r>
              <a:rPr lang="cs-CZ" dirty="0" smtClean="0"/>
              <a:t>(jednoduché vyprávění, zážitky, vzpomínky)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02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u="sng" dirty="0" smtClean="0">
                <a:solidFill>
                  <a:schemeClr val="accent1"/>
                </a:solidFill>
              </a:rPr>
              <a:t>Jazykové prostředky prostě sdělovacího stylu</a:t>
            </a:r>
            <a:endParaRPr lang="cs-CZ" sz="2800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Užíváme různé druhy národního jazyka, často jiné než spisovné: </a:t>
            </a:r>
          </a:p>
          <a:p>
            <a:r>
              <a:rPr lang="cs-CZ" dirty="0" smtClean="0"/>
              <a:t>hovorová čeština</a:t>
            </a:r>
          </a:p>
          <a:p>
            <a:r>
              <a:rPr lang="cs-CZ" dirty="0" smtClean="0"/>
              <a:t>nářečí</a:t>
            </a:r>
          </a:p>
          <a:p>
            <a:r>
              <a:rPr lang="cs-CZ" dirty="0" smtClean="0"/>
              <a:t>obecná čeština</a:t>
            </a:r>
          </a:p>
          <a:p>
            <a:r>
              <a:rPr lang="cs-CZ" dirty="0" smtClean="0"/>
              <a:t>profesní mluva</a:t>
            </a:r>
          </a:p>
          <a:p>
            <a:r>
              <a:rPr lang="cs-CZ" dirty="0" smtClean="0"/>
              <a:t>slang</a:t>
            </a:r>
          </a:p>
          <a:p>
            <a:r>
              <a:rPr lang="cs-CZ" dirty="0" smtClean="0"/>
              <a:t>argot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8239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>
                <a:solidFill>
                  <a:schemeClr val="accent1"/>
                </a:solidFill>
              </a:rPr>
              <a:t>Slohové útvary prostě sdělovacího stylu</a:t>
            </a:r>
            <a:endParaRPr lang="cs-CZ" sz="3200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u="sng" dirty="0" smtClean="0">
                <a:solidFill>
                  <a:schemeClr val="accent1"/>
                </a:solidFill>
              </a:rPr>
              <a:t>A) Mluvené útvary:</a:t>
            </a:r>
          </a:p>
          <a:p>
            <a:r>
              <a:rPr lang="cs-CZ" dirty="0" smtClean="0"/>
              <a:t>mluvený dialog (hovor)</a:t>
            </a:r>
          </a:p>
          <a:p>
            <a:r>
              <a:rPr lang="cs-CZ" dirty="0" smtClean="0"/>
              <a:t>blahopřání, přípitek</a:t>
            </a:r>
          </a:p>
          <a:p>
            <a:r>
              <a:rPr lang="cs-CZ" dirty="0" smtClean="0"/>
              <a:t>vyjádření soustrasti</a:t>
            </a:r>
          </a:p>
          <a:p>
            <a:r>
              <a:rPr lang="cs-CZ" dirty="0" smtClean="0"/>
              <a:t>telefonní hovor</a:t>
            </a:r>
          </a:p>
          <a:p>
            <a:r>
              <a:rPr lang="cs-CZ" dirty="0" smtClean="0"/>
              <a:t>přivítání, představování</a:t>
            </a:r>
          </a:p>
          <a:p>
            <a:r>
              <a:rPr lang="cs-CZ" dirty="0" smtClean="0"/>
              <a:t>omluvy, odmítnutí</a:t>
            </a:r>
          </a:p>
          <a:p>
            <a:r>
              <a:rPr lang="cs-CZ" dirty="0" smtClean="0"/>
              <a:t>referát</a:t>
            </a:r>
          </a:p>
          <a:p>
            <a:r>
              <a:rPr lang="cs-CZ" dirty="0" smtClean="0"/>
              <a:t>diskuse</a:t>
            </a:r>
          </a:p>
          <a:p>
            <a:r>
              <a:rPr lang="cs-CZ" dirty="0" smtClean="0"/>
              <a:t>jednoduché vypravování</a:t>
            </a:r>
          </a:p>
          <a:p>
            <a:r>
              <a:rPr lang="cs-CZ" dirty="0" smtClean="0"/>
              <a:t>prostý popis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1328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Slohové útvary prostě sdělovacího stylu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>
                <a:solidFill>
                  <a:schemeClr val="accent1"/>
                </a:solidFill>
              </a:rPr>
              <a:t>B) Psané útvary:</a:t>
            </a:r>
          </a:p>
          <a:p>
            <a:endParaRPr lang="cs-CZ" dirty="0" smtClean="0">
              <a:solidFill>
                <a:schemeClr val="accent1"/>
              </a:solidFill>
            </a:endParaRPr>
          </a:p>
          <a:p>
            <a:r>
              <a:rPr lang="cs-CZ" dirty="0" smtClean="0"/>
              <a:t>jednoduché vypravování</a:t>
            </a:r>
          </a:p>
          <a:p>
            <a:r>
              <a:rPr lang="cs-CZ" dirty="0" smtClean="0"/>
              <a:t>dopis</a:t>
            </a:r>
          </a:p>
          <a:p>
            <a:r>
              <a:rPr lang="cs-CZ" dirty="0" smtClean="0"/>
              <a:t>krátké informační útvary</a:t>
            </a:r>
          </a:p>
          <a:p>
            <a:pPr marL="0" indent="0">
              <a:buNone/>
            </a:pPr>
            <a:endParaRPr lang="cs-CZ" u="sng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739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>
                <a:solidFill>
                  <a:schemeClr val="accent1"/>
                </a:solidFill>
              </a:rPr>
              <a:t>Otázky pro opakování:</a:t>
            </a:r>
            <a:endParaRPr lang="cs-CZ" sz="3200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1) Jakou funkci má prostě sdělovací styl?</a:t>
            </a:r>
          </a:p>
          <a:p>
            <a:r>
              <a:rPr lang="cs-CZ" dirty="0" smtClean="0"/>
              <a:t>2) Jaké slohové postupy a jazykové prostředky využívá prostě sdělovací styl?</a:t>
            </a:r>
          </a:p>
          <a:p>
            <a:r>
              <a:rPr lang="cs-CZ" dirty="0" smtClean="0"/>
              <a:t>3) Jaké projevy využíváme v prostě sdělovacím stylu?</a:t>
            </a:r>
          </a:p>
          <a:p>
            <a:r>
              <a:rPr lang="cs-CZ" dirty="0" smtClean="0"/>
              <a:t>4) Vyjmenujte mluvené projevy prostě sdělovacího stylu.</a:t>
            </a:r>
          </a:p>
          <a:p>
            <a:r>
              <a:rPr lang="cs-CZ" dirty="0" smtClean="0"/>
              <a:t>5) Vyjmenujte psané projevy prostě sdělovacího stylu.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5959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1"/>
                </a:solidFill>
              </a:rPr>
              <a:t>Zdroje:</a:t>
            </a:r>
            <a:endParaRPr lang="cs-CZ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SOCHROVÁ, Marie. </a:t>
            </a:r>
            <a:r>
              <a:rPr lang="cs-CZ" i="1" dirty="0" smtClean="0"/>
              <a:t>Český jazyk v kostce pro střední školy</a:t>
            </a:r>
            <a:r>
              <a:rPr lang="cs-CZ" dirty="0" smtClean="0"/>
              <a:t>. Havlíčkův Brod: Fragment, 2007,ISBN 978 – 253 – 0298 – 0</a:t>
            </a:r>
          </a:p>
          <a:p>
            <a:r>
              <a:rPr lang="cs-CZ" i="1" dirty="0" smtClean="0"/>
              <a:t>Odmaturuj z českého jazyka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2007, ISBN 80 – 7358 – O82 – 9</a:t>
            </a:r>
          </a:p>
          <a:p>
            <a:r>
              <a:rPr lang="cs-CZ" i="1" dirty="0" smtClean="0"/>
              <a:t>Průvodce českým jazykem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2007, ISBN 80 – 7358 – 019 – 5</a:t>
            </a:r>
          </a:p>
          <a:p>
            <a:r>
              <a:rPr lang="cs-CZ" dirty="0" smtClean="0"/>
              <a:t>HANZOVÁ, Marie, SCHNEIDEROVÁ, Eva. </a:t>
            </a:r>
            <a:r>
              <a:rPr lang="cs-CZ" i="1" dirty="0" smtClean="0"/>
              <a:t>Klíč</a:t>
            </a:r>
            <a:r>
              <a:rPr lang="cs-CZ" dirty="0" smtClean="0"/>
              <a:t> </a:t>
            </a:r>
            <a:r>
              <a:rPr lang="cs-CZ" i="1" dirty="0" smtClean="0"/>
              <a:t>ke slohu</a:t>
            </a:r>
            <a:r>
              <a:rPr lang="cs-CZ" dirty="0" smtClean="0"/>
              <a:t>. Praha: Albatros, 2007, ISBN 978 – 80 – 00 – 01825 - 6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3430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185</TotalTime>
  <Words>599</Words>
  <Application>Microsoft Office PowerPoint</Application>
  <PresentationFormat>Předvádění na obrazovce (4:3)</PresentationFormat>
  <Paragraphs>90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Jmění</vt:lpstr>
      <vt:lpstr>Prezentace aplikace PowerPoint</vt:lpstr>
      <vt:lpstr>ANOTACE:</vt:lpstr>
      <vt:lpstr>Prezentace aplikace PowerPoint</vt:lpstr>
      <vt:lpstr>Prostě sdělovací styl</vt:lpstr>
      <vt:lpstr>Prostě sdělovací styl</vt:lpstr>
      <vt:lpstr>Projevy mluvené</vt:lpstr>
      <vt:lpstr>Projevy psané</vt:lpstr>
      <vt:lpstr>Hlavní znaky prostě sdělovacího stylu</vt:lpstr>
      <vt:lpstr>Uplatňované slohové postupy</vt:lpstr>
      <vt:lpstr>Jazykové prostředky prostě sdělovacího stylu</vt:lpstr>
      <vt:lpstr>Slohové útvary prostě sdělovacího stylu</vt:lpstr>
      <vt:lpstr>Slohové útvary prostě sdělovacího stylu</vt:lpstr>
      <vt:lpstr>Otázky pro opakování:</vt:lpstr>
      <vt:lpstr>Zdroje: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Prostěsdělovací styl</dc:title>
  <dc:creator>UZIVATEL</dc:creator>
  <cp:lastModifiedBy>reznickovakarla</cp:lastModifiedBy>
  <cp:revision>27</cp:revision>
  <dcterms:created xsi:type="dcterms:W3CDTF">2012-08-28T14:21:32Z</dcterms:created>
  <dcterms:modified xsi:type="dcterms:W3CDTF">2013-06-26T08:30:59Z</dcterms:modified>
</cp:coreProperties>
</file>