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77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961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13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69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538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773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85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850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950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3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514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7681C-037E-4940-9451-14B9DB527799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976EF-8386-4447-894A-06AE4830A8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3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11" Type="http://schemas.openxmlformats.org/officeDocument/2006/relationships/image" Target="../media/image13.em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emf"/><Relationship Id="rId9" Type="http://schemas.openxmlformats.org/officeDocument/2006/relationships/image" Target="../media/image11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7772400" cy="1470025"/>
          </a:xfr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smtClean="0">
                <a:solidFill>
                  <a:schemeClr val="bg1"/>
                </a:solidFill>
                <a:latin typeface="Bradley Hand ITC" pitchFamily="66" charset="0"/>
              </a:rPr>
              <a:t>Parts of body</a:t>
            </a:r>
            <a:endParaRPr lang="cs-CZ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276872"/>
            <a:ext cx="5040560" cy="1752600"/>
          </a:xfrm>
        </p:spPr>
        <p:txBody>
          <a:bodyPr>
            <a:normAutofit fontScale="92500" lnSpcReduction="20000"/>
          </a:bodyPr>
          <a:lstStyle/>
          <a:p>
            <a:pPr lvl="0" algn="l">
              <a:spcBef>
                <a:spcPts val="0"/>
              </a:spcBef>
            </a:pP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Název školy: ZŠ Karla Klíče v Hostinném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Autor: Mgr. Alena Krátká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Název: VY_32_INOVACE_08_A_10_Parts </a:t>
            </a:r>
            <a:r>
              <a:rPr lang="cs-CZ" sz="2800" b="1" dirty="0" err="1" smtClean="0">
                <a:solidFill>
                  <a:prstClr val="black"/>
                </a:solidFill>
                <a:latin typeface="Gabriola" pitchFamily="82" charset="0"/>
              </a:rPr>
              <a:t>of</a:t>
            </a: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 body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Téma: Angličtina – prezentace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Číslo projektu: CZ.1.07/1.4.00/21.21.2131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60848"/>
            <a:ext cx="1766836" cy="2548880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431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43" y="115277"/>
            <a:ext cx="3719264" cy="50405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Parts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of</a:t>
            </a:r>
            <a:r>
              <a:rPr lang="cs-CZ" b="1" dirty="0" smtClean="0">
                <a:latin typeface="Bradley Hand ITC" pitchFamily="66" charset="0"/>
              </a:rPr>
              <a:t> body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278" y="566936"/>
            <a:ext cx="3974066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0044" y="3259919"/>
            <a:ext cx="774571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head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218" y="827891"/>
            <a:ext cx="85632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Bradley Hand ITC" pitchFamily="66" charset="0"/>
              </a:rPr>
              <a:t>hand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099" y="3889647"/>
            <a:ext cx="716863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arm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348" y="5150296"/>
            <a:ext cx="567784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Bradley Hand ITC" pitchFamily="66" charset="0"/>
              </a:rPr>
              <a:t>leg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0044" y="6312767"/>
            <a:ext cx="1268296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shoulder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218" y="1382217"/>
            <a:ext cx="800219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neck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5284" y="5733256"/>
            <a:ext cx="82426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Bradley Hand ITC" pitchFamily="66" charset="0"/>
              </a:rPr>
              <a:t>belly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0116" y="1960240"/>
            <a:ext cx="792205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back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5348" y="2642428"/>
            <a:ext cx="663964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foot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5187" y="4518273"/>
            <a:ext cx="1056700" cy="46166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Bradley Hand ITC" pitchFamily="66" charset="0"/>
              </a:rPr>
              <a:t>bottom</a:t>
            </a:r>
            <a:endParaRPr lang="cs-CZ" sz="2400" b="1" dirty="0">
              <a:solidFill>
                <a:schemeClr val="bg1"/>
              </a:solidFill>
              <a:latin typeface="Bradley Hand ITC" pitchFamily="66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5760132" y="566936"/>
            <a:ext cx="1379004" cy="98357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023886" y="2780928"/>
            <a:ext cx="1548114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203848" y="1359562"/>
            <a:ext cx="1008112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771800" y="5381129"/>
            <a:ext cx="132041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se šipkou 2050"/>
          <p:cNvCxnSpPr/>
          <p:nvPr/>
        </p:nvCxnSpPr>
        <p:spPr>
          <a:xfrm flipH="1" flipV="1">
            <a:off x="6516216" y="5444069"/>
            <a:ext cx="1512168" cy="7508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Přímá spojnice se šipkou 2055"/>
          <p:cNvCxnSpPr/>
          <p:nvPr/>
        </p:nvCxnSpPr>
        <p:spPr>
          <a:xfrm flipH="1">
            <a:off x="7020272" y="4235896"/>
            <a:ext cx="1008112" cy="2863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H="1">
            <a:off x="7139136" y="2251556"/>
            <a:ext cx="1058416" cy="6554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5" name="Přímá spojnice se šipkou 2064"/>
          <p:cNvCxnSpPr/>
          <p:nvPr/>
        </p:nvCxnSpPr>
        <p:spPr>
          <a:xfrm>
            <a:off x="3203848" y="4005064"/>
            <a:ext cx="2160240" cy="2308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se šipkou 2069"/>
          <p:cNvCxnSpPr/>
          <p:nvPr/>
        </p:nvCxnSpPr>
        <p:spPr>
          <a:xfrm flipH="1">
            <a:off x="6156176" y="1139552"/>
            <a:ext cx="1584176" cy="16413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Přímá spojnice se šipkou 2075"/>
          <p:cNvCxnSpPr/>
          <p:nvPr/>
        </p:nvCxnSpPr>
        <p:spPr>
          <a:xfrm>
            <a:off x="4499992" y="566936"/>
            <a:ext cx="673224" cy="1853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195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b="1" dirty="0"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3816424" cy="868958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Parts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of</a:t>
            </a:r>
            <a:r>
              <a:rPr lang="cs-CZ" b="1" dirty="0" smtClean="0">
                <a:latin typeface="Bradley Hand ITC" pitchFamily="66" charset="0"/>
              </a:rPr>
              <a:t> face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492" y="1193405"/>
            <a:ext cx="4968552" cy="496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3395" y="1988840"/>
            <a:ext cx="74732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nose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828074"/>
            <a:ext cx="6030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eye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3605" y="3738206"/>
            <a:ext cx="56297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ear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639" y="4479503"/>
            <a:ext cx="101662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mouth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3395" y="5229200"/>
            <a:ext cx="70564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hair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9" name="Ovál 8"/>
          <p:cNvSpPr/>
          <p:nvPr/>
        </p:nvSpPr>
        <p:spPr>
          <a:xfrm rot="20238709">
            <a:off x="6131642" y="1920639"/>
            <a:ext cx="648072" cy="151521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61351" y="3140000"/>
            <a:ext cx="1137895" cy="10753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3028549">
            <a:off x="3409082" y="3208790"/>
            <a:ext cx="665892" cy="115617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2749694">
            <a:off x="4991962" y="3707473"/>
            <a:ext cx="914400" cy="165569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rot="2430342">
            <a:off x="2130545" y="1094979"/>
            <a:ext cx="662040" cy="105707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15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3672408" cy="54637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b="1" dirty="0" err="1" smtClean="0">
                <a:latin typeface="Bradley Hand ITC" pitchFamily="66" charset="0"/>
              </a:rPr>
              <a:t>Complete</a:t>
            </a:r>
            <a:r>
              <a:rPr lang="cs-CZ" sz="2400" b="1" dirty="0" smtClean="0">
                <a:latin typeface="Bradley Hand ITC" pitchFamily="66" charset="0"/>
              </a:rPr>
              <a:t> </a:t>
            </a:r>
            <a:r>
              <a:rPr lang="cs-CZ" sz="2400" b="1" dirty="0" err="1" smtClean="0">
                <a:latin typeface="Bradley Hand ITC" pitchFamily="66" charset="0"/>
              </a:rPr>
              <a:t>the</a:t>
            </a:r>
            <a:r>
              <a:rPr lang="cs-CZ" sz="2400" b="1" dirty="0" smtClean="0">
                <a:latin typeface="Bradley Hand ITC" pitchFamily="66" charset="0"/>
              </a:rPr>
              <a:t> </a:t>
            </a:r>
            <a:r>
              <a:rPr lang="cs-CZ" sz="2400" b="1" dirty="0" err="1" smtClean="0">
                <a:latin typeface="Bradley Hand ITC" pitchFamily="66" charset="0"/>
              </a:rPr>
              <a:t>crossword</a:t>
            </a:r>
            <a:endParaRPr lang="cs-CZ" sz="2400" b="1" dirty="0">
              <a:latin typeface="Bradley Hand ITC" pitchFamily="66" charset="0"/>
            </a:endParaRP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052184"/>
              </p:ext>
            </p:extLst>
          </p:nvPr>
        </p:nvGraphicFramePr>
        <p:xfrm>
          <a:off x="520051" y="1739582"/>
          <a:ext cx="8064897" cy="4857820"/>
        </p:xfrm>
        <a:graphic>
          <a:graphicData uri="http://schemas.openxmlformats.org/drawingml/2006/table">
            <a:tbl>
              <a:tblPr firstRow="1" firstCol="1" bandRow="1"/>
              <a:tblGrid>
                <a:gridCol w="786983"/>
                <a:gridCol w="786051"/>
                <a:gridCol w="786983"/>
                <a:gridCol w="786983"/>
                <a:gridCol w="786983"/>
                <a:gridCol w="786983"/>
                <a:gridCol w="786983"/>
                <a:gridCol w="786983"/>
                <a:gridCol w="787914"/>
                <a:gridCol w="773944"/>
                <a:gridCol w="208107"/>
              </a:tblGrid>
              <a:tr h="441620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62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 rowSpan="2"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620">
                <a:tc rowSpan="2"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3E2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28" y="1369869"/>
            <a:ext cx="1239573" cy="929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188638"/>
            <a:ext cx="1296144" cy="1296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841"/>
            <a:ext cx="1224136" cy="118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5530" y="2636912"/>
            <a:ext cx="1204636" cy="1806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15" y="5517232"/>
            <a:ext cx="1470967" cy="1080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Alena\AppData\Local\Microsoft\Windows\Temporary Internet Files\Content.IE5\2P8YCWO4\MC90044179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588" y="2803639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281" y="663008"/>
            <a:ext cx="1413721" cy="1413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30532">
            <a:off x="6292710" y="5534880"/>
            <a:ext cx="780755" cy="919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15" y="3815199"/>
            <a:ext cx="943000" cy="125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148" y="119841"/>
            <a:ext cx="1551881" cy="1932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287" y="4975793"/>
            <a:ext cx="1111122" cy="1665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7522148" y="5301208"/>
            <a:ext cx="650252" cy="5075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47664" y="980728"/>
            <a:ext cx="32092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Bradley Hand ITC" pitchFamily="66" charset="0"/>
              </a:rPr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90345" y="1284728"/>
            <a:ext cx="43794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11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906990" y="99083"/>
            <a:ext cx="311304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1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653" y="3507799"/>
            <a:ext cx="33054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2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718139" y="3084569"/>
            <a:ext cx="33054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3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25321" y="4993173"/>
            <a:ext cx="34657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4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57248" y="701531"/>
            <a:ext cx="33054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5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7326" y="5379970"/>
            <a:ext cx="34015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6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08199" y="3021789"/>
            <a:ext cx="34977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7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24509" y="5608673"/>
            <a:ext cx="31931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Bradley Hand ITC" pitchFamily="66" charset="0"/>
              </a:rPr>
              <a:t>9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844967" y="262898"/>
            <a:ext cx="44595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10</a:t>
            </a:r>
            <a:endParaRPr lang="cs-CZ" sz="20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99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Anotace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600" dirty="0">
                <a:solidFill>
                  <a:prstClr val="black"/>
                </a:solidFill>
                <a:latin typeface="Gabriola" pitchFamily="82" charset="0"/>
              </a:rPr>
              <a:t>Tato prezentace je určena pro žáky 4. ročníku základních škol. Žáci </a:t>
            </a:r>
            <a:r>
              <a:rPr lang="cs-CZ" sz="2600" dirty="0" smtClean="0">
                <a:solidFill>
                  <a:prstClr val="black"/>
                </a:solidFill>
                <a:latin typeface="Gabriola" pitchFamily="82" charset="0"/>
              </a:rPr>
              <a:t>se při této prezentaci učí názvy částí těla a obličeje. Druhý snímek je třeba ponechat v pracovním režimu, žáci přiřazují názvy částí těla ke správným šipkám. Na </a:t>
            </a:r>
            <a:r>
              <a:rPr lang="cs-CZ" sz="2600" dirty="0">
                <a:solidFill>
                  <a:prstClr val="black"/>
                </a:solidFill>
                <a:latin typeface="Gabriola" pitchFamily="82" charset="0"/>
              </a:rPr>
              <a:t>3. snímku se </a:t>
            </a:r>
            <a:r>
              <a:rPr lang="cs-CZ" sz="2600" dirty="0" smtClean="0">
                <a:solidFill>
                  <a:prstClr val="black"/>
                </a:solidFill>
                <a:latin typeface="Gabriola" pitchFamily="82" charset="0"/>
              </a:rPr>
              <a:t>část těla, </a:t>
            </a:r>
            <a:r>
              <a:rPr lang="cs-CZ" sz="2600" dirty="0">
                <a:solidFill>
                  <a:prstClr val="black"/>
                </a:solidFill>
                <a:latin typeface="Gabriola" pitchFamily="82" charset="0"/>
              </a:rPr>
              <a:t>na </a:t>
            </a:r>
            <a:r>
              <a:rPr lang="cs-CZ" sz="2600" dirty="0" smtClean="0">
                <a:solidFill>
                  <a:prstClr val="black"/>
                </a:solidFill>
                <a:latin typeface="Gabriola" pitchFamily="82" charset="0"/>
              </a:rPr>
              <a:t>jejíž název se klikne, objeví v oválu na tváři. V závěrečné křížovce si názvy částí těla a obličeje zopakují a procvičí.</a:t>
            </a:r>
          </a:p>
          <a:p>
            <a:pPr marL="0" lvl="0" indent="0" algn="ctr">
              <a:buNone/>
            </a:pPr>
            <a:r>
              <a:rPr lang="cs-CZ" sz="5000" b="1" dirty="0" smtClean="0">
                <a:solidFill>
                  <a:prstClr val="black"/>
                </a:solidFill>
                <a:latin typeface="Bradley Hand ITC" pitchFamily="66" charset="0"/>
              </a:rPr>
              <a:t>Použité </a:t>
            </a:r>
            <a:r>
              <a:rPr lang="cs-CZ" sz="5000" b="1" dirty="0">
                <a:solidFill>
                  <a:prstClr val="black"/>
                </a:solidFill>
                <a:latin typeface="Bradley Hand ITC" pitchFamily="66" charset="0"/>
              </a:rPr>
              <a:t>zdroje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Veškeré použité obrázky jsou dostupné  z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31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620832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5.6.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</a:t>
                      </a:r>
                      <a:r>
                        <a:rPr lang="cs-CZ" baseline="0" dirty="0" smtClean="0"/>
                        <a:t>6.6.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Parts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body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Parts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body, face, </a:t>
                      </a:r>
                      <a:r>
                        <a:rPr lang="cs-CZ" baseline="0" dirty="0" err="1" smtClean="0"/>
                        <a:t>head</a:t>
                      </a:r>
                      <a:r>
                        <a:rPr lang="cs-CZ" baseline="0" dirty="0" smtClean="0"/>
                        <a:t>, leg, </a:t>
                      </a:r>
                      <a:r>
                        <a:rPr lang="cs-CZ" baseline="0" dirty="0" err="1" smtClean="0"/>
                        <a:t>shoulder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arm</a:t>
                      </a:r>
                      <a:r>
                        <a:rPr lang="cs-CZ" baseline="0" dirty="0" smtClean="0"/>
                        <a:t>, hand…, </a:t>
                      </a:r>
                      <a:r>
                        <a:rPr lang="cs-CZ" baseline="0" dirty="0" err="1" smtClean="0"/>
                        <a:t>crossword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0412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222</Words>
  <Application>Microsoft Office PowerPoint</Application>
  <PresentationFormat>Předvádění na obrazovce (4:3)</PresentationFormat>
  <Paragraphs>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Parts of body</vt:lpstr>
      <vt:lpstr>Parts of body</vt:lpstr>
      <vt:lpstr>Parts of face</vt:lpstr>
      <vt:lpstr>Complete the crossword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Parts of body</dc:title>
  <dc:creator>Alena Pavolková</dc:creator>
  <cp:lastModifiedBy>Alena Pavolková</cp:lastModifiedBy>
  <cp:revision>10</cp:revision>
  <dcterms:created xsi:type="dcterms:W3CDTF">2013-08-26T18:02:06Z</dcterms:created>
  <dcterms:modified xsi:type="dcterms:W3CDTF">2013-08-26T20:01:36Z</dcterms:modified>
</cp:coreProperties>
</file>