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72" r:id="rId2"/>
    <p:sldId id="257" r:id="rId3"/>
    <p:sldId id="258" r:id="rId4"/>
    <p:sldId id="259" r:id="rId5"/>
    <p:sldId id="260" r:id="rId6"/>
    <p:sldId id="269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68" r:id="rId15"/>
    <p:sldId id="270" r:id="rId16"/>
    <p:sldId id="271" r:id="rId17"/>
  </p:sldIdLst>
  <p:sldSz cx="9144000" cy="6858000" type="screen4x3"/>
  <p:notesSz cx="7099300" cy="10234613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062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FA2E4-A496-4FF8-855F-B7AA1BA697D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D93D1-6A48-4868-A08A-BDF0A021B8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41376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FA2E4-A496-4FF8-855F-B7AA1BA697D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D93D1-6A48-4868-A08A-BDF0A021B8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31947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FA2E4-A496-4FF8-855F-B7AA1BA697D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D93D1-6A48-4868-A08A-BDF0A021B8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1317581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FA2E4-A496-4FF8-855F-B7AA1BA697D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D93D1-6A48-4868-A08A-BDF0A021B8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283373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FA2E4-A496-4FF8-855F-B7AA1BA697D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D93D1-6A48-4868-A08A-BDF0A021B8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4914637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FA2E4-A496-4FF8-855F-B7AA1BA697D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D93D1-6A48-4868-A08A-BDF0A021B8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920991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FA2E4-A496-4FF8-855F-B7AA1BA697D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D93D1-6A48-4868-A08A-BDF0A021B8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0951384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FA2E4-A496-4FF8-855F-B7AA1BA697D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D93D1-6A48-4868-A08A-BDF0A021B8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857458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FA2E4-A496-4FF8-855F-B7AA1BA697D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D93D1-6A48-4868-A08A-BDF0A021B8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5928602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FA2E4-A496-4FF8-855F-B7AA1BA697D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D93D1-6A48-4868-A08A-BDF0A021B8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937344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A7FA2E4-A496-4FF8-855F-B7AA1BA697D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71D93D1-6A48-4868-A08A-BDF0A021B8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9438583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A7FA2E4-A496-4FF8-855F-B7AA1BA697D2}" type="datetimeFigureOut">
              <a:rPr lang="cs-CZ" smtClean="0"/>
              <a:t>26.6.2013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71D93D1-6A48-4868-A08A-BDF0A021B8A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2011497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Obdélník 9"/>
          <p:cNvSpPr/>
          <p:nvPr/>
        </p:nvSpPr>
        <p:spPr>
          <a:xfrm>
            <a:off x="0" y="0"/>
            <a:ext cx="9144000" cy="1196975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graphicFrame>
        <p:nvGraphicFramePr>
          <p:cNvPr id="2078" name="Group 30"/>
          <p:cNvGraphicFramePr>
            <a:graphicFrameLocks noGrp="1"/>
          </p:cNvGraphicFramePr>
          <p:nvPr>
            <p:ph type="tbl" idx="4294967295"/>
            <p:extLst>
              <p:ext uri="{D42A27DB-BD31-4B8C-83A1-F6EECF244321}">
                <p14:modId xmlns:p14="http://schemas.microsoft.com/office/powerpoint/2010/main" val="4234357750"/>
              </p:ext>
            </p:extLst>
          </p:nvPr>
        </p:nvGraphicFramePr>
        <p:xfrm>
          <a:off x="1003393" y="1160895"/>
          <a:ext cx="7313023" cy="4737277"/>
        </p:xfrm>
        <a:graphic>
          <a:graphicData uri="http://schemas.openxmlformats.org/drawingml/2006/table">
            <a:tbl>
              <a:tblPr/>
              <a:tblGrid>
                <a:gridCol w="2345446"/>
                <a:gridCol w="4967577"/>
              </a:tblGrid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SŠ: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SOU Uherský Brod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Autor: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Mgr. Marie Havránková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53713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prezentace (DUMu):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Prostě sdělovací styl -  mluvené útvary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281315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Název sady: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Funkční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styly </a:t>
                      </a:r>
                      <a:r>
                        <a:rPr kumimoji="0" lang="cs-CZ" sz="2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pro </a:t>
                      </a: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2. ročník obor Mechanik opravář MV, OZS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Číslo projektu: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CZ.1.07/1.5.00/34.0369</a:t>
                      </a: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5032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0" i="1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Datum vzniku:</a:t>
                      </a:r>
                    </a:p>
                  </a:txBody>
                  <a:tcPr marL="91437" marR="91437" marT="45673" marB="4567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r>
                        <a:rPr kumimoji="0" lang="cs-CZ" sz="24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  <a:cs typeface="Arial" charset="0"/>
                        </a:rPr>
                        <a:t>srpen 2012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>
                          <a:schemeClr val="folHlink"/>
                        </a:buClr>
                        <a:buSzPct val="90000"/>
                        <a:buFont typeface="Wingdings" pitchFamily="2" charset="2"/>
                        <a:buNone/>
                        <a:tabLst/>
                      </a:pPr>
                      <a:endParaRPr kumimoji="0" lang="cs-CZ" sz="24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  <a:cs typeface="Arial" charset="0"/>
                      </a:endParaRPr>
                    </a:p>
                  </a:txBody>
                  <a:tcPr marL="91437" marR="91437" marT="45673" marB="4567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pic>
        <p:nvPicPr>
          <p:cNvPr id="2074" name="Picture 30" descr="logolinkI_bar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70188" y="0"/>
            <a:ext cx="3744912" cy="10715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75" name="Text Box 43"/>
          <p:cNvSpPr txBox="1">
            <a:spLocks noChangeArrowheads="1"/>
          </p:cNvSpPr>
          <p:nvPr/>
        </p:nvSpPr>
        <p:spPr bwMode="auto">
          <a:xfrm>
            <a:off x="468313" y="6093296"/>
            <a:ext cx="8348662" cy="646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  <a:cs typeface="Arial" charset="0"/>
              </a:defRPr>
            </a:lvl9pPr>
          </a:lstStyle>
          <a:p>
            <a:pPr algn="ctr" eaLnBrk="1" hangingPunct="1">
              <a:spcBef>
                <a:spcPct val="50000"/>
              </a:spcBef>
            </a:pPr>
            <a:r>
              <a:rPr lang="cs-CZ" i="1" dirty="0"/>
              <a:t>Uvedení autoři, není-li uvedeno jinak, jsou autory tohoto výukového materiálu a všech jeho částí. Tento projekt je spolufinancován ESF a státním rozpočtem ČR.</a:t>
            </a:r>
          </a:p>
        </p:txBody>
      </p:sp>
    </p:spTree>
    <p:extLst>
      <p:ext uri="{BB962C8B-B14F-4D97-AF65-F5344CB8AC3E}">
        <p14:creationId xmlns:p14="http://schemas.microsoft.com/office/powerpoint/2010/main" val="25853040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ANOTACE: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4000" dirty="0" smtClean="0"/>
              <a:t>Tato prezentace je zaměřena            na mluvené útvary prostě sdělovacího stylu, charakteristiku mluvených projevů a na jednotlivé slohové útvary, které se užívají           v běžném společenském styku, ale také při veřejném ústním jednání.</a:t>
            </a:r>
            <a:endParaRPr lang="cs-CZ" sz="4000" dirty="0"/>
          </a:p>
        </p:txBody>
      </p:sp>
    </p:spTree>
    <p:extLst>
      <p:ext uri="{BB962C8B-B14F-4D97-AF65-F5344CB8AC3E}">
        <p14:creationId xmlns:p14="http://schemas.microsoft.com/office/powerpoint/2010/main" val="7986670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sz="5400" u="sng" dirty="0" smtClean="0">
                <a:solidFill>
                  <a:schemeClr val="accent2"/>
                </a:solidFill>
              </a:rPr>
              <a:t/>
            </a:r>
            <a:br>
              <a:rPr lang="cs-CZ" sz="5400" u="sng" dirty="0" smtClean="0">
                <a:solidFill>
                  <a:schemeClr val="accent2"/>
                </a:solidFill>
              </a:rPr>
            </a:br>
            <a:r>
              <a:rPr lang="cs-CZ" sz="5400" u="sng" dirty="0">
                <a:solidFill>
                  <a:schemeClr val="accent2"/>
                </a:solidFill>
              </a:rPr>
              <a:t/>
            </a:r>
            <a:br>
              <a:rPr lang="cs-CZ" sz="5400" u="sng" dirty="0">
                <a:solidFill>
                  <a:schemeClr val="accent2"/>
                </a:solidFill>
              </a:rPr>
            </a:br>
            <a:r>
              <a:rPr lang="cs-CZ" sz="5400" u="sng" dirty="0" smtClean="0">
                <a:solidFill>
                  <a:schemeClr val="accent2"/>
                </a:solidFill>
              </a:rPr>
              <a:t>PROSTĚ  SDĚLOVACÍ  STYL</a:t>
            </a:r>
            <a:endParaRPr lang="cs-CZ" sz="5400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		 </a:t>
            </a:r>
          </a:p>
          <a:p>
            <a:pPr marL="0" indent="0">
              <a:buNone/>
            </a:pPr>
            <a:r>
              <a:rPr lang="cs-CZ" dirty="0"/>
              <a:t>	</a:t>
            </a:r>
            <a:r>
              <a:rPr lang="cs-CZ" dirty="0" smtClean="0"/>
              <a:t>	 </a:t>
            </a:r>
            <a:r>
              <a:rPr lang="cs-CZ" sz="5400" dirty="0" smtClean="0"/>
              <a:t>Mluvené útvary</a:t>
            </a:r>
            <a:endParaRPr lang="cs-CZ" sz="5400" dirty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404182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u="sng" dirty="0" smtClean="0">
                <a:solidFill>
                  <a:schemeClr val="accent2"/>
                </a:solidFill>
              </a:rPr>
              <a:t>Charakteristika mluveného projevu: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je neopakovatelný, protože se váže na danou konkrétní situaci</a:t>
            </a:r>
          </a:p>
          <a:p>
            <a:r>
              <a:rPr lang="cs-CZ" dirty="0" smtClean="0"/>
              <a:t>je pro něj charakteristický přímý kontakt mezi účastníky projevu</a:t>
            </a:r>
          </a:p>
          <a:p>
            <a:r>
              <a:rPr lang="cs-CZ" dirty="0" smtClean="0"/>
              <a:t>často bývá nepřipravený, což způsobuje, že vyjadřování je méně přesné a pečlivé, opakují se stejná slova a větná stavba bývá jednodušší</a:t>
            </a:r>
          </a:p>
          <a:p>
            <a:r>
              <a:rPr lang="cs-CZ" dirty="0" smtClean="0"/>
              <a:t>projev bývá citově zabarvený a doprovází jej různé mimojazykové, neverbální prostředky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94492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Dialogy: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chemeClr val="accent2"/>
                </a:solidFill>
              </a:rPr>
              <a:t>mluvené jazykové projevy (hovory) dvou a více lidí</a:t>
            </a:r>
            <a:r>
              <a:rPr lang="cs-CZ" dirty="0" smtClean="0"/>
              <a:t>, v nichž dochází ke střídání mluvčích (jeden vždy mluví, druhý mu naslouchá), nemělo by mluvit více lidí najednou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účastníci dialogu většinou sledují nějaký společný cíl</a:t>
            </a:r>
            <a:r>
              <a:rPr lang="cs-CZ" dirty="0" smtClean="0"/>
              <a:t>, vyměnit si informace, na něčem se domluvit, vyjádřit city a pocity</a:t>
            </a:r>
          </a:p>
          <a:p>
            <a:r>
              <a:rPr lang="cs-CZ" dirty="0" smtClean="0">
                <a:solidFill>
                  <a:schemeClr val="accent2"/>
                </a:solidFill>
              </a:rPr>
              <a:t>člení se na repliky </a:t>
            </a:r>
            <a:r>
              <a:rPr lang="cs-CZ" dirty="0" smtClean="0"/>
              <a:t>– střídání(výstupy) jednotlivých mluvčích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652377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r>
              <a:rPr lang="cs-CZ" dirty="0" smtClean="0"/>
              <a:t>v běžném hovoru vznikají i </a:t>
            </a:r>
            <a:r>
              <a:rPr lang="cs-CZ" dirty="0" smtClean="0">
                <a:solidFill>
                  <a:schemeClr val="accent2"/>
                </a:solidFill>
              </a:rPr>
              <a:t>jednoduchá</a:t>
            </a:r>
            <a:r>
              <a:rPr lang="cs-CZ" dirty="0" smtClean="0"/>
              <a:t> </a:t>
            </a:r>
            <a:r>
              <a:rPr lang="cs-CZ" dirty="0" smtClean="0">
                <a:solidFill>
                  <a:schemeClr val="accent2"/>
                </a:solidFill>
              </a:rPr>
              <a:t>vypravování</a:t>
            </a:r>
            <a:r>
              <a:rPr lang="cs-CZ" dirty="0" smtClean="0"/>
              <a:t> událostí, vlastních i cizích zážitků nebo vzpomínek, ve kterých se často vyskytují i </a:t>
            </a:r>
            <a:r>
              <a:rPr lang="cs-CZ" dirty="0" smtClean="0">
                <a:solidFill>
                  <a:schemeClr val="accent2"/>
                </a:solidFill>
              </a:rPr>
              <a:t>prvky prostého popisu </a:t>
            </a:r>
            <a:r>
              <a:rPr lang="cs-CZ" dirty="0" smtClean="0"/>
              <a:t>(osob, věcí, jevů)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541483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Monology: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20000"/>
          </a:bodyPr>
          <a:lstStyle/>
          <a:p>
            <a:r>
              <a:rPr lang="cs-CZ" dirty="0" smtClean="0"/>
              <a:t>mluvené jazykové projevy, v nichž nedochází      ke střídání mluvčích, ale mluví nepřetržitě jeden člověk</a:t>
            </a:r>
          </a:p>
          <a:p>
            <a:r>
              <a:rPr lang="cs-CZ" dirty="0" smtClean="0"/>
              <a:t>nejčastěji se setkáváme s monology v podobě přednášek, výkladů, referátů a také různých projevů(proslovů)</a:t>
            </a:r>
          </a:p>
          <a:p>
            <a:r>
              <a:rPr lang="cs-CZ" dirty="0" smtClean="0"/>
              <a:t>zkušený mluvčí, dobrý řečník musí brát ohled     na posluchače, svou řeč jim adresuje, reaguje     na jejich reakce</a:t>
            </a:r>
          </a:p>
          <a:p>
            <a:pPr marL="0" indent="0">
              <a:buNone/>
            </a:pPr>
            <a:r>
              <a:rPr lang="cs-CZ" dirty="0" smtClean="0"/>
              <a:t>	</a:t>
            </a:r>
          </a:p>
          <a:p>
            <a:pPr marL="0" indent="0">
              <a:buNone/>
            </a:pPr>
            <a:r>
              <a:rPr lang="cs-CZ" dirty="0" smtClean="0"/>
              <a:t> 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232308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Telefonní hovor: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r>
              <a:rPr lang="cs-CZ" dirty="0" smtClean="0"/>
              <a:t>rychlé sdělení informace, odpověď na dotaz, předání zprávy</a:t>
            </a:r>
          </a:p>
          <a:p>
            <a:r>
              <a:rPr lang="cs-CZ" dirty="0" smtClean="0"/>
              <a:t>stručnost, věcnost, promyšlená formulace, pečlivá výslovnost</a:t>
            </a:r>
          </a:p>
          <a:p>
            <a:r>
              <a:rPr lang="cs-CZ" dirty="0" smtClean="0"/>
              <a:t>společenské a zdvořilostní zásady:</a:t>
            </a:r>
          </a:p>
          <a:p>
            <a:pPr marL="0" indent="0">
              <a:buNone/>
            </a:pPr>
            <a:r>
              <a:rPr lang="cs-CZ" dirty="0" smtClean="0"/>
              <a:t>	a) pozdrav a představení volajícího, pak 	volaného</a:t>
            </a:r>
          </a:p>
          <a:p>
            <a:pPr marL="0" indent="0">
              <a:buNone/>
            </a:pPr>
            <a:r>
              <a:rPr lang="cs-CZ" dirty="0" smtClean="0"/>
              <a:t>	b) krátké sdělení, přesně formulované a 	vyslovené</a:t>
            </a:r>
          </a:p>
          <a:p>
            <a:pPr marL="0" indent="0">
              <a:buNone/>
            </a:pPr>
            <a:r>
              <a:rPr lang="cs-CZ" dirty="0" smtClean="0"/>
              <a:t>	c) ukončení volajícím – poděkování a rozloučení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77281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Běžný společenský styk: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u="sng" dirty="0" smtClean="0">
                <a:solidFill>
                  <a:schemeClr val="accent2"/>
                </a:solidFill>
              </a:rPr>
              <a:t>blahopřání, přípitek:</a:t>
            </a:r>
            <a:r>
              <a:rPr lang="cs-CZ" dirty="0" smtClean="0"/>
              <a:t> krátký projev, který se pronáší při slavnostní příležitosti (narozeniny, svatba, promoce, výročí aj.) a ve kterém mluvčí udává, k jaké příležitosti(na čí zdraví, počest) si společnost připije</a:t>
            </a:r>
          </a:p>
          <a:p>
            <a:r>
              <a:rPr lang="cs-CZ" u="sng" dirty="0" smtClean="0">
                <a:solidFill>
                  <a:schemeClr val="accent2"/>
                </a:solidFill>
              </a:rPr>
              <a:t>vyjádření soustrasti:  </a:t>
            </a:r>
            <a:r>
              <a:rPr lang="cs-CZ" dirty="0" smtClean="0"/>
              <a:t>stručný  ustálený projev        s citovým zabarvením, kterým se vyjadřuje pozůstalým lítost nad úmrtím jejich blízkých (např. </a:t>
            </a:r>
            <a:r>
              <a:rPr lang="cs-CZ" i="1" dirty="0" smtClean="0"/>
              <a:t>Přijměte prosím mou nejhlubší soustrast</a:t>
            </a:r>
            <a:r>
              <a:rPr lang="cs-CZ" dirty="0" smtClean="0"/>
              <a:t>…)</a:t>
            </a:r>
          </a:p>
        </p:txBody>
      </p:sp>
    </p:spTree>
    <p:extLst>
      <p:ext uri="{BB962C8B-B14F-4D97-AF65-F5344CB8AC3E}">
        <p14:creationId xmlns:p14="http://schemas.microsoft.com/office/powerpoint/2010/main" val="7013613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Běžný společenský styk: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cs-CZ" sz="2800" u="sng" dirty="0" smtClean="0">
              <a:solidFill>
                <a:schemeClr val="accent2"/>
              </a:solidFill>
            </a:endParaRPr>
          </a:p>
          <a:p>
            <a:r>
              <a:rPr lang="cs-CZ" sz="2800" u="sng" dirty="0" smtClean="0">
                <a:solidFill>
                  <a:schemeClr val="accent2"/>
                </a:solidFill>
              </a:rPr>
              <a:t>Přivítání:</a:t>
            </a:r>
            <a:r>
              <a:rPr lang="cs-CZ" sz="2800" dirty="0" smtClean="0"/>
              <a:t> zdvořilé vyjádření potěšení z návštěvy (např. </a:t>
            </a:r>
            <a:r>
              <a:rPr lang="cs-CZ" sz="2800" i="1" dirty="0" smtClean="0"/>
              <a:t>Vítám vás u nás. Jsem rád, že jste přišli, pojďte prosím dál</a:t>
            </a:r>
            <a:r>
              <a:rPr lang="cs-CZ" sz="2800" dirty="0" smtClean="0"/>
              <a:t>…)</a:t>
            </a:r>
          </a:p>
          <a:p>
            <a:endParaRPr lang="cs-CZ" sz="2800" u="sng" dirty="0" smtClean="0">
              <a:solidFill>
                <a:schemeClr val="accent2"/>
              </a:solidFill>
            </a:endParaRPr>
          </a:p>
          <a:p>
            <a:r>
              <a:rPr lang="cs-CZ" sz="2800" u="sng" dirty="0" smtClean="0">
                <a:solidFill>
                  <a:schemeClr val="accent2"/>
                </a:solidFill>
              </a:rPr>
              <a:t>Oficiální přivítání na veřejnosti : </a:t>
            </a:r>
            <a:r>
              <a:rPr lang="cs-CZ" sz="2800" i="1" dirty="0" smtClean="0"/>
              <a:t>Vážení přítomní, dámy a pánové, dovolte, abych vás přivítal jménem</a:t>
            </a:r>
            <a:r>
              <a:rPr lang="cs-CZ" sz="2800" dirty="0" smtClean="0"/>
              <a:t>…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15106222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Běžný společenský styk: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Představování:</a:t>
            </a:r>
            <a:r>
              <a:rPr lang="cs-CZ" dirty="0" smtClean="0"/>
              <a:t> představujeme mladšího staršímu, muže ženě, méně významnou osobnost osobnosti významnější</a:t>
            </a:r>
          </a:p>
          <a:p>
            <a:r>
              <a:rPr lang="cs-CZ" dirty="0" smtClean="0"/>
              <a:t>užíváme ustálené formulace (např.: </a:t>
            </a:r>
            <a:r>
              <a:rPr lang="cs-CZ" i="1" dirty="0" smtClean="0"/>
              <a:t>Dovolte,</a:t>
            </a:r>
            <a:r>
              <a:rPr lang="cs-CZ" dirty="0" smtClean="0"/>
              <a:t> </a:t>
            </a:r>
            <a:r>
              <a:rPr lang="cs-CZ" i="1" dirty="0" smtClean="0"/>
              <a:t>abych vám představil svého spolužáka. Seznamte se, to je…Těší mě, rád jsem vás poznal</a:t>
            </a:r>
            <a:r>
              <a:rPr lang="cs-CZ" dirty="0" smtClean="0"/>
              <a:t>.)</a:t>
            </a:r>
          </a:p>
          <a:p>
            <a:pPr marL="0" indent="0">
              <a:buNone/>
            </a:pPr>
            <a:r>
              <a:rPr lang="cs-CZ" dirty="0" smtClean="0"/>
              <a:t>	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075709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Běžný společenský styk: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Omluvy, odmítnutí</a:t>
            </a:r>
            <a:r>
              <a:rPr lang="cs-CZ" dirty="0" smtClean="0"/>
              <a:t>: užíváme zdvořilé formulace (např.: </a:t>
            </a:r>
            <a:r>
              <a:rPr lang="cs-CZ" i="1" dirty="0" smtClean="0"/>
              <a:t>Promiň, ale nemohl jsem přijít. Je mi líto, ale… Omluv mě, rád bych přišel, ale…Omlouvám se, mám ještě nějaké povinnosti</a:t>
            </a:r>
            <a:r>
              <a:rPr lang="cs-CZ" dirty="0" smtClean="0"/>
              <a:t>.)</a:t>
            </a:r>
          </a:p>
          <a:p>
            <a:r>
              <a:rPr lang="cs-CZ" dirty="0" smtClean="0"/>
              <a:t>patří sem i </a:t>
            </a:r>
            <a:r>
              <a:rPr lang="cs-CZ" dirty="0" smtClean="0">
                <a:solidFill>
                  <a:schemeClr val="accent2"/>
                </a:solidFill>
              </a:rPr>
              <a:t>omlouvání ve škole </a:t>
            </a:r>
            <a:r>
              <a:rPr lang="cs-CZ" dirty="0" smtClean="0"/>
              <a:t>(např. </a:t>
            </a:r>
            <a:r>
              <a:rPr lang="cs-CZ" i="1" dirty="0" smtClean="0"/>
              <a:t>Pane učiteli, omluvte mě, prosím, zapomněl jsem doma sešit</a:t>
            </a:r>
            <a:r>
              <a:rPr lang="cs-CZ" dirty="0" smtClean="0"/>
              <a:t>.)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645536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Veřejné ústní jednání: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je to projev oficiálnějšího rázu</a:t>
            </a:r>
          </a:p>
          <a:p>
            <a:r>
              <a:rPr lang="cs-CZ" dirty="0" smtClean="0"/>
              <a:t>je třeba mluvit zřetelně, souvisle, dobře artikulovat</a:t>
            </a:r>
          </a:p>
          <a:p>
            <a:r>
              <a:rPr lang="cs-CZ" dirty="0" smtClean="0"/>
              <a:t>využívat jednodušších souvětí a jednoduchých vět</a:t>
            </a:r>
          </a:p>
          <a:p>
            <a:r>
              <a:rPr lang="cs-CZ" dirty="0" smtClean="0"/>
              <a:t>omezit nadužívání zájmen a parazitních slov (např. </a:t>
            </a:r>
            <a:r>
              <a:rPr lang="cs-CZ" i="1" dirty="0" smtClean="0"/>
              <a:t>teda, prostě, tak</a:t>
            </a:r>
            <a:r>
              <a:rPr lang="cs-CZ" dirty="0" smtClean="0"/>
              <a:t>)</a:t>
            </a:r>
          </a:p>
          <a:p>
            <a:r>
              <a:rPr lang="cs-CZ" dirty="0" smtClean="0"/>
              <a:t>zachovat přiměřenou délku projevu</a:t>
            </a:r>
          </a:p>
          <a:p>
            <a:r>
              <a:rPr lang="cs-CZ" dirty="0" smtClean="0"/>
              <a:t>omezit nadměrnou gestikulaci a pohyb těla</a:t>
            </a:r>
          </a:p>
          <a:p>
            <a:r>
              <a:rPr lang="cs-CZ" dirty="0" smtClean="0"/>
              <a:t>udržovat kontakt s posluchači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809559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Veřejné ústní projevy: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u="sng" dirty="0" smtClean="0">
                <a:solidFill>
                  <a:schemeClr val="accent2"/>
                </a:solidFill>
              </a:rPr>
              <a:t>Referát:</a:t>
            </a:r>
            <a:r>
              <a:rPr lang="cs-CZ" dirty="0" smtClean="0"/>
              <a:t> informuje posluchače o aktuálním dění nebo o něčem, co by je mohlo zajímat, např. o knižní novince, divadelním nebo filmovém představení, o výstavě, ale i                o sportovním utkání</a:t>
            </a:r>
          </a:p>
          <a:p>
            <a:r>
              <a:rPr lang="cs-CZ" u="sng" dirty="0" smtClean="0">
                <a:solidFill>
                  <a:schemeClr val="accent2"/>
                </a:solidFill>
              </a:rPr>
              <a:t>Diskuse(řízený dialog):</a:t>
            </a:r>
            <a:r>
              <a:rPr lang="cs-CZ" dirty="0" smtClean="0">
                <a:solidFill>
                  <a:schemeClr val="accent2"/>
                </a:solidFill>
              </a:rPr>
              <a:t> </a:t>
            </a:r>
            <a:r>
              <a:rPr lang="cs-CZ" dirty="0" smtClean="0"/>
              <a:t>jednotliví mluvčí se vyjadřují k nějaké otázce, problému, případně reagují na příspěvky ostatních mluvčích, často navazuje na referát</a:t>
            </a:r>
          </a:p>
        </p:txBody>
      </p:sp>
    </p:spTree>
    <p:extLst>
      <p:ext uri="{BB962C8B-B14F-4D97-AF65-F5344CB8AC3E}">
        <p14:creationId xmlns:p14="http://schemas.microsoft.com/office/powerpoint/2010/main" val="1547727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Otázky pro opakování: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1) Charakterizujte mluvené útvary prostě sdělovacího stylu.</a:t>
            </a:r>
          </a:p>
          <a:p>
            <a:r>
              <a:rPr lang="cs-CZ" dirty="0" smtClean="0"/>
              <a:t>2) Vysvětlete rozdíl mezi dialogem a monologem.</a:t>
            </a:r>
          </a:p>
          <a:p>
            <a:r>
              <a:rPr lang="cs-CZ" dirty="0" smtClean="0"/>
              <a:t>3) Uveďte příklady neverbální komunikace.</a:t>
            </a:r>
          </a:p>
          <a:p>
            <a:r>
              <a:rPr lang="cs-CZ" dirty="0" smtClean="0"/>
              <a:t>4) Popište postup při telefonování.</a:t>
            </a:r>
          </a:p>
          <a:p>
            <a:r>
              <a:rPr lang="cs-CZ" dirty="0" smtClean="0"/>
              <a:t>5) Které útvary patří k běžnému společenskému styku?</a:t>
            </a:r>
          </a:p>
          <a:p>
            <a:r>
              <a:rPr lang="cs-CZ" dirty="0" smtClean="0"/>
              <a:t>6) Kde využíváme veřejná ústní jednání, které útvary sem patří?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000977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u="sng" dirty="0" smtClean="0">
                <a:solidFill>
                  <a:schemeClr val="accent2"/>
                </a:solidFill>
              </a:rPr>
              <a:t>Zdroje:</a:t>
            </a:r>
            <a:endParaRPr lang="cs-CZ" u="sng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SOCHROVÁ, Marie. </a:t>
            </a:r>
            <a:r>
              <a:rPr lang="cs-CZ" i="1" dirty="0" smtClean="0"/>
              <a:t>Český jazyk v kostce pro střední školy</a:t>
            </a:r>
            <a:r>
              <a:rPr lang="cs-CZ" dirty="0" smtClean="0"/>
              <a:t>. Havlíčkův Brod: Fragment, 2007, ISBN 978 – 253 – 0189 – 0</a:t>
            </a:r>
          </a:p>
          <a:p>
            <a:r>
              <a:rPr lang="cs-CZ" dirty="0" smtClean="0"/>
              <a:t>HANZOVÁ, Marie, SCHNEIDEROVÁ, Eva. </a:t>
            </a:r>
            <a:r>
              <a:rPr lang="cs-CZ" i="1" dirty="0" smtClean="0"/>
              <a:t>Klíč ke slohu</a:t>
            </a:r>
            <a:r>
              <a:rPr lang="cs-CZ" dirty="0" smtClean="0"/>
              <a:t>. Praha: Albatros, 2007, ISBN 978 – 80 – 00 – 01825 – 6</a:t>
            </a:r>
          </a:p>
          <a:p>
            <a:r>
              <a:rPr lang="cs-CZ" i="1" dirty="0" smtClean="0"/>
              <a:t>Odmaturuj z českého jazyka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2007, ISBN 80 – 7358 – 082 – 9</a:t>
            </a:r>
          </a:p>
          <a:p>
            <a:r>
              <a:rPr lang="cs-CZ" i="1" dirty="0" smtClean="0"/>
              <a:t>Průvodce českým jazykem</a:t>
            </a:r>
            <a:r>
              <a:rPr lang="cs-CZ" dirty="0" smtClean="0"/>
              <a:t>. Brno: </a:t>
            </a:r>
            <a:r>
              <a:rPr lang="cs-CZ" dirty="0" err="1" smtClean="0"/>
              <a:t>Didaktis</a:t>
            </a:r>
            <a:r>
              <a:rPr lang="cs-CZ" dirty="0" smtClean="0"/>
              <a:t>, 2007, ISBN 80 – 7358 – 019 - 5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292419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155</TotalTime>
  <Words>847</Words>
  <Application>Microsoft Office PowerPoint</Application>
  <PresentationFormat>Předvádění na obrazovce (4:3)</PresentationFormat>
  <Paragraphs>81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Motiv systému Office</vt:lpstr>
      <vt:lpstr>Prezentace aplikace PowerPoint</vt:lpstr>
      <vt:lpstr>ANOTACE:</vt:lpstr>
      <vt:lpstr>  PROSTĚ  SDĚLOVACÍ  STYL</vt:lpstr>
      <vt:lpstr>Charakteristika mluveného projevu:</vt:lpstr>
      <vt:lpstr>Dialogy:</vt:lpstr>
      <vt:lpstr>Prezentace aplikace PowerPoint</vt:lpstr>
      <vt:lpstr>Monology:</vt:lpstr>
      <vt:lpstr>Telefonní hovor:</vt:lpstr>
      <vt:lpstr>Běžný společenský styk:</vt:lpstr>
      <vt:lpstr>Běžný společenský styk:</vt:lpstr>
      <vt:lpstr>Běžný společenský styk:</vt:lpstr>
      <vt:lpstr>Běžný společenský styk:</vt:lpstr>
      <vt:lpstr>Veřejné ústní jednání:</vt:lpstr>
      <vt:lpstr>Veřejné ústní projevy:</vt:lpstr>
      <vt:lpstr>Otázky pro opakování:</vt:lpstr>
      <vt:lpstr>Zdroje:</vt:lpstr>
    </vt:vector>
  </TitlesOfParts>
  <Company>SOU UB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UZIVATEL</dc:creator>
  <cp:lastModifiedBy>reznickovakarla</cp:lastModifiedBy>
  <cp:revision>28</cp:revision>
  <cp:lastPrinted>2013-06-26T08:21:13Z</cp:lastPrinted>
  <dcterms:created xsi:type="dcterms:W3CDTF">2012-09-01T17:27:43Z</dcterms:created>
  <dcterms:modified xsi:type="dcterms:W3CDTF">2013-06-26T08:30:37Z</dcterms:modified>
</cp:coreProperties>
</file>