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7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610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494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239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591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311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7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357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390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209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46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632B3-CA83-48EE-955E-2F5E95968E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F138C0-E475-47A0-BA30-3711DA7253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296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427115139"/>
              </p:ext>
            </p:extLst>
          </p:nvPr>
        </p:nvGraphicFramePr>
        <p:xfrm>
          <a:off x="1037914" y="1196975"/>
          <a:ext cx="7278502" cy="429836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Prostě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sdělovací styl -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psané útvary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styly pro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Mechanik opravář MV, OZS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423575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ANOTACE: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 zabývá charakteristikou psaných projevů prostě sdělovacího stylu a zejména dopisy – jejich druhy, kompozicí a jazykem. Zabývá se také psaním adres na obálky.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0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u="sng" dirty="0" smtClean="0">
                <a:solidFill>
                  <a:schemeClr val="accent2"/>
                </a:solidFill>
              </a:rPr>
              <a:t/>
            </a:r>
            <a:br>
              <a:rPr lang="cs-CZ" sz="6000" u="sng" dirty="0" smtClean="0">
                <a:solidFill>
                  <a:schemeClr val="accent2"/>
                </a:solidFill>
              </a:rPr>
            </a:br>
            <a:r>
              <a:rPr lang="cs-CZ" sz="6000" u="sng" dirty="0">
                <a:solidFill>
                  <a:schemeClr val="accent2"/>
                </a:solidFill>
              </a:rPr>
              <a:t/>
            </a:r>
            <a:br>
              <a:rPr lang="cs-CZ" sz="6000" u="sng" dirty="0">
                <a:solidFill>
                  <a:schemeClr val="accent2"/>
                </a:solidFill>
              </a:rPr>
            </a:br>
            <a:r>
              <a:rPr lang="cs-CZ" sz="6000" u="sng" dirty="0" smtClean="0">
                <a:solidFill>
                  <a:schemeClr val="accent2"/>
                </a:solidFill>
              </a:rPr>
              <a:t>PROSTĚ  SDĚLOVACÍ  STYL</a:t>
            </a:r>
            <a:endParaRPr lang="cs-CZ" sz="6000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0" lvl="6" indent="0">
              <a:buNone/>
            </a:pPr>
            <a:endParaRPr lang="cs-CZ" sz="5400" dirty="0" smtClean="0"/>
          </a:p>
          <a:p>
            <a:pPr marL="2743200" lvl="6" indent="0">
              <a:buNone/>
            </a:pPr>
            <a:r>
              <a:rPr lang="cs-CZ" sz="5400" dirty="0" smtClean="0"/>
              <a:t>Psané útvary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11012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Charakteristika psaného projevu: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nebývá vázán na konkrétní situaci, můžeme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 němu kdykoliv vrátit</a:t>
            </a:r>
          </a:p>
          <a:p>
            <a:r>
              <a:rPr lang="cs-CZ" dirty="0" smtClean="0"/>
              <a:t>bývá zpravidla připravený s nepřímým kontaktem mezi pisatelem a adresátem</a:t>
            </a:r>
          </a:p>
          <a:p>
            <a:r>
              <a:rPr lang="cs-CZ" dirty="0" smtClean="0"/>
              <a:t>příprava umožňuje promyšlený výběr jazykových prostředků, stavba vět a souvětí je propracovanější a složitější</a:t>
            </a:r>
          </a:p>
          <a:p>
            <a:r>
              <a:rPr lang="cs-CZ" dirty="0" smtClean="0"/>
              <a:t>zvukové prostředky jsou nahrazeny interpunkcí a grafickým členěním textu( nadpisy, odstavce), zvýrazněním určitých částí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467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DOPIS: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určen k delšímu sdělení než např. pohled či psaný vzkaz</a:t>
            </a:r>
          </a:p>
          <a:p>
            <a:r>
              <a:rPr lang="cs-CZ" dirty="0" smtClean="0"/>
              <a:t>to, co řekneme jiné osobě přímo, můžeme vyjádřit i dopisem</a:t>
            </a:r>
          </a:p>
          <a:p>
            <a:r>
              <a:rPr lang="cs-CZ" dirty="0" smtClean="0"/>
              <a:t>v dopise obvykle sdělujeme různé informace - něco vypravujeme, popisujeme, zveme někoho např. na návštěvu, na výlet, děkujeme za něco, žádáme určitou informaci, něco objednáváme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53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Rozdělení dopisů podle obsahu: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dopisy soukromé </a:t>
            </a:r>
            <a:r>
              <a:rPr lang="cs-CZ" dirty="0" smtClean="0"/>
              <a:t>(neformální, neoficiální)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dopisy úřední a obchodní </a:t>
            </a:r>
            <a:r>
              <a:rPr lang="cs-CZ" dirty="0" smtClean="0"/>
              <a:t>(formální, oficiální) – posíláme je na různé úřady, institucím, příp. něco objednáváme, někam se přihlašujeme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dopisy blahopřejné a děkovné, projevující soustrast</a:t>
            </a:r>
            <a:r>
              <a:rPr lang="cs-CZ" dirty="0" smtClean="0"/>
              <a:t> apod., můžeme je psát příbuzným a kamarádům, ale i významným a známým osobnostem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15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Způsob vyjádření: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Dopisy se od sebe liší obsahem i formou: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>
                <a:solidFill>
                  <a:schemeClr val="accent2"/>
                </a:solidFill>
              </a:rPr>
              <a:t>Soukromé dopisy: </a:t>
            </a:r>
          </a:p>
          <a:p>
            <a:r>
              <a:rPr lang="cs-CZ" dirty="0" smtClean="0"/>
              <a:t>píšeme lidem, které známe</a:t>
            </a:r>
          </a:p>
          <a:p>
            <a:r>
              <a:rPr lang="cs-CZ" dirty="0" smtClean="0"/>
              <a:t>vyjadřování bývá srdečnější a je z něho patrný náš bližší vztah k adresátovi</a:t>
            </a:r>
          </a:p>
          <a:p>
            <a:r>
              <a:rPr lang="cs-CZ" dirty="0" smtClean="0"/>
              <a:t>mívají styl mluvených projevů – často zde bývají prvky nespisovného vyjadřování a tematická neuspořádanost</a:t>
            </a:r>
          </a:p>
          <a:p>
            <a:r>
              <a:rPr lang="cs-CZ" dirty="0" smtClean="0"/>
              <a:t>při psaní se řídíme určitými společenskými pravidly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63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Způsob vyjádření: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>
                <a:solidFill>
                  <a:schemeClr val="accent2"/>
                </a:solidFill>
              </a:rPr>
              <a:t>Úřední dopisy:</a:t>
            </a:r>
          </a:p>
          <a:p>
            <a:r>
              <a:rPr lang="cs-CZ" dirty="0" smtClean="0"/>
              <a:t>slouží k podávání žádostí, objednávek, různých oznámení a odpovědí na ně</a:t>
            </a:r>
          </a:p>
          <a:p>
            <a:r>
              <a:rPr lang="cs-CZ" dirty="0" smtClean="0"/>
              <a:t>bývají psány vážněji, uctivěji</a:t>
            </a:r>
          </a:p>
          <a:p>
            <a:r>
              <a:rPr lang="cs-CZ" dirty="0" smtClean="0"/>
              <a:t>mívají určité ustálené formy psaní</a:t>
            </a:r>
          </a:p>
          <a:p>
            <a:r>
              <a:rPr lang="cs-CZ" dirty="0" smtClean="0"/>
              <a:t>vyjadřování bývá značně neosobní</a:t>
            </a:r>
          </a:p>
          <a:p>
            <a:r>
              <a:rPr lang="cs-CZ" dirty="0" smtClean="0"/>
              <a:t>mají být psány spisovnou češtinou, tematicky uspořádané s přesnými a úplnými formulacemi</a:t>
            </a:r>
          </a:p>
          <a:p>
            <a:r>
              <a:rPr lang="cs-CZ" dirty="0" smtClean="0"/>
              <a:t>při psaní se řídíme normami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824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Kompozice dopisu: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dopis má ustálenou stavbu a úpravu:</a:t>
            </a:r>
          </a:p>
          <a:p>
            <a:r>
              <a:rPr lang="cs-CZ" dirty="0" smtClean="0"/>
              <a:t>a) Úvod: </a:t>
            </a:r>
          </a:p>
          <a:p>
            <a:pPr marL="0" indent="0">
              <a:buNone/>
            </a:pPr>
            <a:r>
              <a:rPr lang="cs-CZ" dirty="0" smtClean="0"/>
              <a:t>	místo a datum( </a:t>
            </a:r>
            <a:r>
              <a:rPr lang="cs-CZ" i="1" dirty="0" smtClean="0"/>
              <a:t>Uh. Brod 1. 9. 2012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	oslovení adresáta (</a:t>
            </a:r>
            <a:r>
              <a:rPr lang="cs-CZ" i="1" dirty="0" smtClean="0"/>
              <a:t>Milý Petře, Milí rodiče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	počáteční obrat k adresátovi </a:t>
            </a:r>
          </a:p>
          <a:p>
            <a:r>
              <a:rPr lang="cs-CZ" dirty="0" smtClean="0"/>
              <a:t>b) Vlastní text dopisu</a:t>
            </a:r>
          </a:p>
          <a:p>
            <a:r>
              <a:rPr lang="cs-CZ" dirty="0" smtClean="0"/>
              <a:t>C) Závěr:  zakončovací závěrečná formule		přání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pozdrav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u="sng" dirty="0" smtClean="0">
                <a:solidFill>
                  <a:schemeClr val="accent2"/>
                </a:solidFill>
              </a:rPr>
              <a:t>podpis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3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Psaní adresy na obálky: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titul (</a:t>
            </a:r>
            <a:r>
              <a:rPr lang="cs-CZ" i="1" dirty="0" smtClean="0"/>
              <a:t>Pan, Vážená paní, Slečna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jméno a příjmení (případně s akademickým titulem: </a:t>
            </a:r>
            <a:r>
              <a:rPr lang="cs-CZ" i="1" dirty="0" smtClean="0"/>
              <a:t>Ing., MUDr.</a:t>
            </a:r>
            <a:r>
              <a:rPr lang="cs-CZ" dirty="0" smtClean="0"/>
              <a:t>)</a:t>
            </a:r>
          </a:p>
          <a:p>
            <a:r>
              <a:rPr lang="cs-CZ" dirty="0" smtClean="0"/>
              <a:t>ulice a číslo domu (</a:t>
            </a:r>
            <a:r>
              <a:rPr lang="cs-CZ" i="1" dirty="0" smtClean="0"/>
              <a:t>Moravská 567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poštovní směrovací číslo a místo bydliště </a:t>
            </a:r>
          </a:p>
          <a:p>
            <a:pPr marL="0" indent="0">
              <a:buNone/>
            </a:pPr>
            <a:r>
              <a:rPr lang="cs-CZ" dirty="0" smtClean="0"/>
              <a:t>    (</a:t>
            </a:r>
            <a:r>
              <a:rPr lang="cs-CZ" i="1" dirty="0" smtClean="0"/>
              <a:t>688 01  UHERSKÝ BROD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Adresu příjemce píšeme do pravého dolního rohu obálky, adresu odesílatele do levého horného rohu.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45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Příklady psaní adres: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Pan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Josef Novák</a:t>
            </a:r>
          </a:p>
          <a:p>
            <a:pPr marL="0" indent="0">
              <a:buNone/>
            </a:pPr>
            <a:r>
              <a:rPr lang="cs-CZ" dirty="0" smtClean="0"/>
              <a:t>    Moravská 567</a:t>
            </a:r>
          </a:p>
          <a:p>
            <a:pPr marL="0" indent="0">
              <a:buNone/>
            </a:pPr>
            <a:r>
              <a:rPr lang="cs-CZ" dirty="0" smtClean="0"/>
              <a:t>    688 01  UHERSKÝ BROD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Vážená paní</a:t>
            </a:r>
          </a:p>
          <a:p>
            <a:pPr marL="0" indent="0">
              <a:buNone/>
            </a:pPr>
            <a:r>
              <a:rPr lang="cs-CZ" dirty="0" smtClean="0"/>
              <a:t>    PhDr. Lenka Nováčková</a:t>
            </a:r>
          </a:p>
          <a:p>
            <a:pPr marL="0" indent="0">
              <a:buNone/>
            </a:pPr>
            <a:r>
              <a:rPr lang="cs-CZ" dirty="0" smtClean="0"/>
              <a:t>    Za Humny 1234</a:t>
            </a:r>
          </a:p>
          <a:p>
            <a:pPr marL="0" indent="0">
              <a:buNone/>
            </a:pPr>
            <a:r>
              <a:rPr lang="cs-CZ" dirty="0" smtClean="0"/>
              <a:t>    688 01  UH. BROD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28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accent2"/>
                </a:solidFill>
              </a:rPr>
              <a:t>Otázky pro opakování: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Charakterizujte psané útvary prostě sdělovacího stylu.</a:t>
            </a:r>
          </a:p>
          <a:p>
            <a:r>
              <a:rPr lang="cs-CZ" dirty="0" smtClean="0"/>
              <a:t>2) Jaké druhy dopisů znáte? </a:t>
            </a:r>
          </a:p>
          <a:p>
            <a:r>
              <a:rPr lang="cs-CZ" dirty="0" smtClean="0"/>
              <a:t>3) Které ustálené formální znaky má dopis?</a:t>
            </a:r>
          </a:p>
          <a:p>
            <a:r>
              <a:rPr lang="cs-CZ" dirty="0" smtClean="0"/>
              <a:t>4) Čím se liší dopis soukromý a úřední?</a:t>
            </a:r>
          </a:p>
          <a:p>
            <a:r>
              <a:rPr lang="cs-CZ" dirty="0" smtClean="0"/>
              <a:t>5) Jak se píší adresy na obálky dopisů?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103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Zdroje: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 pro střední školy</a:t>
            </a:r>
            <a:r>
              <a:rPr lang="cs-CZ" dirty="0" smtClean="0"/>
              <a:t>. Havlíčkův Brod: Fragment, 2007, ISBN 978 – 253 – 0189 – 0</a:t>
            </a:r>
          </a:p>
          <a:p>
            <a:r>
              <a:rPr lang="cs-CZ" i="1" dirty="0" smtClean="0"/>
              <a:t>Odmaturuj z českého jazyka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082 – 9</a:t>
            </a:r>
          </a:p>
          <a:p>
            <a:r>
              <a:rPr lang="cs-CZ" i="1" dirty="0" smtClean="0"/>
              <a:t>Průvodce českým jazykem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019 – 5</a:t>
            </a:r>
          </a:p>
          <a:p>
            <a:r>
              <a:rPr lang="cs-CZ" dirty="0" smtClean="0"/>
              <a:t>HANZOVÁ, Marie, SCHNEIDEROVÁ, Eva. </a:t>
            </a:r>
            <a:r>
              <a:rPr lang="cs-CZ" i="1" dirty="0" smtClean="0"/>
              <a:t>Klíč ke slohu</a:t>
            </a:r>
            <a:r>
              <a:rPr lang="cs-CZ" dirty="0" smtClean="0"/>
              <a:t>. Praha: Albatros, 2007, ISBN 978 – 80 – 00 – 01825 - 6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85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650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  PROSTĚ  SDĚLOVACÍ  STYL</vt:lpstr>
      <vt:lpstr>Charakteristika psaného projevu:</vt:lpstr>
      <vt:lpstr>DOPIS:</vt:lpstr>
      <vt:lpstr>Rozdělení dopisů podle obsahu:</vt:lpstr>
      <vt:lpstr>Způsob vyjádření:</vt:lpstr>
      <vt:lpstr>Způsob vyjádření:</vt:lpstr>
      <vt:lpstr>Kompozice dopisu:</vt:lpstr>
      <vt:lpstr>Psaní adresy na obálky:</vt:lpstr>
      <vt:lpstr>Příklady psaní adres:</vt:lpstr>
      <vt:lpstr>Otázky pro opakování:</vt:lpstr>
      <vt:lpstr>Zdroje: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17</cp:revision>
  <cp:lastPrinted>2013-06-26T08:21:37Z</cp:lastPrinted>
  <dcterms:created xsi:type="dcterms:W3CDTF">2012-09-02T08:03:05Z</dcterms:created>
  <dcterms:modified xsi:type="dcterms:W3CDTF">2013-06-26T08:30:11Z</dcterms:modified>
</cp:coreProperties>
</file>