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6" r:id="rId12"/>
    <p:sldId id="265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118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1303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834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21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6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9264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6613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0251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02770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081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057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817EFB-CAB0-433C-A8A4-4C71F4AD142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63B4E2-536E-4E7C-987B-97249812FF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773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3814261076"/>
              </p:ext>
            </p:extLst>
          </p:nvPr>
        </p:nvGraphicFramePr>
        <p:xfrm>
          <a:off x="1037914" y="1196975"/>
          <a:ext cx="7278502" cy="4298365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Prostě sdělovací styl – psané útvary (krátké informační útvary -  útvary oznamovací)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pro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ročník, obor Mechanik opravář MV, OZS 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   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102586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ANOTACE: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 zabývá krátkými informačními útvary, jejich znaky, </a:t>
            </a:r>
            <a:r>
              <a:rPr lang="cs-CZ" smtClean="0"/>
              <a:t>charakteristikou a </a:t>
            </a:r>
            <a:r>
              <a:rPr lang="cs-CZ" dirty="0" smtClean="0"/>
              <a:t>rozdělením na útvary oznamovací, dokumentární a heslové. Blíže se věnuje útvarům oznamovacím.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762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15416"/>
            <a:ext cx="8229600" cy="2016224"/>
          </a:xfrm>
        </p:spPr>
        <p:txBody>
          <a:bodyPr>
            <a:normAutofit fontScale="90000"/>
          </a:bodyPr>
          <a:lstStyle/>
          <a:p>
            <a:r>
              <a:rPr lang="cs-CZ" sz="5400" dirty="0" smtClean="0">
                <a:solidFill>
                  <a:schemeClr val="accent2"/>
                </a:solidFill>
              </a:rPr>
              <a:t/>
            </a:r>
            <a:br>
              <a:rPr lang="cs-CZ" sz="5400" dirty="0" smtClean="0">
                <a:solidFill>
                  <a:schemeClr val="accent2"/>
                </a:solidFill>
              </a:rPr>
            </a:br>
            <a:r>
              <a:rPr lang="cs-CZ" sz="5400" dirty="0">
                <a:solidFill>
                  <a:schemeClr val="accent2"/>
                </a:solidFill>
              </a:rPr>
              <a:t/>
            </a:r>
            <a:br>
              <a:rPr lang="cs-CZ" sz="5400" dirty="0">
                <a:solidFill>
                  <a:schemeClr val="accent2"/>
                </a:solidFill>
              </a:rPr>
            </a:br>
            <a:r>
              <a:rPr lang="cs-CZ" sz="5400" dirty="0" smtClean="0">
                <a:solidFill>
                  <a:schemeClr val="accent2"/>
                </a:solidFill>
              </a:rPr>
              <a:t>PROSTĚ  SDĚLOVACÍ  STYL:</a:t>
            </a:r>
            <a:endParaRPr lang="cs-CZ" sz="54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4400" dirty="0" smtClean="0"/>
          </a:p>
          <a:p>
            <a:pPr marL="0" indent="0">
              <a:buNone/>
            </a:pPr>
            <a:r>
              <a:rPr lang="cs-CZ" sz="4400" smtClean="0"/>
              <a:t>       KRÁTKÉ INFORMAČNÍ ÚTVARY        </a:t>
            </a:r>
            <a:endParaRPr lang="cs-CZ" sz="4400" dirty="0" smtClean="0"/>
          </a:p>
          <a:p>
            <a:pPr marL="0" indent="0">
              <a:buNone/>
            </a:pPr>
            <a:r>
              <a:rPr lang="cs-CZ" sz="4400" dirty="0"/>
              <a:t>	</a:t>
            </a:r>
            <a:r>
              <a:rPr lang="cs-CZ" sz="4400" dirty="0" smtClean="0"/>
              <a:t>	</a:t>
            </a:r>
            <a:r>
              <a:rPr lang="cs-CZ" sz="6000" dirty="0" smtClean="0"/>
              <a:t>Psané útvary  </a:t>
            </a:r>
          </a:p>
          <a:p>
            <a:pPr marL="0" indent="0">
              <a:buNone/>
            </a:pPr>
            <a:r>
              <a:rPr lang="cs-CZ" sz="4400" dirty="0" smtClean="0"/>
              <a:t>                  (</a:t>
            </a:r>
            <a:r>
              <a:rPr lang="cs-CZ" dirty="0" smtClean="0"/>
              <a:t>útvary oznamovací</a:t>
            </a:r>
            <a:r>
              <a:rPr lang="cs-CZ" sz="4400" dirty="0" smtClean="0"/>
              <a:t>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74437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Krátké informační útvary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slohově jednoduché</a:t>
            </a:r>
          </a:p>
          <a:p>
            <a:r>
              <a:rPr lang="cs-CZ" dirty="0" smtClean="0"/>
              <a:t>bez zvláštního formálního zpracování</a:t>
            </a:r>
          </a:p>
          <a:p>
            <a:r>
              <a:rPr lang="cs-CZ" dirty="0" smtClean="0"/>
              <a:t>objektivní, věcné nebo formální souvislosti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2898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Rozdělení krátkých informačních útvarů</a:t>
            </a:r>
            <a:r>
              <a:rPr lang="cs-CZ" dirty="0" smtClean="0">
                <a:solidFill>
                  <a:schemeClr val="accent2"/>
                </a:solidFill>
              </a:rPr>
              <a:t>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</a:t>
            </a:r>
            <a:r>
              <a:rPr lang="cs-CZ" dirty="0" smtClean="0">
                <a:solidFill>
                  <a:schemeClr val="accent2"/>
                </a:solidFill>
              </a:rPr>
              <a:t>útvary oznamovací </a:t>
            </a:r>
            <a:r>
              <a:rPr lang="cs-CZ" dirty="0" smtClean="0"/>
              <a:t>– oznámení, zpráva, pozvánka, vyhláška, inzerát, telegram, plakát, osobní vizitka, projev blahopřání, soustrasti aj.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chemeClr val="accent2"/>
                </a:solidFill>
              </a:rPr>
              <a:t>útvary dokumentární </a:t>
            </a:r>
            <a:r>
              <a:rPr lang="cs-CZ" dirty="0" smtClean="0"/>
              <a:t>– smlouva, stvrzenka, zápis, protokol jednání, rezoluce </a:t>
            </a:r>
          </a:p>
          <a:p>
            <a:r>
              <a:rPr lang="cs-CZ" dirty="0" smtClean="0"/>
              <a:t>c) </a:t>
            </a:r>
            <a:r>
              <a:rPr lang="cs-CZ" dirty="0" smtClean="0">
                <a:solidFill>
                  <a:schemeClr val="accent2"/>
                </a:solidFill>
              </a:rPr>
              <a:t>útvary heslové </a:t>
            </a:r>
            <a:r>
              <a:rPr lang="cs-CZ" dirty="0" smtClean="0"/>
              <a:t>– formuláře (tiskopisy, dotazníky, vysvědčení, dodací list, poukázky), testy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5139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Znaky krátkých informačních útvarů: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informace za všech oblastí (společenské, politické, ekonomické, kulturní, sportovní)</a:t>
            </a:r>
          </a:p>
          <a:p>
            <a:r>
              <a:rPr lang="cs-CZ" dirty="0" smtClean="0"/>
              <a:t>údaje místní a časové</a:t>
            </a:r>
          </a:p>
          <a:p>
            <a:r>
              <a:rPr lang="cs-CZ" dirty="0" smtClean="0"/>
              <a:t>cíl – podat fakta</a:t>
            </a:r>
          </a:p>
          <a:p>
            <a:r>
              <a:rPr lang="cs-CZ" dirty="0" smtClean="0"/>
              <a:t>stručnost, hutnost, úspornost (někdy heslovitost)</a:t>
            </a:r>
          </a:p>
          <a:p>
            <a:r>
              <a:rPr lang="cs-CZ" dirty="0" smtClean="0"/>
              <a:t>hromadění podstatných jmen, jednočlenné věty  neslovesné, objektivní pořad (V-J)</a:t>
            </a:r>
          </a:p>
          <a:p>
            <a:r>
              <a:rPr lang="cs-CZ" dirty="0" smtClean="0"/>
              <a:t>spisovná čeština, ustálené obraty a formulace, výrazy bez citového zabarvení, jednoznačné vyjadřování</a:t>
            </a:r>
          </a:p>
          <a:p>
            <a:r>
              <a:rPr lang="cs-CZ" dirty="0" smtClean="0"/>
              <a:t>přehledné uspořádání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238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Oznamovací útvary: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oznámení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– informuje o události, která se stane, případně vyzývá čtenáře k účasti</a:t>
            </a:r>
          </a:p>
          <a:p>
            <a:r>
              <a:rPr lang="cs-CZ" dirty="0" smtClean="0"/>
              <a:t>uvádí se: název akce</a:t>
            </a:r>
          </a:p>
          <a:p>
            <a:r>
              <a:rPr lang="cs-CZ" dirty="0" smtClean="0"/>
              <a:t>místo konání</a:t>
            </a:r>
          </a:p>
          <a:p>
            <a:r>
              <a:rPr lang="cs-CZ" dirty="0" smtClean="0"/>
              <a:t>časové informace (datum, hodina)</a:t>
            </a:r>
          </a:p>
          <a:p>
            <a:r>
              <a:rPr lang="cs-CZ" dirty="0" smtClean="0"/>
              <a:t>obsah akce (téma)</a:t>
            </a:r>
          </a:p>
          <a:p>
            <a:r>
              <a:rPr lang="cs-CZ" dirty="0" smtClean="0"/>
              <a:t>pořadatel, přednášející, účinkující</a:t>
            </a:r>
          </a:p>
          <a:p>
            <a:r>
              <a:rPr lang="cs-CZ" dirty="0" smtClean="0"/>
              <a:t>jako oznámení fungují nejrůznější plakáty, pozvánky na společenské a jiné akce, programy kin, divadel, svatební oznámení aj.</a:t>
            </a:r>
          </a:p>
          <a:p>
            <a:r>
              <a:rPr lang="cs-CZ" dirty="0" smtClean="0"/>
              <a:t>důležitá bývá i grafická úprava, stručnost, zdvořilost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06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Oznamovací útvary: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zpráva</a:t>
            </a:r>
            <a:r>
              <a:rPr lang="cs-CZ" dirty="0" smtClean="0"/>
              <a:t> – informuje o události, která se stala, často událost i hodnotí</a:t>
            </a:r>
          </a:p>
          <a:p>
            <a:r>
              <a:rPr lang="cs-CZ" dirty="0" smtClean="0"/>
              <a:t>podává informace věcné, objektivní, stručné, je nestranná</a:t>
            </a:r>
          </a:p>
          <a:p>
            <a:r>
              <a:rPr lang="cs-CZ" dirty="0" smtClean="0"/>
              <a:t>má nahradit osobní nepřítomnost</a:t>
            </a:r>
          </a:p>
          <a:p>
            <a:r>
              <a:rPr lang="cs-CZ" dirty="0" smtClean="0"/>
              <a:t>důležité je zachování časového sledu událostí, podobně jako u oznámení je nutno uvést všechny údaje o akci, místu konání, pořadateli aj.   </a:t>
            </a:r>
          </a:p>
          <a:p>
            <a:r>
              <a:rPr lang="cs-CZ" dirty="0" smtClean="0"/>
              <a:t>užívají se slovesa v minulém čase</a:t>
            </a:r>
          </a:p>
          <a:p>
            <a:r>
              <a:rPr lang="cs-CZ" dirty="0" smtClean="0"/>
              <a:t>zprávy mohou být obsahem nejrůznějších firemních oběžníků, mohou zveřejňovat události na nástěnkách, zvlášť důležité postavení mají v publicistice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5337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Oznamovací útvary: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inzerát</a:t>
            </a:r>
            <a:r>
              <a:rPr lang="cs-CZ" dirty="0" smtClean="0"/>
              <a:t> – vzhledem k ceně za otištění využívá maximální úspornost vyjádření, ale ne na úkor srozumitelnosti, zkracování slov</a:t>
            </a:r>
          </a:p>
          <a:p>
            <a:r>
              <a:rPr lang="cs-CZ" dirty="0" smtClean="0"/>
              <a:t>inzerát seznamovací, nabídky, oznámení prodeje/koupě</a:t>
            </a:r>
          </a:p>
          <a:p>
            <a:r>
              <a:rPr lang="cs-CZ" dirty="0" smtClean="0"/>
              <a:t>inzerát reklamní – usiluje o maximální účinek na čtenáře (posluchače)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1564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Moderní prostředky komunikace: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fax – posíláme jím kopie hotových dokumentů</a:t>
            </a:r>
          </a:p>
          <a:p>
            <a:r>
              <a:rPr lang="cs-CZ" dirty="0" smtClean="0"/>
              <a:t>e-mail – elektronická pošta, komunikace prostřednictvím počítače</a:t>
            </a:r>
          </a:p>
          <a:p>
            <a:r>
              <a:rPr lang="cs-CZ" dirty="0" smtClean="0"/>
              <a:t>komunikace prostřednictvím internetu – chat, </a:t>
            </a:r>
            <a:r>
              <a:rPr lang="cs-CZ" dirty="0" err="1" smtClean="0"/>
              <a:t>facebook</a:t>
            </a:r>
            <a:r>
              <a:rPr lang="cs-CZ" dirty="0" smtClean="0"/>
              <a:t>, </a:t>
            </a:r>
            <a:r>
              <a:rPr lang="cs-CZ" dirty="0" err="1" smtClean="0"/>
              <a:t>skype</a:t>
            </a:r>
            <a:endParaRPr lang="cs-CZ" dirty="0" smtClean="0"/>
          </a:p>
          <a:p>
            <a:r>
              <a:rPr lang="cs-CZ" dirty="0" smtClean="0"/>
              <a:t>komunikace prostřednictvím mobilního telefonu – SMS (krátká textová </a:t>
            </a:r>
            <a:r>
              <a:rPr lang="cs-CZ" smtClean="0"/>
              <a:t>zpráva), MMS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9867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Otázky pro opakování: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Jak dělíme krátké informační útvary?</a:t>
            </a:r>
          </a:p>
          <a:p>
            <a:r>
              <a:rPr lang="cs-CZ" dirty="0" smtClean="0"/>
              <a:t>2) Jaké znaky mají krátké informační útvary?</a:t>
            </a:r>
          </a:p>
          <a:p>
            <a:r>
              <a:rPr lang="cs-CZ" dirty="0" smtClean="0"/>
              <a:t>3) Které krátké informační útvary patří </a:t>
            </a:r>
          </a:p>
          <a:p>
            <a:pPr marL="0" indent="0">
              <a:buNone/>
            </a:pPr>
            <a:r>
              <a:rPr lang="cs-CZ" dirty="0" smtClean="0"/>
              <a:t>    k útvarům oznamovacím?</a:t>
            </a:r>
          </a:p>
          <a:p>
            <a:r>
              <a:rPr lang="cs-CZ" dirty="0" smtClean="0"/>
              <a:t>4) Které údaje obsahují oznámení a zprávy a   jaký je mezi nimi rozdíl?</a:t>
            </a:r>
          </a:p>
          <a:p>
            <a:r>
              <a:rPr lang="cs-CZ" dirty="0" smtClean="0"/>
              <a:t>5) Uveďte moderní prostředky komunikace.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690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Zdroje: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 pro střední školy</a:t>
            </a:r>
            <a:r>
              <a:rPr lang="cs-CZ" dirty="0" smtClean="0"/>
              <a:t>. Havlíčkův Brod: Fragment, 2007, ISBN 978 – 253 – 0289 – 0</a:t>
            </a:r>
          </a:p>
          <a:p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/>
              <a:t>,</a:t>
            </a:r>
            <a:r>
              <a:rPr lang="cs-CZ" dirty="0" smtClean="0"/>
              <a:t> 2007, ISBN 80 – 7358 – 082 – 9</a:t>
            </a:r>
          </a:p>
          <a:p>
            <a:r>
              <a:rPr lang="cs-CZ" i="1" dirty="0" smtClean="0"/>
              <a:t>Průvodce 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019 – 5</a:t>
            </a:r>
          </a:p>
          <a:p>
            <a:r>
              <a:rPr lang="cs-CZ" dirty="0" smtClean="0"/>
              <a:t>HANZOVÁ, Marie, SCHNEIDEROVÁ, EVA. </a:t>
            </a:r>
            <a:r>
              <a:rPr lang="cs-CZ" i="1" dirty="0" smtClean="0"/>
              <a:t>Klíč ke slohu</a:t>
            </a:r>
            <a:r>
              <a:rPr lang="cs-CZ" dirty="0" smtClean="0"/>
              <a:t>. Praha: Albatros, 2007, ISBN 987 – 80 – 00 – 01825 - 6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636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</TotalTime>
  <Words>652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ANOTACE:</vt:lpstr>
      <vt:lpstr>  PROSTĚ  SDĚLOVACÍ  STYL:</vt:lpstr>
      <vt:lpstr>Krátké informační útvary</vt:lpstr>
      <vt:lpstr>Rozdělení krátkých informačních útvarů:</vt:lpstr>
      <vt:lpstr>Znaky krátkých informačních útvarů:</vt:lpstr>
      <vt:lpstr>Oznamovací útvary:</vt:lpstr>
      <vt:lpstr>Oznamovací útvary:</vt:lpstr>
      <vt:lpstr>Oznamovací útvary:</vt:lpstr>
      <vt:lpstr>Moderní prostředky komunikace:</vt:lpstr>
      <vt:lpstr>Otázky pro opakování: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28</cp:revision>
  <cp:lastPrinted>2013-06-26T08:18:24Z</cp:lastPrinted>
  <dcterms:created xsi:type="dcterms:W3CDTF">2012-09-02T10:45:44Z</dcterms:created>
  <dcterms:modified xsi:type="dcterms:W3CDTF">2013-06-26T08:29:36Z</dcterms:modified>
</cp:coreProperties>
</file>