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C42C3-5950-40C3-B725-A6782A7ECDC1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C3D42-DA2E-4E7E-83E6-07DFCDEB81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9175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C42C3-5950-40C3-B725-A6782A7ECDC1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C3D42-DA2E-4E7E-83E6-07DFCDEB81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73434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C42C3-5950-40C3-B725-A6782A7ECDC1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C3D42-DA2E-4E7E-83E6-07DFCDEB81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6296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C42C3-5950-40C3-B725-A6782A7ECDC1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C3D42-DA2E-4E7E-83E6-07DFCDEB81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7280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C42C3-5950-40C3-B725-A6782A7ECDC1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C3D42-DA2E-4E7E-83E6-07DFCDEB81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14309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C42C3-5950-40C3-B725-A6782A7ECDC1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C3D42-DA2E-4E7E-83E6-07DFCDEB81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120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C42C3-5950-40C3-B725-A6782A7ECDC1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C3D42-DA2E-4E7E-83E6-07DFCDEB81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78695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C42C3-5950-40C3-B725-A6782A7ECDC1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C3D42-DA2E-4E7E-83E6-07DFCDEB81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14182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C42C3-5950-40C3-B725-A6782A7ECDC1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C3D42-DA2E-4E7E-83E6-07DFCDEB81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62191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C42C3-5950-40C3-B725-A6782A7ECDC1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C3D42-DA2E-4E7E-83E6-07DFCDEB81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41389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C42C3-5950-40C3-B725-A6782A7ECDC1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C3D42-DA2E-4E7E-83E6-07DFCDEB81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260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42C3-5950-40C3-B725-A6782A7ECDC1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5C3D42-DA2E-4E7E-83E6-07DFCDEB81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06002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201455429"/>
              </p:ext>
            </p:extLst>
          </p:nvPr>
        </p:nvGraphicFramePr>
        <p:xfrm>
          <a:off x="1037914" y="1196975"/>
          <a:ext cx="7278502" cy="4664125"/>
        </p:xfrm>
        <a:graphic>
          <a:graphicData uri="http://schemas.openxmlformats.org/drawingml/2006/table">
            <a:tbl>
              <a:tblPr/>
              <a:tblGrid>
                <a:gridCol w="2345446"/>
                <a:gridCol w="4933056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Marie Havránková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Prostě sdělovací styl – psané útvary ( krátké informační útvary -  útvary dokumentární a heslové)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8131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sady: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Funkční 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styly 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 ročník, obor Mechanik opravář MV, OZS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srpen 2012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35903" y="6237312"/>
            <a:ext cx="8928585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dirty="0" smtClean="0"/>
              <a:t>Uvedení </a:t>
            </a:r>
            <a:r>
              <a:rPr lang="cs-CZ" i="1" dirty="0"/>
              <a:t>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2653109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2"/>
                </a:solidFill>
              </a:rPr>
              <a:t>ANOTACE:</a:t>
            </a:r>
            <a:endParaRPr lang="cs-CZ" u="sng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této prezentaci se budeme zabývat krátkými informačními útvary dokumentárními a heslovými a jejich využitím v praktickém životě žáků.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5402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u="sng" dirty="0" smtClean="0">
                <a:solidFill>
                  <a:schemeClr val="accent2"/>
                </a:solidFill>
              </a:rPr>
              <a:t/>
            </a:r>
            <a:br>
              <a:rPr lang="cs-CZ" u="sng" dirty="0" smtClean="0">
                <a:solidFill>
                  <a:schemeClr val="accent2"/>
                </a:solidFill>
              </a:rPr>
            </a:br>
            <a:r>
              <a:rPr lang="cs-CZ" u="sng" dirty="0" smtClean="0">
                <a:solidFill>
                  <a:schemeClr val="accent2"/>
                </a:solidFill>
              </a:rPr>
              <a:t>PROSTĚ SDĚLOVACÍ STYL</a:t>
            </a:r>
            <a:r>
              <a:rPr lang="cs-CZ" u="sng" dirty="0">
                <a:solidFill>
                  <a:schemeClr val="accent2"/>
                </a:solidFill>
              </a:rPr>
              <a:t/>
            </a:r>
            <a:br>
              <a:rPr lang="cs-CZ" u="sng" dirty="0">
                <a:solidFill>
                  <a:schemeClr val="accent2"/>
                </a:solidFill>
              </a:rPr>
            </a:br>
            <a:r>
              <a:rPr lang="cs-CZ" u="sng" dirty="0" smtClean="0">
                <a:solidFill>
                  <a:schemeClr val="accent2"/>
                </a:solidFill>
              </a:rPr>
              <a:t/>
            </a:r>
            <a:br>
              <a:rPr lang="cs-CZ" u="sng" dirty="0" smtClean="0">
                <a:solidFill>
                  <a:schemeClr val="accent2"/>
                </a:solidFill>
              </a:rPr>
            </a:br>
            <a:r>
              <a:rPr lang="cs-CZ" u="sng" dirty="0" smtClean="0">
                <a:solidFill>
                  <a:schemeClr val="accent2"/>
                </a:solidFill>
              </a:rPr>
              <a:t>KRÁTKÉ INFORMAČNÍ ÚTVARY:</a:t>
            </a:r>
            <a:endParaRPr lang="cs-CZ" u="sng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		</a:t>
            </a:r>
            <a:r>
              <a:rPr lang="cs-CZ" sz="4400" dirty="0" smtClean="0"/>
              <a:t>PSANÉ ÚTVARY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smtClean="0"/>
              <a:t>        (</a:t>
            </a:r>
            <a:r>
              <a:rPr lang="cs-CZ" dirty="0" smtClean="0"/>
              <a:t>útvary dokumentární a heslové)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841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2"/>
                </a:solidFill>
              </a:rPr>
              <a:t>Dokumentární útvary:</a:t>
            </a:r>
            <a:endParaRPr lang="cs-CZ" u="sng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mají platnost delší dobu</a:t>
            </a:r>
          </a:p>
          <a:p>
            <a:r>
              <a:rPr lang="cs-CZ" dirty="0" smtClean="0"/>
              <a:t>musí se určitou dobu uchovávat, potom se některé archivují</a:t>
            </a:r>
          </a:p>
          <a:p>
            <a:r>
              <a:rPr lang="cs-CZ" dirty="0" smtClean="0"/>
              <a:t>užívají se ve firmách, na úřadech</a:t>
            </a:r>
          </a:p>
          <a:p>
            <a:r>
              <a:rPr lang="cs-CZ" dirty="0" smtClean="0"/>
              <a:t>Patří sem: smlouva (pracovní smlouva)</a:t>
            </a:r>
          </a:p>
          <a:p>
            <a:pPr marL="0" indent="0">
              <a:buNone/>
            </a:pPr>
            <a:r>
              <a:rPr lang="cs-CZ" dirty="0" smtClean="0"/>
              <a:t>		   stvrzenka</a:t>
            </a:r>
          </a:p>
          <a:p>
            <a:pPr marL="0" indent="0">
              <a:buNone/>
            </a:pPr>
            <a:r>
              <a:rPr lang="cs-CZ" dirty="0" smtClean="0"/>
              <a:t>		   zápis (schůze, soudního jednání)</a:t>
            </a:r>
          </a:p>
          <a:p>
            <a:pPr marL="0" indent="0">
              <a:buNone/>
            </a:pPr>
            <a:r>
              <a:rPr lang="cs-CZ" dirty="0" smtClean="0"/>
              <a:t>		   protokol jednání</a:t>
            </a:r>
          </a:p>
          <a:p>
            <a:pPr marL="0" indent="0">
              <a:buNone/>
            </a:pPr>
            <a:r>
              <a:rPr lang="cs-CZ" dirty="0" smtClean="0"/>
              <a:t>		   rezoluce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476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2"/>
                </a:solidFill>
              </a:rPr>
              <a:t>Heslové útvary:</a:t>
            </a:r>
            <a:endParaRPr lang="cs-CZ" u="sng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vyplňují se obvykle do předtištěných formulářů hůlkovým písmem nebo na počítači</a:t>
            </a:r>
          </a:p>
          <a:p>
            <a:r>
              <a:rPr lang="cs-CZ" dirty="0" smtClean="0"/>
              <a:t>vždy užíváme spisovnou češtinu </a:t>
            </a:r>
          </a:p>
          <a:p>
            <a:r>
              <a:rPr lang="cs-CZ" dirty="0" smtClean="0"/>
              <a:t>často se zpracovávají statisticky</a:t>
            </a:r>
          </a:p>
          <a:p>
            <a:r>
              <a:rPr lang="cs-CZ" dirty="0"/>
              <a:t>z</a:t>
            </a:r>
            <a:r>
              <a:rPr lang="cs-CZ" dirty="0" smtClean="0"/>
              <a:t>apisují se jednotně, věcně, přehledně, stručně</a:t>
            </a:r>
          </a:p>
          <a:p>
            <a:r>
              <a:rPr lang="cs-CZ" dirty="0" smtClean="0"/>
              <a:t>užívají se ve firmách, na úřadech, občané při styku s těmito institucemi</a:t>
            </a:r>
          </a:p>
          <a:p>
            <a:r>
              <a:rPr lang="cs-CZ" dirty="0" smtClean="0"/>
              <a:t>některé se uchovávají a archivují</a:t>
            </a:r>
          </a:p>
          <a:p>
            <a:r>
              <a:rPr lang="cs-CZ" dirty="0" smtClean="0"/>
              <a:t>bývají přiřazovány i k administrativnímu stylu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8355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2"/>
                </a:solidFill>
              </a:rPr>
              <a:t>Heslové útvary:</a:t>
            </a:r>
            <a:endParaRPr lang="cs-CZ" u="sng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Patří sem: tiskopisy</a:t>
            </a:r>
          </a:p>
          <a:p>
            <a:pPr marL="0" indent="0">
              <a:buNone/>
            </a:pPr>
            <a:r>
              <a:rPr lang="cs-CZ" dirty="0" smtClean="0"/>
              <a:t>		   dotazníky</a:t>
            </a:r>
          </a:p>
          <a:p>
            <a:pPr marL="0" indent="0">
              <a:buNone/>
            </a:pPr>
            <a:r>
              <a:rPr lang="cs-CZ" dirty="0" smtClean="0"/>
              <a:t>		   poukázky</a:t>
            </a:r>
          </a:p>
          <a:p>
            <a:pPr marL="0" indent="0">
              <a:buNone/>
            </a:pPr>
            <a:r>
              <a:rPr lang="cs-CZ" dirty="0" smtClean="0"/>
              <a:t>		   testy</a:t>
            </a:r>
          </a:p>
          <a:p>
            <a:pPr marL="0" indent="0">
              <a:buNone/>
            </a:pPr>
            <a:r>
              <a:rPr lang="cs-CZ" dirty="0" smtClean="0"/>
              <a:t>		   anketa</a:t>
            </a:r>
          </a:p>
          <a:p>
            <a:pPr marL="0" indent="0">
              <a:buNone/>
            </a:pPr>
            <a:r>
              <a:rPr lang="cs-CZ" dirty="0" smtClean="0"/>
              <a:t>		   jízdní řády</a:t>
            </a:r>
          </a:p>
          <a:p>
            <a:pPr marL="0" indent="0">
              <a:buNone/>
            </a:pPr>
            <a:r>
              <a:rPr lang="cs-CZ" dirty="0" smtClean="0"/>
              <a:t>		   vysvědčení aj.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5658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Tiskopisy: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předtištěné formuláře, blankety</a:t>
            </a:r>
          </a:p>
          <a:p>
            <a:r>
              <a:rPr lang="cs-CZ" dirty="0" smtClean="0"/>
              <a:t>úprava do rubrik, jednotný postup a sled údajů</a:t>
            </a:r>
          </a:p>
          <a:p>
            <a:r>
              <a:rPr lang="cs-CZ" dirty="0" smtClean="0"/>
              <a:t>vyplňují se stručně, přesně, věcně, čitelně hůlkovým písmem nebo na počítači</a:t>
            </a:r>
          </a:p>
          <a:p>
            <a:r>
              <a:rPr lang="cs-CZ" dirty="0" smtClean="0"/>
              <a:t>užívají se ve firmách, úřadech </a:t>
            </a:r>
          </a:p>
          <a:p>
            <a:r>
              <a:rPr lang="cs-CZ" dirty="0" smtClean="0"/>
              <a:t>občané je užívají při styku s institucemi</a:t>
            </a:r>
          </a:p>
          <a:p>
            <a:r>
              <a:rPr lang="cs-CZ" dirty="0" smtClean="0"/>
              <a:t>některé se uchovávají a archivují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7306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Dotazník: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předtištěný formulář s otázkami pro doplnění potřebných údajů</a:t>
            </a:r>
          </a:p>
          <a:p>
            <a:r>
              <a:rPr lang="cs-CZ" dirty="0" smtClean="0"/>
              <a:t>vyplňují se heslovitě, odpovědi jsou stručné, úsporné, jmenné vyjadřování, zkratky</a:t>
            </a:r>
          </a:p>
          <a:p>
            <a:r>
              <a:rPr lang="cs-CZ" dirty="0" smtClean="0"/>
              <a:t>užívá se jmenné vyjadřování</a:t>
            </a:r>
          </a:p>
          <a:p>
            <a:r>
              <a:rPr lang="cs-CZ" dirty="0" smtClean="0"/>
              <a:t>uvádí se pravdivé údaje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8412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Poukázky: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nejběžnější je poštovní poukázka (složenka)</a:t>
            </a:r>
          </a:p>
          <a:p>
            <a:r>
              <a:rPr lang="cs-CZ" dirty="0" smtClean="0"/>
              <a:t>slouží k zaslání peněžního obnosu soukromou osobou nebo organizací</a:t>
            </a:r>
          </a:p>
          <a:p>
            <a:r>
              <a:rPr lang="cs-CZ" dirty="0"/>
              <a:t>p</a:t>
            </a:r>
            <a:r>
              <a:rPr lang="cs-CZ" dirty="0" smtClean="0"/>
              <a:t>ředtištěné kolonky se vypisují čitelně,  adresa musí být úplná s PSČ</a:t>
            </a:r>
          </a:p>
          <a:p>
            <a:r>
              <a:rPr lang="cs-CZ" dirty="0" smtClean="0"/>
              <a:t>suma se vyplňuje zřetelně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5925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Testy: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didaktické</a:t>
            </a:r>
            <a:r>
              <a:rPr lang="cs-CZ" dirty="0" smtClean="0"/>
              <a:t> – slouží k ověření vědomostí (např.  při přijímacích zkouškách, při maturitní zkoušce)</a:t>
            </a:r>
          </a:p>
          <a:p>
            <a:r>
              <a:rPr lang="cs-CZ" dirty="0" smtClean="0">
                <a:solidFill>
                  <a:schemeClr val="accent2"/>
                </a:solidFill>
              </a:rPr>
              <a:t>diagnostické</a:t>
            </a:r>
            <a:r>
              <a:rPr lang="cs-CZ" dirty="0" smtClean="0"/>
              <a:t> – zjišťují současný stav, např. míru úspěšnosti žáků v určitém předmětu</a:t>
            </a:r>
          </a:p>
          <a:p>
            <a:r>
              <a:rPr lang="cs-CZ" dirty="0" smtClean="0">
                <a:solidFill>
                  <a:schemeClr val="accent2"/>
                </a:solidFill>
              </a:rPr>
              <a:t>prognostické</a:t>
            </a:r>
            <a:r>
              <a:rPr lang="cs-CZ" dirty="0" smtClean="0"/>
              <a:t> – předvídají prospěch – neprospěch</a:t>
            </a:r>
          </a:p>
          <a:p>
            <a:r>
              <a:rPr lang="cs-CZ" dirty="0" smtClean="0">
                <a:solidFill>
                  <a:schemeClr val="accent2"/>
                </a:solidFill>
              </a:rPr>
              <a:t>psychologické</a:t>
            </a:r>
            <a:r>
              <a:rPr lang="cs-CZ" dirty="0" smtClean="0"/>
              <a:t> – testy schopností, úspěšnosti člověka v určité činnosti</a:t>
            </a:r>
          </a:p>
          <a:p>
            <a:r>
              <a:rPr lang="cs-CZ" dirty="0" smtClean="0">
                <a:solidFill>
                  <a:schemeClr val="accent2"/>
                </a:solidFill>
              </a:rPr>
              <a:t>verbální </a:t>
            </a:r>
            <a:r>
              <a:rPr lang="cs-CZ" dirty="0" smtClean="0"/>
              <a:t>(vyjadřované slovy) X </a:t>
            </a:r>
            <a:r>
              <a:rPr lang="cs-CZ" dirty="0" smtClean="0">
                <a:solidFill>
                  <a:schemeClr val="accent2"/>
                </a:solidFill>
              </a:rPr>
              <a:t>neverbální</a:t>
            </a:r>
            <a:r>
              <a:rPr lang="cs-CZ" dirty="0" smtClean="0"/>
              <a:t> (např. obrazové)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5248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Anketa: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forma dotazníku</a:t>
            </a:r>
          </a:p>
          <a:p>
            <a:r>
              <a:rPr lang="cs-CZ" dirty="0" smtClean="0"/>
              <a:t>otázky – zjišťuje se veřejné mínění, přání a názory osob (např. na společenský problém, obsahovou náplň časopisu apod.)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9516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2"/>
                </a:solidFill>
              </a:rPr>
              <a:t>Otázky pro opakování:</a:t>
            </a:r>
            <a:endParaRPr lang="cs-CZ" u="sng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Co patří k dokumentárním útvarům?</a:t>
            </a:r>
          </a:p>
          <a:p>
            <a:r>
              <a:rPr lang="cs-CZ" dirty="0" smtClean="0"/>
              <a:t>2) Proč musíme dokumentární útvary nějakou dobu uchovávat?</a:t>
            </a:r>
          </a:p>
          <a:p>
            <a:r>
              <a:rPr lang="cs-CZ" dirty="0" smtClean="0"/>
              <a:t>3) Které heslové útvary znáte?</a:t>
            </a:r>
          </a:p>
          <a:p>
            <a:r>
              <a:rPr lang="cs-CZ" dirty="0" smtClean="0"/>
              <a:t>4) Jak se musí vyplňovat tiskopisy?</a:t>
            </a:r>
          </a:p>
          <a:p>
            <a:r>
              <a:rPr lang="cs-CZ" dirty="0" smtClean="0"/>
              <a:t>5) Jaké druhy testů znáte?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5778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2"/>
                </a:solidFill>
              </a:rPr>
              <a:t>Zdroje:</a:t>
            </a:r>
            <a:endParaRPr lang="cs-CZ" u="sng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SOCHROVÁ, Marie. </a:t>
            </a:r>
            <a:r>
              <a:rPr lang="cs-CZ" i="1" dirty="0"/>
              <a:t>Český jazyk v kostce pro střední školy</a:t>
            </a:r>
            <a:r>
              <a:rPr lang="cs-CZ" dirty="0"/>
              <a:t>. Havlíčkův Brod: Fragment, 2007, ISBN 978 – 253 – 0289 – 0</a:t>
            </a:r>
          </a:p>
          <a:p>
            <a:r>
              <a:rPr lang="cs-CZ" i="1" dirty="0"/>
              <a:t>Odmaturuj z českého jazyka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2007, ISBN 80 – 7358 – 082 – 9</a:t>
            </a:r>
          </a:p>
          <a:p>
            <a:r>
              <a:rPr lang="cs-CZ" i="1" dirty="0"/>
              <a:t>Průvodce českým jazykem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2007, ISBN 80 – 7358 – 019 – 5</a:t>
            </a:r>
          </a:p>
          <a:p>
            <a:r>
              <a:rPr lang="cs-CZ" dirty="0"/>
              <a:t>HANZOVÁ, Marie, SCHNEIDEROVÁ, EVA. </a:t>
            </a:r>
            <a:r>
              <a:rPr lang="cs-CZ" i="1" dirty="0"/>
              <a:t>Klíč ke slohu</a:t>
            </a:r>
            <a:r>
              <a:rPr lang="cs-CZ" dirty="0"/>
              <a:t>. Praha: Albatros, 2007, ISBN 987 – 80 – 00 – 01825 - 6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8573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256</TotalTime>
  <Words>541</Words>
  <Application>Microsoft Office PowerPoint</Application>
  <PresentationFormat>Předvádění na obrazovce (4:3)</PresentationFormat>
  <Paragraphs>83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ANOTACE:</vt:lpstr>
      <vt:lpstr> PROSTĚ SDĚLOVACÍ STYL  KRÁTKÉ INFORMAČNÍ ÚTVARY:</vt:lpstr>
      <vt:lpstr>Dokumentární útvary:</vt:lpstr>
      <vt:lpstr>Heslové útvary:</vt:lpstr>
      <vt:lpstr>Heslové útvary:</vt:lpstr>
      <vt:lpstr>Tiskopisy:</vt:lpstr>
      <vt:lpstr>Dotazník:</vt:lpstr>
      <vt:lpstr>Poukázky:</vt:lpstr>
      <vt:lpstr>Testy:</vt:lpstr>
      <vt:lpstr>Anketa:</vt:lpstr>
      <vt:lpstr>Otázky pro opakování:</vt:lpstr>
      <vt:lpstr>Zdroje:</vt:lpstr>
    </vt:vector>
  </TitlesOfParts>
  <Company>SOU UB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reznickovakarla</cp:lastModifiedBy>
  <cp:revision>23</cp:revision>
  <dcterms:created xsi:type="dcterms:W3CDTF">2012-09-03T12:32:47Z</dcterms:created>
  <dcterms:modified xsi:type="dcterms:W3CDTF">2013-06-26T08:29:00Z</dcterms:modified>
</cp:coreProperties>
</file>