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72" r:id="rId2"/>
    <p:sldId id="273" r:id="rId3"/>
    <p:sldId id="274" r:id="rId4"/>
    <p:sldId id="256" r:id="rId5"/>
    <p:sldId id="259" r:id="rId6"/>
    <p:sldId id="260" r:id="rId7"/>
    <p:sldId id="261" r:id="rId8"/>
    <p:sldId id="269" r:id="rId9"/>
    <p:sldId id="262" r:id="rId10"/>
    <p:sldId id="263" r:id="rId11"/>
    <p:sldId id="264" r:id="rId12"/>
    <p:sldId id="270" r:id="rId13"/>
    <p:sldId id="265" r:id="rId14"/>
    <p:sldId id="271" r:id="rId15"/>
    <p:sldId id="266" r:id="rId16"/>
    <p:sldId id="267" r:id="rId17"/>
    <p:sldId id="268" r:id="rId18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68888-4DF7-485F-B507-2E80A5C91CFA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CD35AEE3-DBFF-4CE6-8B7A-BD1F7EDFA45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68888-4DF7-485F-B507-2E80A5C91CFA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5AEE3-DBFF-4CE6-8B7A-BD1F7EDFA45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68888-4DF7-485F-B507-2E80A5C91CFA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D35AEE3-DBFF-4CE6-8B7A-BD1F7EDFA45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68888-4DF7-485F-B507-2E80A5C91CFA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5AEE3-DBFF-4CE6-8B7A-BD1F7EDFA45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68888-4DF7-485F-B507-2E80A5C91CFA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5AEE3-DBFF-4CE6-8B7A-BD1F7EDFA45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68888-4DF7-485F-B507-2E80A5C91CFA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5AEE3-DBFF-4CE6-8B7A-BD1F7EDFA4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68888-4DF7-485F-B507-2E80A5C91CFA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5AEE3-DBFF-4CE6-8B7A-BD1F7EDFA4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68888-4DF7-485F-B507-2E80A5C91CFA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5AEE3-DBFF-4CE6-8B7A-BD1F7EDFA45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68888-4DF7-485F-B507-2E80A5C91CFA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D35AEE3-DBFF-4CE6-8B7A-BD1F7EDFA45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68888-4DF7-485F-B507-2E80A5C91CFA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5AEE3-DBFF-4CE6-8B7A-BD1F7EDFA4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68888-4DF7-485F-B507-2E80A5C91CFA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5AEE3-DBFF-4CE6-8B7A-BD1F7EDFA4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1A68888-4DF7-485F-B507-2E80A5C91CFA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CD35AEE3-DBFF-4CE6-8B7A-BD1F7EDFA45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3299762018"/>
              </p:ext>
            </p:extLst>
          </p:nvPr>
        </p:nvGraphicFramePr>
        <p:xfrm>
          <a:off x="899592" y="1196752"/>
          <a:ext cx="7416824" cy="3844505"/>
        </p:xfrm>
        <a:graphic>
          <a:graphicData uri="http://schemas.openxmlformats.org/drawingml/2006/table">
            <a:tbl>
              <a:tblPr/>
              <a:tblGrid>
                <a:gridCol w="2537335"/>
                <a:gridCol w="4879489"/>
              </a:tblGrid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Marie Havránková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3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</a:t>
                      </a:r>
                      <a:r>
                        <a:rPr kumimoji="0" lang="cs-CZ" sz="22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DUMu</a:t>
                      </a: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Administrativní styl – styl úředního jednání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13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sady: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Funkční styly </a:t>
                      </a: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 </a:t>
                      </a: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ročník, obor Opravář zemědělských strojů, Mechanik opravář mot. vozidel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srpen </a:t>
                      </a: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3" y="5301208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dirty="0"/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891549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1143000"/>
          </a:xfrm>
        </p:spPr>
        <p:txBody>
          <a:bodyPr/>
          <a:lstStyle/>
          <a:p>
            <a:r>
              <a:rPr lang="cs-CZ" u="sng" dirty="0" smtClean="0">
                <a:solidFill>
                  <a:schemeClr val="accent1"/>
                </a:solidFill>
              </a:rPr>
              <a:t>ANOTACE:</a:t>
            </a:r>
            <a:endParaRPr lang="cs-CZ" u="sng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484784"/>
            <a:ext cx="8208912" cy="4572000"/>
          </a:xfrm>
        </p:spPr>
        <p:txBody>
          <a:bodyPr>
            <a:normAutofit/>
          </a:bodyPr>
          <a:lstStyle/>
          <a:p>
            <a:r>
              <a:rPr lang="cs-CZ" dirty="0" smtClean="0"/>
              <a:t>Záměrem této sady výukových materiálů s názvem Funkční styly a slohov</a:t>
            </a:r>
            <a:r>
              <a:rPr lang="cs-CZ" dirty="0"/>
              <a:t>é</a:t>
            </a:r>
            <a:r>
              <a:rPr lang="cs-CZ" dirty="0" smtClean="0"/>
              <a:t> útvary je poskytnout žákům potřebné informace ze stylistiky, poučení                  o jednotlivých funkčních stylech a nejdůležitějších slohových útvarech tak, aby je žáci mohli využít      při písemné i ústní komunikaci. </a:t>
            </a:r>
          </a:p>
          <a:p>
            <a:r>
              <a:rPr lang="cs-CZ" dirty="0" smtClean="0"/>
              <a:t>Jednotlivé </a:t>
            </a:r>
            <a:r>
              <a:rPr lang="cs-CZ" dirty="0" err="1" smtClean="0"/>
              <a:t>DUMy</a:t>
            </a:r>
            <a:r>
              <a:rPr lang="cs-CZ" dirty="0" smtClean="0"/>
              <a:t> (prezentace) v této sadě popíší postupně funkční styly (prostě sdělovací, administrativní, odborný) a příslušné slohové útvary, které jsou probírány v předmětu Český jazyk a literatura ve 2. ročníku SOU Uherský Brod.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5871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ANOTACE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Konkrétně tato prezentace je zaměřena             na charakteristiku administrativního stylu, na jeho cíl, funkce, na to, jaké má znaky a požadavky,    na slohové postupy, které se v administrativním stylu nejčastěji užívají a na jazykové prostředky. Zároveň jsou zde vyjmenovány nejčastější slohové útvary administrativního stylu.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950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356992"/>
            <a:ext cx="8032947" cy="1436712"/>
          </a:xfrm>
        </p:spPr>
        <p:txBody>
          <a:bodyPr>
            <a:noAutofit/>
          </a:bodyPr>
          <a:lstStyle/>
          <a:p>
            <a:r>
              <a:rPr lang="cs-CZ" sz="4000" dirty="0" smtClean="0"/>
              <a:t>STYL ÚŘEDNÍHO JEDNÁNÍ</a:t>
            </a:r>
          </a:p>
          <a:p>
            <a:r>
              <a:rPr lang="cs-CZ" sz="4000" dirty="0" smtClean="0"/>
              <a:t>(JEDNACÍ, PRAKTICKY ODBORNÝ)</a:t>
            </a:r>
            <a:endParaRPr lang="cs-CZ" sz="40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3358" y="1124744"/>
            <a:ext cx="8686800" cy="1470025"/>
          </a:xfrm>
        </p:spPr>
        <p:txBody>
          <a:bodyPr/>
          <a:lstStyle/>
          <a:p>
            <a:r>
              <a:rPr lang="cs-CZ" dirty="0" smtClean="0"/>
              <a:t>  </a:t>
            </a:r>
            <a:br>
              <a:rPr lang="cs-CZ" dirty="0" smtClean="0"/>
            </a:br>
            <a:r>
              <a:rPr lang="cs-CZ" dirty="0" smtClean="0"/>
              <a:t>ADMINISTRATIVNÍ STYL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423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ADMINISTRATIVNÍ STYL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styl informativní a věcné komunikace              s úřady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1"/>
                </a:solidFill>
              </a:rPr>
              <a:t>Cílem je</a:t>
            </a:r>
            <a:r>
              <a:rPr lang="cs-CZ" sz="2800" dirty="0" smtClean="0">
                <a:solidFill>
                  <a:schemeClr val="accent1"/>
                </a:solidFill>
              </a:rPr>
              <a:t>: </a:t>
            </a:r>
          </a:p>
          <a:p>
            <a:r>
              <a:rPr lang="cs-CZ" sz="2800" dirty="0" smtClean="0"/>
              <a:t>sdělení faktů, vliv na adresáta,</a:t>
            </a:r>
          </a:p>
          <a:p>
            <a:r>
              <a:rPr lang="cs-CZ" sz="2800" dirty="0" smtClean="0"/>
              <a:t>informace v oblasti hospodářské, politické, právní, kulturní 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2588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ADMINISTRATIVNÍ STYL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chemeClr val="accent1"/>
                </a:solidFill>
              </a:rPr>
              <a:t>Funkce</a:t>
            </a:r>
            <a:r>
              <a:rPr lang="cs-CZ" sz="2800" dirty="0" smtClean="0">
                <a:solidFill>
                  <a:schemeClr val="accent1"/>
                </a:solidFill>
              </a:rPr>
              <a:t>:</a:t>
            </a:r>
            <a:r>
              <a:rPr lang="cs-CZ" sz="2800" dirty="0" smtClean="0"/>
              <a:t> </a:t>
            </a:r>
          </a:p>
          <a:p>
            <a:r>
              <a:rPr lang="cs-CZ" sz="2800" dirty="0"/>
              <a:t>ř</a:t>
            </a:r>
            <a:r>
              <a:rPr lang="cs-CZ" sz="2800" dirty="0" smtClean="0"/>
              <a:t>ídící (směrnice, předpisy, nařízení, zákony)</a:t>
            </a:r>
          </a:p>
          <a:p>
            <a:r>
              <a:rPr lang="cs-CZ" sz="2800" dirty="0" smtClean="0"/>
              <a:t>odborně sdělná (oznámení, zpráva, vyhláška, úřední dopis)</a:t>
            </a:r>
          </a:p>
          <a:p>
            <a:r>
              <a:rPr lang="cs-CZ" sz="2800" dirty="0" smtClean="0"/>
              <a:t>správní (žádost, protokol)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0407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ADMINISTRATIVNÍ STYL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chemeClr val="accent1"/>
                </a:solidFill>
              </a:rPr>
              <a:t>Forma</a:t>
            </a:r>
            <a:r>
              <a:rPr lang="cs-CZ" sz="2800" dirty="0" smtClean="0">
                <a:solidFill>
                  <a:schemeClr val="accent1"/>
                </a:solidFill>
              </a:rPr>
              <a:t>: </a:t>
            </a:r>
          </a:p>
          <a:p>
            <a:r>
              <a:rPr lang="cs-CZ" sz="2800" dirty="0" smtClean="0"/>
              <a:t>převážně psaná (mluvenou formu mají např. pracovní diskuse, ústní hlášení, porady, pohovor s uchazečem o zaměstnání)</a:t>
            </a:r>
          </a:p>
          <a:p>
            <a:r>
              <a:rPr lang="cs-CZ" sz="2800" dirty="0" smtClean="0"/>
              <a:t>projev připravený a promyšlený</a:t>
            </a:r>
          </a:p>
          <a:p>
            <a:r>
              <a:rPr lang="cs-CZ" sz="2800" dirty="0" smtClean="0"/>
              <a:t>útvary normativní, např. smlouvy, rozsudek, úřední nebo obchodní e-mail</a:t>
            </a:r>
          </a:p>
          <a:p>
            <a:r>
              <a:rPr lang="cs-CZ" sz="2800" dirty="0" smtClean="0"/>
              <a:t>struktura větná (souvislý text jako celek) nebo heslovitá (např. strukturovaný životopis,</a:t>
            </a:r>
            <a:r>
              <a:rPr lang="cs-CZ" dirty="0" smtClean="0"/>
              <a:t> </a:t>
            </a:r>
            <a:r>
              <a:rPr lang="cs-CZ" sz="2800" dirty="0" smtClean="0"/>
              <a:t>dotazník, vysvědčení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261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1"/>
                </a:solidFill>
              </a:rPr>
              <a:t>ADMINISTRATIVNÍ STYL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481328"/>
            <a:ext cx="8219256" cy="497200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>
                <a:solidFill>
                  <a:schemeClr val="accent1"/>
                </a:solidFill>
              </a:rPr>
              <a:t>Znaky a požadavky</a:t>
            </a:r>
            <a:r>
              <a:rPr lang="cs-CZ" dirty="0">
                <a:solidFill>
                  <a:schemeClr val="accent1"/>
                </a:solidFill>
              </a:rPr>
              <a:t>:</a:t>
            </a:r>
          </a:p>
          <a:p>
            <a:r>
              <a:rPr lang="cs-CZ" dirty="0"/>
              <a:t>věcná výstižnost, srozumitelnost, stručnost (přesné údaje, jednoznačnost)</a:t>
            </a:r>
          </a:p>
          <a:p>
            <a:r>
              <a:rPr lang="cs-CZ" dirty="0"/>
              <a:t>standardizace, schematizace textů = předepsané normy (předpisy úřední korespondence, smlouvy) nebo jednotné předtištěné formuláře (např. daňové přiznání, dotazníky), tabulky, grafy = pro rychlé zpracování, jednotné zhodnocení údajů</a:t>
            </a:r>
          </a:p>
          <a:p>
            <a:r>
              <a:rPr lang="cs-CZ" dirty="0"/>
              <a:t>objektivita podání, anonymita autora (zastupuje úřad, firmu) i adresáta</a:t>
            </a:r>
          </a:p>
          <a:p>
            <a:r>
              <a:rPr lang="cs-CZ" dirty="0"/>
              <a:t>věcná správnost (dodržování norem, pravdivost údajů)</a:t>
            </a:r>
          </a:p>
          <a:p>
            <a:r>
              <a:rPr lang="cs-CZ" dirty="0"/>
              <a:t>jazyková správnost (bez pravopisných chyb)</a:t>
            </a:r>
          </a:p>
          <a:p>
            <a:r>
              <a:rPr lang="cs-CZ" dirty="0"/>
              <a:t>grafická přehlednost (textová jednotnost dokumentů)</a:t>
            </a:r>
          </a:p>
          <a:p>
            <a:r>
              <a:rPr lang="cs-CZ" dirty="0"/>
              <a:t>ustálená podoba dokumentů</a:t>
            </a:r>
          </a:p>
        </p:txBody>
      </p:sp>
    </p:spTree>
    <p:extLst>
      <p:ext uri="{BB962C8B-B14F-4D97-AF65-F5344CB8AC3E}">
        <p14:creationId xmlns:p14="http://schemas.microsoft.com/office/powerpoint/2010/main" val="1082844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ADMINISTRATIVNÍ STYL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>
                <a:solidFill>
                  <a:schemeClr val="accent1"/>
                </a:solidFill>
              </a:rPr>
              <a:t>Slohové postupy</a:t>
            </a:r>
            <a:r>
              <a:rPr lang="cs-CZ" sz="2800" dirty="0">
                <a:solidFill>
                  <a:schemeClr val="accent1"/>
                </a:solidFill>
              </a:rPr>
              <a:t>:</a:t>
            </a:r>
          </a:p>
          <a:p>
            <a:r>
              <a:rPr lang="cs-CZ" sz="2800" b="1" dirty="0">
                <a:solidFill>
                  <a:schemeClr val="accent1"/>
                </a:solidFill>
              </a:rPr>
              <a:t>informační </a:t>
            </a:r>
            <a:r>
              <a:rPr lang="cs-CZ" sz="2800" dirty="0"/>
              <a:t>– nejčastější (úřední oznámení, vyhlášky)</a:t>
            </a:r>
          </a:p>
          <a:p>
            <a:r>
              <a:rPr lang="cs-CZ" sz="2800" dirty="0"/>
              <a:t>popisný (životopis)</a:t>
            </a:r>
          </a:p>
          <a:p>
            <a:r>
              <a:rPr lang="cs-CZ" sz="2800" dirty="0"/>
              <a:t>charakterizační (posudek)</a:t>
            </a:r>
          </a:p>
          <a:p>
            <a:r>
              <a:rPr lang="cs-CZ" sz="2800" dirty="0"/>
              <a:t>výkladový (zdůvodnění rozsudku, objasnění důvodu žádosti)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629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ADMINISTRATIVNÍ STYL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>
                <a:solidFill>
                  <a:schemeClr val="accent1"/>
                </a:solidFill>
              </a:rPr>
              <a:t>Jazyková charakteristika:</a:t>
            </a:r>
          </a:p>
          <a:p>
            <a:r>
              <a:rPr lang="cs-CZ" sz="2800" dirty="0"/>
              <a:t>výhradně spisovný jazyk v psaných úředních textech a oficiálních projevech</a:t>
            </a:r>
          </a:p>
          <a:p>
            <a:r>
              <a:rPr lang="cs-CZ" sz="2800" dirty="0"/>
              <a:t>do neoficiálního mluveného projevu pronikají slangové výrazy a </a:t>
            </a:r>
            <a:r>
              <a:rPr lang="cs-CZ" sz="2800" dirty="0" smtClean="0"/>
              <a:t>profesionalismy                  (děrovačka</a:t>
            </a:r>
            <a:r>
              <a:rPr lang="cs-CZ" sz="2800" dirty="0"/>
              <a:t>, zasedačka)</a:t>
            </a:r>
          </a:p>
          <a:p>
            <a:r>
              <a:rPr lang="cs-CZ" sz="2800" dirty="0"/>
              <a:t>dodržování pravopisných norem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9362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ADMINISTRATIVNÍ STYL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2800" b="1" dirty="0">
                <a:solidFill>
                  <a:schemeClr val="accent1"/>
                </a:solidFill>
              </a:rPr>
              <a:t>Jazykové prostředky z hlediska slovní zásoby:</a:t>
            </a:r>
          </a:p>
          <a:p>
            <a:r>
              <a:rPr lang="cs-CZ" sz="2800" dirty="0"/>
              <a:t>užití zcela neutrálních jazykových prostředků </a:t>
            </a:r>
            <a:r>
              <a:rPr lang="cs-CZ" sz="2800" dirty="0" smtClean="0"/>
              <a:t> (</a:t>
            </a:r>
            <a:r>
              <a:rPr lang="cs-CZ" sz="2800" dirty="0"/>
              <a:t>bez subjektivity autora, bez citového zabarvení)</a:t>
            </a:r>
          </a:p>
          <a:p>
            <a:r>
              <a:rPr lang="cs-CZ" sz="2800" dirty="0"/>
              <a:t>užití termínů s přesně vymezeným obsahem (faktura, právnická/fyzická osoba) = jednoznačnost</a:t>
            </a:r>
          </a:p>
          <a:p>
            <a:r>
              <a:rPr lang="cs-CZ" sz="2800" dirty="0"/>
              <a:t>zkratky a zkratková slova (a. s., s. r. o., ks, fa )</a:t>
            </a:r>
          </a:p>
          <a:p>
            <a:r>
              <a:rPr lang="cs-CZ" sz="2800" dirty="0"/>
              <a:t>značky (DIČ, IČ, Kč, formát A4)</a:t>
            </a:r>
          </a:p>
          <a:p>
            <a:r>
              <a:rPr lang="cs-CZ" sz="2800" dirty="0"/>
              <a:t>univerbizované výrazy (</a:t>
            </a:r>
            <a:r>
              <a:rPr lang="cs-CZ" sz="2800" dirty="0" err="1"/>
              <a:t>dodák</a:t>
            </a:r>
            <a:r>
              <a:rPr lang="cs-CZ" sz="2800" dirty="0"/>
              <a:t>, kopírka)</a:t>
            </a:r>
          </a:p>
          <a:p>
            <a:r>
              <a:rPr lang="cs-CZ" sz="2800" dirty="0"/>
              <a:t>slang (přeposlat mail, vydodat zboží)</a:t>
            </a:r>
          </a:p>
          <a:p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8861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ADMINISTRATIVNÍ STYL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481328"/>
            <a:ext cx="8291264" cy="46839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>
                <a:solidFill>
                  <a:schemeClr val="accent1"/>
                </a:solidFill>
              </a:rPr>
              <a:t>Jazykové prostředky z hlediska tvaroslovného:</a:t>
            </a:r>
          </a:p>
          <a:p>
            <a:r>
              <a:rPr lang="cs-CZ" dirty="0"/>
              <a:t>vyšší frekvence jmen a jmenných konstrukcí (odevzdání hlášení)</a:t>
            </a:r>
          </a:p>
          <a:p>
            <a:r>
              <a:rPr lang="cs-CZ" dirty="0"/>
              <a:t>výskyt slovesných přídavných jmen (odeslaný, splatný, odstoupivší)</a:t>
            </a:r>
          </a:p>
          <a:p>
            <a:r>
              <a:rPr lang="cs-CZ" dirty="0"/>
              <a:t>užívání vazeb je nutno, je třeba + infinitiv </a:t>
            </a:r>
          </a:p>
          <a:p>
            <a:r>
              <a:rPr lang="cs-CZ" dirty="0"/>
              <a:t>pasivní slovesné tvary (bylo rozhodnuto, bude oznámeno)</a:t>
            </a:r>
          </a:p>
          <a:p>
            <a:r>
              <a:rPr lang="cs-CZ" dirty="0"/>
              <a:t>autorský plurál a vykání adresátovi (obracíme se na Vás se žádostí)</a:t>
            </a:r>
          </a:p>
          <a:p>
            <a:r>
              <a:rPr lang="cs-CZ" dirty="0"/>
              <a:t>nepůvodní předložky (za účelem, v souvislosti)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225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ADMINISTRATIVNÍ STYL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chemeClr val="accent1"/>
                </a:solidFill>
              </a:rPr>
              <a:t>Nejčastější slohové útvary (druhy textů):</a:t>
            </a:r>
          </a:p>
          <a:p>
            <a:r>
              <a:rPr lang="cs-CZ" sz="2900" dirty="0" smtClean="0"/>
              <a:t>úřední oznámení</a:t>
            </a:r>
          </a:p>
          <a:p>
            <a:r>
              <a:rPr lang="cs-CZ" sz="2900" dirty="0" smtClean="0"/>
              <a:t>úřední zpráva</a:t>
            </a:r>
          </a:p>
          <a:p>
            <a:r>
              <a:rPr lang="cs-CZ" sz="2900" b="1" dirty="0" smtClean="0">
                <a:solidFill>
                  <a:schemeClr val="accent1"/>
                </a:solidFill>
              </a:rPr>
              <a:t>úřední/obchodní dopis</a:t>
            </a:r>
          </a:p>
          <a:p>
            <a:r>
              <a:rPr lang="cs-CZ" sz="2900" b="1" dirty="0" smtClean="0">
                <a:solidFill>
                  <a:schemeClr val="accent1"/>
                </a:solidFill>
              </a:rPr>
              <a:t>objednávka</a:t>
            </a:r>
          </a:p>
          <a:p>
            <a:r>
              <a:rPr lang="cs-CZ" sz="2900" b="1" dirty="0" smtClean="0">
                <a:solidFill>
                  <a:schemeClr val="accent1"/>
                </a:solidFill>
              </a:rPr>
              <a:t>reklamace</a:t>
            </a:r>
          </a:p>
          <a:p>
            <a:r>
              <a:rPr lang="cs-CZ" sz="2900" b="1" dirty="0" smtClean="0">
                <a:solidFill>
                  <a:schemeClr val="accent1"/>
                </a:solidFill>
              </a:rPr>
              <a:t>dotazník</a:t>
            </a:r>
          </a:p>
          <a:p>
            <a:r>
              <a:rPr lang="cs-CZ" sz="2900" b="1" dirty="0" smtClean="0">
                <a:solidFill>
                  <a:schemeClr val="accent1"/>
                </a:solidFill>
              </a:rPr>
              <a:t>životopis</a:t>
            </a:r>
          </a:p>
          <a:p>
            <a:r>
              <a:rPr lang="cs-CZ" sz="2900" dirty="0" smtClean="0"/>
              <a:t>posudek</a:t>
            </a:r>
          </a:p>
          <a:p>
            <a:r>
              <a:rPr lang="cs-CZ" sz="2900" b="1" dirty="0" smtClean="0">
                <a:solidFill>
                  <a:schemeClr val="accent1"/>
                </a:solidFill>
              </a:rPr>
              <a:t>žádost</a:t>
            </a:r>
          </a:p>
          <a:p>
            <a:r>
              <a:rPr lang="cs-CZ" sz="2900" dirty="0" smtClean="0"/>
              <a:t>zápis</a:t>
            </a:r>
          </a:p>
          <a:p>
            <a:r>
              <a:rPr lang="cs-CZ" sz="2900" dirty="0" smtClean="0"/>
              <a:t>usnesení </a:t>
            </a:r>
          </a:p>
          <a:p>
            <a:r>
              <a:rPr lang="cs-CZ" sz="2900" dirty="0" smtClean="0"/>
              <a:t>protokol</a:t>
            </a:r>
          </a:p>
          <a:p>
            <a:r>
              <a:rPr lang="cs-CZ" sz="2900" dirty="0" smtClean="0"/>
              <a:t>smlouva </a:t>
            </a:r>
          </a:p>
          <a:p>
            <a:r>
              <a:rPr lang="cs-CZ" sz="2900" b="1" dirty="0" smtClean="0">
                <a:solidFill>
                  <a:schemeClr val="accent1"/>
                </a:solidFill>
              </a:rPr>
              <a:t>potvrzení</a:t>
            </a:r>
          </a:p>
          <a:p>
            <a:r>
              <a:rPr lang="cs-CZ" sz="2900" b="1" dirty="0" smtClean="0">
                <a:solidFill>
                  <a:schemeClr val="accent1"/>
                </a:solidFill>
              </a:rPr>
              <a:t>plná moc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6476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ADMINISTRATIVNÍ STYL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412776"/>
            <a:ext cx="7772400" cy="45720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>
                <a:solidFill>
                  <a:schemeClr val="accent1"/>
                </a:solidFill>
              </a:rPr>
              <a:t>Jazykové prostředky z hlediska syntaktického:</a:t>
            </a:r>
          </a:p>
          <a:p>
            <a:r>
              <a:rPr lang="cs-CZ" dirty="0"/>
              <a:t>ustálené formulace (např. vstoupit v platnost, </a:t>
            </a:r>
            <a:r>
              <a:rPr lang="cs-CZ" dirty="0" smtClean="0"/>
              <a:t>          na </a:t>
            </a:r>
            <a:r>
              <a:rPr lang="cs-CZ" dirty="0"/>
              <a:t>základě ústního jednání, obracím se na Vás </a:t>
            </a:r>
            <a:r>
              <a:rPr lang="cs-CZ" dirty="0" smtClean="0"/>
              <a:t>         s </a:t>
            </a:r>
            <a:r>
              <a:rPr lang="cs-CZ" dirty="0"/>
              <a:t>žádostí)</a:t>
            </a:r>
          </a:p>
          <a:p>
            <a:r>
              <a:rPr lang="cs-CZ" dirty="0"/>
              <a:t>v heslovitých útvarech vyjadřování nevětné, heslovité</a:t>
            </a:r>
          </a:p>
          <a:p>
            <a:r>
              <a:rPr lang="cs-CZ" dirty="0"/>
              <a:t>větné ekvivalenty ve výčtech, několikanásobné větné členy</a:t>
            </a:r>
          </a:p>
          <a:p>
            <a:r>
              <a:rPr lang="cs-CZ" dirty="0"/>
              <a:t>zhuštěné vyjadřování – polovětné konstrukce, jednoduché věty</a:t>
            </a:r>
          </a:p>
          <a:p>
            <a:r>
              <a:rPr lang="cs-CZ" dirty="0"/>
              <a:t>důležitost formátu papíru, rozvržení textu, grafická úprava podle ustálených zvyklostí, prototypy textů, vzorce</a:t>
            </a:r>
          </a:p>
          <a:p>
            <a:r>
              <a:rPr lang="cs-CZ" dirty="0"/>
              <a:t>vnější úprava dána normou (ČSN 01 6910)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987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ADMINISTRATIVNÍ STYL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412776"/>
            <a:ext cx="8147248" cy="49000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1"/>
                </a:solidFill>
              </a:rPr>
              <a:t>Zápis: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1"/>
                </a:solidFill>
              </a:rPr>
              <a:t>Administrativní styl </a:t>
            </a:r>
            <a:r>
              <a:rPr lang="cs-CZ" dirty="0" smtClean="0"/>
              <a:t>je styl informativní při úředním styku. Je zaměřen na fakta a jejich sdělení.</a:t>
            </a:r>
          </a:p>
          <a:p>
            <a:pPr marL="0" indent="0">
              <a:buNone/>
            </a:pPr>
            <a:r>
              <a:rPr lang="cs-CZ" dirty="0" smtClean="0"/>
              <a:t>Má funkci řídící, odborně sdělnou a správní. Musí splňovat požadavky věcné výstižnosti, srozumitelnosti a stručnosti. Řídí se normami. Často využívá předtištěné formuláře. Nejčastěji se využívá slohový postup informační. Používá se výhradně spisovný jazyk bez jakéhokoli citového zabarvení.  </a:t>
            </a:r>
          </a:p>
          <a:p>
            <a:pPr marL="0" indent="0">
              <a:buNone/>
            </a:pPr>
            <a:r>
              <a:rPr lang="cs-CZ" dirty="0" smtClean="0"/>
              <a:t>V administrativní oblasti se ustálily určité formulace a šablony, které umožňují snadnou a rychlou tvorbu textu. Časté je také využívání zkratek, zkratkových slov a značek. Skladba vět bývá zhuštěná. </a:t>
            </a:r>
          </a:p>
          <a:p>
            <a:pPr marL="0" indent="0">
              <a:buNone/>
            </a:pPr>
            <a:r>
              <a:rPr lang="cs-CZ" dirty="0" smtClean="0"/>
              <a:t>Nejčastější slohové útvary: úřední/obchodní dopis, objednávka, reklamace, žádost, životopis, zpráva, oznámení, plná moc aj.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939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11664"/>
          </a:xfrm>
        </p:spPr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ADMINISTRATIVNÍ STYL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1"/>
                </a:solidFill>
              </a:rPr>
              <a:t>Otázky pro opakování:</a:t>
            </a:r>
          </a:p>
          <a:p>
            <a:pPr marL="457200" indent="-457200">
              <a:buAutoNum type="arabicPeriod"/>
            </a:pPr>
            <a:r>
              <a:rPr lang="cs-CZ" dirty="0" smtClean="0"/>
              <a:t>Co je administrativní styl, jaký má cíl?</a:t>
            </a:r>
          </a:p>
          <a:p>
            <a:pPr marL="457200" indent="-457200">
              <a:buAutoNum type="arabicPeriod"/>
            </a:pPr>
            <a:r>
              <a:rPr lang="cs-CZ" dirty="0" smtClean="0"/>
              <a:t>Jakou funkci má administrativní styl?</a:t>
            </a:r>
          </a:p>
          <a:p>
            <a:pPr marL="457200" indent="-457200">
              <a:buAutoNum type="arabicPeriod"/>
            </a:pPr>
            <a:r>
              <a:rPr lang="cs-CZ" dirty="0" smtClean="0"/>
              <a:t>Jakou formu má administrativní styl?</a:t>
            </a:r>
          </a:p>
          <a:p>
            <a:pPr marL="457200" indent="-457200">
              <a:buAutoNum type="arabicPeriod"/>
            </a:pPr>
            <a:r>
              <a:rPr lang="cs-CZ" dirty="0" smtClean="0"/>
              <a:t>Vyjmenuj některé znaky a požadavky administrativního stylu.</a:t>
            </a:r>
          </a:p>
          <a:p>
            <a:pPr marL="457200" indent="-457200">
              <a:buAutoNum type="arabicPeriod"/>
            </a:pPr>
            <a:r>
              <a:rPr lang="cs-CZ" dirty="0" smtClean="0"/>
              <a:t>Jaké slohové postupy se využívají v </a:t>
            </a:r>
            <a:r>
              <a:rPr lang="cs-CZ" dirty="0" err="1" smtClean="0"/>
              <a:t>adm</a:t>
            </a:r>
            <a:r>
              <a:rPr lang="cs-CZ" dirty="0" smtClean="0"/>
              <a:t>. stylu?</a:t>
            </a:r>
          </a:p>
          <a:p>
            <a:pPr marL="457200" indent="-457200">
              <a:buAutoNum type="arabicPeriod"/>
            </a:pPr>
            <a:r>
              <a:rPr lang="cs-CZ" dirty="0" smtClean="0"/>
              <a:t>Jakou formu jazyka užíváme v administrativním stylu a  čím se při psaní úředních písemností řídíme?</a:t>
            </a:r>
          </a:p>
          <a:p>
            <a:pPr marL="457200" indent="-457200">
              <a:buAutoNum type="arabicPeriod"/>
            </a:pPr>
            <a:r>
              <a:rPr lang="cs-CZ" dirty="0" smtClean="0"/>
              <a:t>Vyjmenuj některé slohové útvary administrativního stylu. </a:t>
            </a:r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063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ADMINISTRATIVNÍ STYL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1"/>
                </a:solidFill>
              </a:rPr>
              <a:t>ZDROJE:</a:t>
            </a:r>
          </a:p>
          <a:p>
            <a:r>
              <a:rPr lang="cs-CZ" dirty="0" err="1" smtClean="0"/>
              <a:t>Sochrová</a:t>
            </a:r>
            <a:r>
              <a:rPr lang="cs-CZ" dirty="0" smtClean="0"/>
              <a:t> Marie. Český jazyk v kostce pro </a:t>
            </a:r>
            <a:r>
              <a:rPr lang="cs-CZ" dirty="0" err="1" smtClean="0"/>
              <a:t>stř</a:t>
            </a:r>
            <a:r>
              <a:rPr lang="cs-CZ" dirty="0" smtClean="0"/>
              <a:t>. školy. Havlíčkův Brod: Fragment, 2007, ISBN 978-253-0189-0</a:t>
            </a:r>
          </a:p>
          <a:p>
            <a:r>
              <a:rPr lang="cs-CZ" dirty="0" smtClean="0"/>
              <a:t>Odmaturuj z českého jazyka. Brno: </a:t>
            </a:r>
            <a:r>
              <a:rPr lang="cs-CZ" dirty="0" err="1" smtClean="0"/>
              <a:t>Didaktis</a:t>
            </a:r>
            <a:r>
              <a:rPr lang="cs-CZ" dirty="0" smtClean="0"/>
              <a:t>, 2007, ISBN 80-7358-082-9</a:t>
            </a:r>
          </a:p>
          <a:p>
            <a:r>
              <a:rPr lang="cs-CZ" dirty="0" smtClean="0"/>
              <a:t>Štiková Stanislava. Písemná a elektronická komunikace 2 a 3. Nakl. Ing. Stanislava Štiková – Korespondent, Plzeň 2007</a:t>
            </a:r>
          </a:p>
        </p:txBody>
      </p:sp>
    </p:spTree>
    <p:extLst>
      <p:ext uri="{BB962C8B-B14F-4D97-AF65-F5344CB8AC3E}">
        <p14:creationId xmlns:p14="http://schemas.microsoft.com/office/powerpoint/2010/main" val="21159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394</TotalTime>
  <Words>1017</Words>
  <Application>Microsoft Office PowerPoint</Application>
  <PresentationFormat>Předvádění na obrazovce (4:3)</PresentationFormat>
  <Paragraphs>120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Jmění</vt:lpstr>
      <vt:lpstr>Prezentace aplikace PowerPoint</vt:lpstr>
      <vt:lpstr>ANOTACE:</vt:lpstr>
      <vt:lpstr>ANOTACE</vt:lpstr>
      <vt:lpstr>   ADMINISTRATIVNÍ STYL</vt:lpstr>
      <vt:lpstr>ADMINISTRATIVNÍ STYL</vt:lpstr>
      <vt:lpstr>ADMINISTRATIVNÍ STYL</vt:lpstr>
      <vt:lpstr>ADMINISTRATIVNÍ STYL</vt:lpstr>
      <vt:lpstr>ADMINISTRATIVNÍ STYL</vt:lpstr>
      <vt:lpstr>ADMINISTRATIVNÍ STYL</vt:lpstr>
      <vt:lpstr>ADMINISTRATIVNÍ STYL</vt:lpstr>
      <vt:lpstr>ADMINISTRATIVNÍ STYL</vt:lpstr>
      <vt:lpstr>ADMINISTRATIVNÍ STYL</vt:lpstr>
      <vt:lpstr>ADMINISTRATIVNÍ STYL</vt:lpstr>
      <vt:lpstr>ADMINISTRATIVNÍ STYL</vt:lpstr>
      <vt:lpstr>ADMINISTRATIVNÍ STYL</vt:lpstr>
      <vt:lpstr>ADMINISTRATIVNÍ STYL</vt:lpstr>
      <vt:lpstr>ADMINISTRATIVNÍ STYL</vt:lpstr>
    </vt:vector>
  </TitlesOfParts>
  <Company>SOU UB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ADMINISTRATIVNÍ STYL</dc:title>
  <dc:creator>UZIVATEL</dc:creator>
  <cp:lastModifiedBy>reznickovakarla</cp:lastModifiedBy>
  <cp:revision>47</cp:revision>
  <cp:lastPrinted>2013-06-26T08:28:18Z</cp:lastPrinted>
  <dcterms:created xsi:type="dcterms:W3CDTF">2012-09-06T13:40:58Z</dcterms:created>
  <dcterms:modified xsi:type="dcterms:W3CDTF">2013-06-26T08:28:28Z</dcterms:modified>
</cp:coreProperties>
</file>